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3662"/>
  </p:normalViewPr>
  <p:slideViewPr>
    <p:cSldViewPr>
      <p:cViewPr varScale="1">
        <p:scale>
          <a:sx n="82" d="100"/>
          <a:sy n="82" d="100"/>
        </p:scale>
        <p:origin x="2011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75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doi.org/10.1029/2021JD035023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7CB61F8B-F2DD-574D-88A0-8D95B743A8F7}"/>
              </a:ext>
            </a:extLst>
          </p:cNvPr>
          <p:cNvGrpSpPr/>
          <p:nvPr/>
        </p:nvGrpSpPr>
        <p:grpSpPr>
          <a:xfrm>
            <a:off x="5257800" y="-122146"/>
            <a:ext cx="3483660" cy="5532345"/>
            <a:chOff x="5562600" y="-122145"/>
            <a:chExt cx="3178860" cy="47752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42B66F14-473B-CF4A-9791-AAA0C8AD4B82}"/>
                </a:ext>
              </a:extLst>
            </p:cNvPr>
            <p:cNvGrpSpPr/>
            <p:nvPr/>
          </p:nvGrpSpPr>
          <p:grpSpPr>
            <a:xfrm>
              <a:off x="5562600" y="-122145"/>
              <a:ext cx="3178860" cy="4775200"/>
              <a:chOff x="5562600" y="-122145"/>
              <a:chExt cx="3178860" cy="4775200"/>
            </a:xfrm>
          </p:grpSpPr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6DFD5F65-8AC6-FF49-8D36-DC8235074095}"/>
                  </a:ext>
                </a:extLst>
              </p:cNvPr>
              <p:cNvGrpSpPr/>
              <p:nvPr/>
            </p:nvGrpSpPr>
            <p:grpSpPr>
              <a:xfrm>
                <a:off x="5562600" y="-122145"/>
                <a:ext cx="3178860" cy="4775200"/>
                <a:chOff x="5869660" y="752209"/>
                <a:chExt cx="3178860" cy="4775200"/>
              </a:xfrm>
            </p:grpSpPr>
            <p:pic>
              <p:nvPicPr>
                <p:cNvPr id="1028" name="Picture 4" descr="Details are in the caption following the image">
                  <a:extLst>
                    <a:ext uri="{FF2B5EF4-FFF2-40B4-BE49-F238E27FC236}">
                      <a16:creationId xmlns:a16="http://schemas.microsoft.com/office/drawing/2014/main" id="{CD35F262-F431-ED4E-8C9B-76CF549F35EC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935090" y="752209"/>
                  <a:ext cx="3113430" cy="47752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A2CA9344-5058-B042-9B70-EE78E88E1F04}"/>
                    </a:ext>
                  </a:extLst>
                </p:cNvPr>
                <p:cNvSpPr/>
                <p:nvPr/>
              </p:nvSpPr>
              <p:spPr>
                <a:xfrm>
                  <a:off x="5869660" y="752209"/>
                  <a:ext cx="3178860" cy="16790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CBBC97FB-373E-A64C-AC40-48CA1D395E59}"/>
                  </a:ext>
                </a:extLst>
              </p:cNvPr>
              <p:cNvSpPr/>
              <p:nvPr/>
            </p:nvSpPr>
            <p:spPr>
              <a:xfrm>
                <a:off x="5573370" y="3610937"/>
                <a:ext cx="3113430" cy="10421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E78F980-609C-6B44-9EF4-C8C343BBF8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92470" y="3656593"/>
              <a:ext cx="2465730" cy="227904"/>
            </a:xfrm>
            <a:prstGeom prst="rect">
              <a:avLst/>
            </a:prstGeom>
          </p:spPr>
        </p:pic>
      </p:grpSp>
      <p:pic>
        <p:nvPicPr>
          <p:cNvPr id="14" name="Picture 13"/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000"/>
            <a:ext cx="1143000" cy="381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1" y="-25063"/>
            <a:ext cx="91440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/>
              <a:t>The role of coupled feedbacks in the decadal variability</a:t>
            </a:r>
          </a:p>
          <a:p>
            <a:r>
              <a:rPr lang="en-US" sz="2000" b="1" dirty="0"/>
              <a:t>of the Southern Hemisphere eddy-driven jet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43000" y="6019800"/>
            <a:ext cx="68580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1000" dirty="0"/>
              <a:t>Yang D., J.M. Arblaster, G.A. </a:t>
            </a:r>
            <a:r>
              <a:rPr lang="en-GB" sz="1000" dirty="0" err="1"/>
              <a:t>Meehl</a:t>
            </a:r>
            <a:r>
              <a:rPr lang="en-GB" sz="1000" dirty="0"/>
              <a:t>, M.H. England, 2021, The role of coupled feedbacks in the decadal variability</a:t>
            </a:r>
          </a:p>
          <a:p>
            <a:r>
              <a:rPr lang="en-GB" sz="1000" dirty="0"/>
              <a:t>of the Southern Hemisphere eddy-driven jet, JGR-Atmospheres, </a:t>
            </a:r>
            <a:r>
              <a:rPr lang="en-GB" sz="1000" dirty="0">
                <a:hlinkClick r:id="rId6"/>
              </a:rPr>
              <a:t>https://</a:t>
            </a:r>
            <a:r>
              <a:rPr lang="en-GB" sz="1000" dirty="0" err="1">
                <a:hlinkClick r:id="rId6"/>
              </a:rPr>
              <a:t>doi.org</a:t>
            </a:r>
            <a:r>
              <a:rPr lang="en-GB" sz="1000" dirty="0">
                <a:hlinkClick r:id="rId6"/>
              </a:rPr>
              <a:t>/10.1029/2021JD035023</a:t>
            </a:r>
            <a:endParaRPr lang="en-GB" sz="1000" dirty="0"/>
          </a:p>
        </p:txBody>
      </p:sp>
      <p:sp>
        <p:nvSpPr>
          <p:cNvPr id="16" name="TextBox 15"/>
          <p:cNvSpPr txBox="1"/>
          <p:nvPr/>
        </p:nvSpPr>
        <p:spPr>
          <a:xfrm>
            <a:off x="22484" y="1778009"/>
            <a:ext cx="5455884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Research: </a:t>
            </a:r>
          </a:p>
          <a:p>
            <a:r>
              <a:rPr lang="en-US" sz="1700" dirty="0"/>
              <a:t>--Yang et al (2020) identified the importance of tropical Pacific sea surface temperatures in the poleward shift of the SH mid-latitude jet (red shading) over the satellite era</a:t>
            </a:r>
          </a:p>
          <a:p>
            <a:r>
              <a:rPr lang="en-US" sz="1700" dirty="0"/>
              <a:t>--The mechanism was explored by designing experiments with CAM5 to mimic the CESM1 tropical Pacific pacemaker experiments but with coupling to the ocean turned off</a:t>
            </a:r>
          </a:p>
          <a:p>
            <a:r>
              <a:rPr lang="en-US" sz="1700" dirty="0"/>
              <a:t>--The CAM5 experiments captured the observed jet shift in the Pacific basin but not the Atlantic or Indian</a:t>
            </a:r>
          </a:p>
          <a:p>
            <a:endParaRPr lang="en-US" sz="700" dirty="0"/>
          </a:p>
          <a:p>
            <a:r>
              <a:rPr lang="en-US" sz="1700" b="1" u="sng" dirty="0">
                <a:solidFill>
                  <a:srgbClr val="FF0000"/>
                </a:solidFill>
              </a:rPr>
              <a:t>Impact</a:t>
            </a:r>
            <a:r>
              <a:rPr lang="en-US" sz="1700" u="sng" dirty="0">
                <a:solidFill>
                  <a:srgbClr val="FF0000"/>
                </a:solidFill>
              </a:rPr>
              <a:t>:</a:t>
            </a:r>
            <a:r>
              <a:rPr lang="en-AU" sz="1700" dirty="0"/>
              <a:t> </a:t>
            </a:r>
          </a:p>
          <a:p>
            <a:r>
              <a:rPr lang="en-AU" sz="1700" dirty="0"/>
              <a:t>--Results indicate the importance of air-sea coupling in driving the teleconnections between the tropical Pacific and South Atlantic-Indian jet variations</a:t>
            </a:r>
            <a:endParaRPr lang="en-US" sz="1700" dirty="0"/>
          </a:p>
        </p:txBody>
      </p:sp>
      <p:sp>
        <p:nvSpPr>
          <p:cNvPr id="4" name="TextBox 3"/>
          <p:cNvSpPr txBox="1"/>
          <p:nvPr/>
        </p:nvSpPr>
        <p:spPr>
          <a:xfrm>
            <a:off x="2319867" y="4326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00647" y="4599031"/>
            <a:ext cx="3722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>
                <a:solidFill>
                  <a:schemeClr val="accent5"/>
                </a:solidFill>
              </a:rPr>
              <a:t>Southern Hemisphere summertime wind shift between </a:t>
            </a:r>
          </a:p>
          <a:p>
            <a:pPr algn="ctr"/>
            <a:r>
              <a:rPr lang="en-AU" sz="1200" dirty="0">
                <a:solidFill>
                  <a:schemeClr val="accent5"/>
                </a:solidFill>
              </a:rPr>
              <a:t>1979-1998 and 1999-2013. Climatological winds are shown in black contours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484" y="5307095"/>
            <a:ext cx="905814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700" dirty="0"/>
              <a:t>--This highlights the importance of considering internal variability such as the Interdecadal Pacific Oscillation in future predictions of SH winds and their impacts on the ocean and cryosphere</a:t>
            </a:r>
            <a:endParaRPr lang="en-GB" sz="1700" dirty="0"/>
          </a:p>
        </p:txBody>
      </p:sp>
      <p:pic>
        <p:nvPicPr>
          <p:cNvPr id="19" name="Picture 5" descr="NCA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4779" y="5943600"/>
            <a:ext cx="963021" cy="655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34693" y="791251"/>
            <a:ext cx="53755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u="sng" dirty="0">
                <a:solidFill>
                  <a:srgbClr val="FF0000"/>
                </a:solidFill>
              </a:rPr>
              <a:t>Objective: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AU" dirty="0">
                <a:latin typeface="Calibri" charset="0"/>
                <a:ea typeface="Calibri" charset="0"/>
                <a:cs typeface="Times New Roman" charset="0"/>
              </a:rPr>
              <a:t>Identify the role of coupled ocean-atmosphere processes in the influence of tropical Pacific sea surface temperatures on SH high latitudes</a:t>
            </a:r>
            <a:endParaRPr lang="en-GB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4FFF6A-AAD5-544A-B383-DDB882891D76}"/>
              </a:ext>
            </a:extLst>
          </p:cNvPr>
          <p:cNvSpPr txBox="1"/>
          <p:nvPr/>
        </p:nvSpPr>
        <p:spPr>
          <a:xfrm>
            <a:off x="8314114" y="328621"/>
            <a:ext cx="829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B050"/>
                </a:solidFill>
              </a:rPr>
              <a:t>Reanalysis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8FFE53-DD26-0B48-935C-5BCAE3E88F24}"/>
              </a:ext>
            </a:extLst>
          </p:cNvPr>
          <p:cNvSpPr txBox="1"/>
          <p:nvPr/>
        </p:nvSpPr>
        <p:spPr>
          <a:xfrm>
            <a:off x="8408556" y="1367135"/>
            <a:ext cx="726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B050"/>
                </a:solidFill>
              </a:rPr>
              <a:t>Human-induced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8C9303B-F7DB-1545-B329-FC0A62089DB2}"/>
              </a:ext>
            </a:extLst>
          </p:cNvPr>
          <p:cNvSpPr txBox="1"/>
          <p:nvPr/>
        </p:nvSpPr>
        <p:spPr>
          <a:xfrm>
            <a:off x="8395471" y="2249269"/>
            <a:ext cx="726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B050"/>
                </a:solidFill>
              </a:rPr>
              <a:t>Tropical Pacific - coupled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DBEC58-2DEB-014E-93E6-2ED3E2FE493C}"/>
              </a:ext>
            </a:extLst>
          </p:cNvPr>
          <p:cNvSpPr txBox="1"/>
          <p:nvPr/>
        </p:nvSpPr>
        <p:spPr>
          <a:xfrm>
            <a:off x="8371830" y="3361962"/>
            <a:ext cx="848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B050"/>
                </a:solidFill>
              </a:rPr>
              <a:t>Tropical Pacific – uncoupled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18359</TotalTime>
  <Words>235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Rod</vt:lpstr>
      <vt:lpstr>Times New Roman</vt:lpstr>
      <vt:lpstr>Office Theme</vt:lpstr>
      <vt:lpstr>PowerPoint Presentation</vt:lpstr>
    </vt:vector>
  </TitlesOfParts>
  <Company>Office of Science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Stephanie Shearer</cp:lastModifiedBy>
  <cp:revision>148</cp:revision>
  <dcterms:created xsi:type="dcterms:W3CDTF">2016-01-21T12:20:43Z</dcterms:created>
  <dcterms:modified xsi:type="dcterms:W3CDTF">2022-02-23T17:24:01Z</dcterms:modified>
</cp:coreProperties>
</file>