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ton, Rebekah C" initials="ORC" lastIdx="2" clrIdx="0">
    <p:extLst>
      <p:ext uri="{19B8F6BF-5375-455C-9EA6-DF929625EA0E}">
        <p15:presenceInfo xmlns:p15="http://schemas.microsoft.com/office/powerpoint/2012/main" userId="S::rebekah.orton@pnnl.gov::17d57243-21e9-447b-aaf7-d1b396bd49d6" providerId="AD"/>
      </p:ext>
    </p:extLst>
  </p:cmAuthor>
  <p:cmAuthor id="2" name="Mundy, Beth E" initials="MBE" lastIdx="1" clrIdx="1">
    <p:extLst>
      <p:ext uri="{19B8F6BF-5375-455C-9EA6-DF929625EA0E}">
        <p15:presenceInfo xmlns:p15="http://schemas.microsoft.com/office/powerpoint/2012/main" userId="S::beth.mundy@pnnl.gov::09c03546-1d2d-4d82-89e1-bb5e2a2e687b" providerId="AD"/>
      </p:ext>
    </p:extLst>
  </p:cmAuthor>
  <p:cmAuthor id="3" name="Tackett, Susan M" initials="TSM" lastIdx="8" clrIdx="2">
    <p:extLst>
      <p:ext uri="{19B8F6BF-5375-455C-9EA6-DF929625EA0E}">
        <p15:presenceInfo xmlns:p15="http://schemas.microsoft.com/office/powerpoint/2012/main" userId="S::susan.tackett@pnnl.gov::167ce18c-b39f-4abc-bc03-028e1caa66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6" autoAdjust="0"/>
    <p:restoredTop sz="94762"/>
  </p:normalViewPr>
  <p:slideViewPr>
    <p:cSldViewPr snapToGrid="0" snapToObjects="1">
      <p:cViewPr varScale="1">
        <p:scale>
          <a:sx n="123" d="100"/>
          <a:sy n="123" d="100"/>
        </p:scale>
        <p:origin x="16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9D98D884-438F-4983-904A-EE4E7E632ADC}"/>
    <pc:docChg chg="undo custSel modSld">
      <pc:chgData name="Mundy, Beth E" userId="09c03546-1d2d-4d82-89e1-bb5e2a2e687b" providerId="ADAL" clId="{9D98D884-438F-4983-904A-EE4E7E632ADC}" dt="2022-03-24T22:42:48.355" v="8" actId="1592"/>
      <pc:docMkLst>
        <pc:docMk/>
      </pc:docMkLst>
      <pc:sldChg chg="modSp mod delCm modCm">
        <pc:chgData name="Mundy, Beth E" userId="09c03546-1d2d-4d82-89e1-bb5e2a2e687b" providerId="ADAL" clId="{9D98D884-438F-4983-904A-EE4E7E632ADC}" dt="2022-03-24T22:42:48.355" v="8" actId="1592"/>
        <pc:sldMkLst>
          <pc:docMk/>
          <pc:sldMk cId="2216390867" sldId="257"/>
        </pc:sldMkLst>
        <pc:spChg chg="mod">
          <ac:chgData name="Mundy, Beth E" userId="09c03546-1d2d-4d82-89e1-bb5e2a2e687b" providerId="ADAL" clId="{9D98D884-438F-4983-904A-EE4E7E632ADC}" dt="2022-03-24T22:42:19.306" v="4" actId="6549"/>
          <ac:spMkLst>
            <pc:docMk/>
            <pc:sldMk cId="2216390867" sldId="257"/>
            <ac:spMk id="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5CEFBC-9352-47BD-A933-46CCF4094A0F}" type="datetimeFigureOut">
              <a:rPr lang="en-US" smtClean="0"/>
              <a:t>3/24/2022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A19F8-267F-4703-A728-8104F8C0D26A}" type="slidenum">
              <a:rPr lang="en-US" smtClean="0"/>
              <a:t>‹#›</a:t>
            </a:fld>
            <a:endParaRPr lang="en-US"/>
          </a:p>
        </p:txBody>
      </p:sp>
    </p:spTree>
    <p:extLst>
      <p:ext uri="{BB962C8B-B14F-4D97-AF65-F5344CB8AC3E}">
        <p14:creationId xmlns:p14="http://schemas.microsoft.com/office/powerpoint/2010/main" val="1005879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en-US" sz="1000" dirty="0">
              <a:latin typeface="Calibri" charset="0"/>
            </a:endParaRPr>
          </a:p>
        </p:txBody>
      </p:sp>
    </p:spTree>
    <p:extLst>
      <p:ext uri="{BB962C8B-B14F-4D97-AF65-F5344CB8AC3E}">
        <p14:creationId xmlns:p14="http://schemas.microsoft.com/office/powerpoint/2010/main" val="85638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9728738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3/24/2022</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145812906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193964" y="9752"/>
            <a:ext cx="8605653" cy="104644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100" b="1" dirty="0">
                <a:latin typeface="Arial" panose="020B0604020202020204" pitchFamily="34" charset="0"/>
                <a:cs typeface="Arial" panose="020B0604020202020204" pitchFamily="34" charset="0"/>
              </a:rPr>
              <a:t>Record Regional Rainfall Linked to COVID-Induced Aerosol Emissions Reduction </a:t>
            </a:r>
            <a:endParaRPr lang="en-US" sz="3100" dirty="0">
              <a:latin typeface="Arial" panose="020B0604020202020204" pitchFamily="34" charset="0"/>
              <a:cs typeface="Arial" panose="020B0604020202020204" pitchFamily="34" charset="0"/>
            </a:endParaRPr>
          </a:p>
        </p:txBody>
      </p:sp>
      <p:sp>
        <p:nvSpPr>
          <p:cNvPr id="3078" name="Text Box 6"/>
          <p:cNvSpPr txBox="1">
            <a:spLocks noChangeArrowheads="1"/>
          </p:cNvSpPr>
          <p:nvPr/>
        </p:nvSpPr>
        <p:spPr bwMode="auto">
          <a:xfrm>
            <a:off x="4708634" y="5898137"/>
            <a:ext cx="4241402" cy="83099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200" dirty="0"/>
              <a:t>Yang, Y., Ren, L., Wu, M., Wang, H. </a:t>
            </a:r>
            <a:r>
              <a:rPr lang="en-US" sz="1200" i="1" dirty="0"/>
              <a:t>et al. </a:t>
            </a:r>
            <a:r>
              <a:rPr lang="en-US" sz="1200" dirty="0"/>
              <a:t>”Abrupt emissions reductions during COVID-19 contributed to record summer rainfall in China.” </a:t>
            </a:r>
            <a:r>
              <a:rPr lang="en-US" sz="1200" i="1" dirty="0"/>
              <a:t>Nat. Comms.</a:t>
            </a:r>
            <a:r>
              <a:rPr lang="en-US" sz="1200" dirty="0"/>
              <a:t> </a:t>
            </a:r>
            <a:r>
              <a:rPr lang="en-US" sz="1200" b="1" dirty="0"/>
              <a:t>13, </a:t>
            </a:r>
            <a:r>
              <a:rPr lang="en-US" sz="1200" dirty="0"/>
              <a:t>959, (2022), [DOI: 10.1038/s41467-022-28537-9]</a:t>
            </a:r>
          </a:p>
        </p:txBody>
      </p:sp>
      <p:sp>
        <p:nvSpPr>
          <p:cNvPr id="3079" name="TextBox 9"/>
          <p:cNvSpPr txBox="1">
            <a:spLocks noChangeArrowheads="1"/>
          </p:cNvSpPr>
          <p:nvPr/>
        </p:nvSpPr>
        <p:spPr bwMode="auto">
          <a:xfrm>
            <a:off x="4719145" y="4809055"/>
            <a:ext cx="423089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200" b="1" dirty="0">
                <a:solidFill>
                  <a:srgbClr val="0000FF"/>
                </a:solidFill>
                <a:latin typeface="Arial" panose="020B0604020202020204" pitchFamily="34" charset="0"/>
                <a:cs typeface="Arial" panose="020B0604020202020204" pitchFamily="34" charset="0"/>
              </a:rPr>
              <a:t>(Top) Average rainfall over eastern China for the past 40 years, showing that record rainfall occurred in summer 2020; (bottom) E3SM model results showing that aerosol reductions during the COVID pandemic contributed to one third of the anomalous rain.</a:t>
            </a:r>
          </a:p>
        </p:txBody>
      </p:sp>
      <p:sp>
        <p:nvSpPr>
          <p:cNvPr id="12" name="Rectangle 4"/>
          <p:cNvSpPr>
            <a:spLocks noChangeArrowheads="1"/>
          </p:cNvSpPr>
          <p:nvPr/>
        </p:nvSpPr>
        <p:spPr bwMode="auto">
          <a:xfrm>
            <a:off x="11289" y="1002216"/>
            <a:ext cx="4707856" cy="5641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600" b="1" dirty="0"/>
              <a:t>Objective</a:t>
            </a:r>
          </a:p>
          <a:p>
            <a:pPr marL="283464" indent="-283464" eaLnBrk="1" hangingPunct="1">
              <a:spcBef>
                <a:spcPct val="15000"/>
              </a:spcBef>
              <a:buFont typeface="Arial" pitchFamily="34" charset="0"/>
              <a:buChar char="●"/>
            </a:pPr>
            <a:r>
              <a:rPr lang="en-US" altLang="en-US" sz="1400" dirty="0"/>
              <a:t>Estimate the impact of COVID-related shutdowns on regional aerosols and precipitation using the Department of Energy’s Energy </a:t>
            </a:r>
            <a:r>
              <a:rPr lang="en-US" altLang="en-US" sz="1400" dirty="0" err="1"/>
              <a:t>Exascale</a:t>
            </a:r>
            <a:r>
              <a:rPr lang="en-US" altLang="en-US" sz="1400" dirty="0"/>
              <a:t> Earth System Model (E3SM) and other climate models. </a:t>
            </a:r>
            <a:endParaRPr lang="en-US" sz="1400" dirty="0"/>
          </a:p>
          <a:p>
            <a:pPr marL="0" indent="0" algn="ctr" eaLnBrk="1" hangingPunct="1">
              <a:spcBef>
                <a:spcPct val="15000"/>
              </a:spcBef>
            </a:pPr>
            <a:r>
              <a:rPr lang="en-US" altLang="en-US" sz="1600" b="1" dirty="0"/>
              <a:t>Approach</a:t>
            </a:r>
          </a:p>
          <a:p>
            <a:pPr marL="283464" indent="-283464" eaLnBrk="1" hangingPunct="1">
              <a:spcBef>
                <a:spcPct val="15000"/>
              </a:spcBef>
              <a:buFont typeface="Arial" pitchFamily="34" charset="0"/>
              <a:buChar char="●"/>
            </a:pPr>
            <a:r>
              <a:rPr lang="en-US" altLang="en-US" sz="1400" dirty="0"/>
              <a:t>Perform E3SM experiments with and without gas and aerosol emissions reductions during the COVID pandemic (2020</a:t>
            </a:r>
            <a:r>
              <a:rPr lang="en-US" sz="1100" dirty="0"/>
              <a:t>–</a:t>
            </a:r>
            <a:r>
              <a:rPr lang="en-US" altLang="en-US" sz="1400" dirty="0"/>
              <a:t>2022).</a:t>
            </a:r>
          </a:p>
          <a:p>
            <a:pPr marL="283464" indent="-283464" eaLnBrk="1" hangingPunct="1">
              <a:spcBef>
                <a:spcPct val="15000"/>
              </a:spcBef>
              <a:buFont typeface="Arial" pitchFamily="34" charset="0"/>
              <a:buChar char="●"/>
            </a:pPr>
            <a:r>
              <a:rPr lang="en-US" altLang="en-US" sz="1400" dirty="0"/>
              <a:t>Evaluate the E3SM results against observations and other models.</a:t>
            </a:r>
          </a:p>
          <a:p>
            <a:pPr marL="283464" indent="-283464" eaLnBrk="1" hangingPunct="1">
              <a:spcBef>
                <a:spcPct val="15000"/>
              </a:spcBef>
              <a:buFont typeface="Arial" pitchFamily="34" charset="0"/>
              <a:buChar char="●"/>
            </a:pPr>
            <a:r>
              <a:rPr lang="en-US" altLang="en-US" sz="1400" dirty="0"/>
              <a:t>Understand how regional circulation and rainfall over eastern China respond to aerosol reductions.</a:t>
            </a:r>
          </a:p>
          <a:p>
            <a:pPr algn="ctr" eaLnBrk="1" hangingPunct="1">
              <a:spcBef>
                <a:spcPct val="15000"/>
              </a:spcBef>
            </a:pPr>
            <a:r>
              <a:rPr lang="en-US" altLang="en-US" sz="1600" b="1" dirty="0"/>
              <a:t>Impact</a:t>
            </a:r>
            <a:endParaRPr lang="en-US" altLang="en-US" sz="1600" dirty="0"/>
          </a:p>
          <a:p>
            <a:pPr marL="283464" indent="-283464" eaLnBrk="1" hangingPunct="1">
              <a:spcBef>
                <a:spcPct val="15000"/>
              </a:spcBef>
              <a:buFont typeface="Arial" pitchFamily="34" charset="0"/>
              <a:buChar char="●"/>
            </a:pPr>
            <a:r>
              <a:rPr lang="en-US" sz="1400" dirty="0"/>
              <a:t>The COVID pandemic caused massive global disruptions to human activity, reducing aerosol emissions and atmospheric loading.</a:t>
            </a:r>
          </a:p>
          <a:p>
            <a:pPr marL="283464" indent="-283464" eaLnBrk="1" hangingPunct="1">
              <a:spcBef>
                <a:spcPct val="15000"/>
              </a:spcBef>
              <a:buFont typeface="Arial" pitchFamily="34" charset="0"/>
              <a:buChar char="●"/>
            </a:pPr>
            <a:r>
              <a:rPr lang="en-US" altLang="en-US" sz="1400" dirty="0"/>
              <a:t>E3SM experiments suggest that aerosol reductions during the COVID pandemic contributed to one third of the record rainfall increase over eastern China during the summer of 2020 through changes in moisture convergence.</a:t>
            </a:r>
          </a:p>
          <a:p>
            <a:pPr marL="283464" indent="-283464" eaLnBrk="1" hangingPunct="1">
              <a:spcBef>
                <a:spcPct val="15000"/>
              </a:spcBef>
              <a:buFont typeface="Arial" pitchFamily="34" charset="0"/>
              <a:buChar char="●"/>
            </a:pPr>
            <a:r>
              <a:rPr lang="en-US" altLang="en-US" sz="1400" dirty="0"/>
              <a:t>With significant roles in the water cycle and extreme events, this study motivates the need to improve the modeling of aerosol-cloud interactions in climate models.</a:t>
            </a:r>
          </a:p>
          <a:p>
            <a:pPr marL="283464" indent="-283464" eaLnBrk="1" hangingPunct="1">
              <a:spcBef>
                <a:spcPct val="15000"/>
              </a:spcBef>
              <a:buFont typeface="Arial" pitchFamily="34" charset="0"/>
              <a:buChar char="●"/>
            </a:pPr>
            <a:endParaRPr lang="en-US" altLang="en-US" sz="1400" dirty="0"/>
          </a:p>
        </p:txBody>
      </p:sp>
      <p:grpSp>
        <p:nvGrpSpPr>
          <p:cNvPr id="4" name="Group 3">
            <a:extLst>
              <a:ext uri="{FF2B5EF4-FFF2-40B4-BE49-F238E27FC236}">
                <a16:creationId xmlns:a16="http://schemas.microsoft.com/office/drawing/2014/main" id="{79EAACEF-33CE-574D-8C2A-1771BBF28176}"/>
              </a:ext>
            </a:extLst>
          </p:cNvPr>
          <p:cNvGrpSpPr/>
          <p:nvPr/>
        </p:nvGrpSpPr>
        <p:grpSpPr>
          <a:xfrm>
            <a:off x="4822799" y="977729"/>
            <a:ext cx="3391561" cy="3787902"/>
            <a:chOff x="4822799" y="1183882"/>
            <a:chExt cx="3391561" cy="3787902"/>
          </a:xfrm>
        </p:grpSpPr>
        <p:pic>
          <p:nvPicPr>
            <p:cNvPr id="9" name="图片 13">
              <a:extLst>
                <a:ext uri="{FF2B5EF4-FFF2-40B4-BE49-F238E27FC236}">
                  <a16:creationId xmlns:a16="http://schemas.microsoft.com/office/drawing/2014/main" id="{629EF141-9762-334C-95D1-6F0F95D358E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9392"/>
            <a:stretch/>
          </p:blipFill>
          <p:spPr>
            <a:xfrm>
              <a:off x="4822799" y="1223491"/>
              <a:ext cx="3391561" cy="3748293"/>
            </a:xfrm>
            <a:prstGeom prst="rect">
              <a:avLst/>
            </a:prstGeom>
          </p:spPr>
        </p:pic>
        <p:sp>
          <p:nvSpPr>
            <p:cNvPr id="3" name="TextBox 2">
              <a:extLst>
                <a:ext uri="{FF2B5EF4-FFF2-40B4-BE49-F238E27FC236}">
                  <a16:creationId xmlns:a16="http://schemas.microsoft.com/office/drawing/2014/main" id="{B786F950-C4BB-204A-B115-7B5418A7BB81}"/>
                </a:ext>
              </a:extLst>
            </p:cNvPr>
            <p:cNvSpPr txBox="1"/>
            <p:nvPr/>
          </p:nvSpPr>
          <p:spPr>
            <a:xfrm>
              <a:off x="4822799" y="1183882"/>
              <a:ext cx="295301" cy="369332"/>
            </a:xfrm>
            <a:prstGeom prst="rect">
              <a:avLst/>
            </a:prstGeom>
            <a:solidFill>
              <a:schemeClr val="bg1"/>
            </a:solidFill>
          </p:spPr>
          <p:txBody>
            <a:bodyPr wrap="square" rtlCol="0">
              <a:spAutoFit/>
            </a:bodyPr>
            <a:lstStyle/>
            <a:p>
              <a:r>
                <a:rPr lang="en-US" dirty="0"/>
                <a:t>a</a:t>
              </a:r>
            </a:p>
          </p:txBody>
        </p:sp>
        <p:sp>
          <p:nvSpPr>
            <p:cNvPr id="11" name="TextBox 10">
              <a:extLst>
                <a:ext uri="{FF2B5EF4-FFF2-40B4-BE49-F238E27FC236}">
                  <a16:creationId xmlns:a16="http://schemas.microsoft.com/office/drawing/2014/main" id="{3972B6A7-340E-9042-9E75-8102FDE570A4}"/>
                </a:ext>
              </a:extLst>
            </p:cNvPr>
            <p:cNvSpPr txBox="1"/>
            <p:nvPr/>
          </p:nvSpPr>
          <p:spPr>
            <a:xfrm>
              <a:off x="4822799" y="3058871"/>
              <a:ext cx="295301" cy="369332"/>
            </a:xfrm>
            <a:prstGeom prst="rect">
              <a:avLst/>
            </a:prstGeom>
            <a:solidFill>
              <a:schemeClr val="bg1"/>
            </a:solidFill>
          </p:spPr>
          <p:txBody>
            <a:bodyPr wrap="square" rtlCol="0">
              <a:spAutoFit/>
            </a:bodyPr>
            <a:lstStyle/>
            <a:p>
              <a:r>
                <a:rPr lang="en-US" dirty="0"/>
                <a:t>b</a:t>
              </a:r>
            </a:p>
          </p:txBody>
        </p:sp>
      </p:grpSp>
    </p:spTree>
    <p:extLst>
      <p:ext uri="{BB962C8B-B14F-4D97-AF65-F5344CB8AC3E}">
        <p14:creationId xmlns:p14="http://schemas.microsoft.com/office/powerpoint/2010/main" val="2216390867"/>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Lou-Yang-etal-BCMonsoon-GRL-February2019-f</Presentation>
    <Funding xmlns="3f367a74-7294-440b-bcf2-615eafc1d48f">SciDAC</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3F5B12-1FB1-4B3D-B277-E9C69CD44B8D}">
  <ds:schemaRefs>
    <ds:schemaRef ds:uri="http://schemas.microsoft.com/office/2006/metadata/properties"/>
    <ds:schemaRef ds:uri="http://schemas.microsoft.com/sharepoint/v3"/>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3f367a74-7294-440b-bcf2-615eafc1d48f"/>
    <ds:schemaRef ds:uri="http://www.w3.org/XML/1998/namespace"/>
  </ds:schemaRefs>
</ds:datastoreItem>
</file>

<file path=customXml/itemProps2.xml><?xml version="1.0" encoding="utf-8"?>
<ds:datastoreItem xmlns:ds="http://schemas.openxmlformats.org/officeDocument/2006/customXml" ds:itemID="{21C6D5D6-330C-4DB5-877A-8C8AFD8CA9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20986</TotalTime>
  <Words>261</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Lou-Yang-etal-BCMonsoon-GRL-February2019-f</dc:title>
  <dc:creator>Steve.Ghan@pnnl.gov</dc:creator>
  <dc:description/>
  <cp:lastModifiedBy>Mundy, Beth E</cp:lastModifiedBy>
  <cp:revision>267</cp:revision>
  <cp:lastPrinted>2011-05-11T17:30:12Z</cp:lastPrinted>
  <dcterms:created xsi:type="dcterms:W3CDTF">2014-01-03T21:30:52Z</dcterms:created>
  <dcterms:modified xsi:type="dcterms:W3CDTF">2022-03-24T22:42:51Z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0x010100A22E315B1F3C42B49A0E90D2F9AB5AB100DD0966E738D64E49B965032E22FBBBFF</vt:lpwstr>
  </property>
  <property fmtid="{D5CDD505-2E9C-101B-9397-08002B2CF9AE}" pid="7" name="ContentType">
    <vt:lpwstr>Slide</vt:lpwstr>
  </property>
  <property fmtid="{D5CDD505-2E9C-101B-9397-08002B2CF9AE}" pid="8" name="Presentation">
    <vt:lpwstr>Lou-Yang-etal-BCMonsoon-GRL-February2019-f</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