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3"/>
  </p:notesMasterIdLst>
  <p:sldIdLst>
    <p:sldId id="258" r:id="rId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1928" y="176"/>
      </p:cViewPr>
      <p:guideLst>
        <p:guide orient="horz" pos="2160"/>
        <p:guide pos="2881"/>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a384932f4e_0_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1" name="Google Shape;61;ga384932f4e_0_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OE-SC generic (BER or BES)">
  <p:cSld name="DOE-SC generic (BER or BES)">
    <p:bg>
      <p:bgPr>
        <a:blipFill>
          <a:blip r:embed="rId2">
            <a:alphaModFix/>
          </a:blip>
          <a:stretch>
            <a:fillRect/>
          </a:stretch>
        </a:blipFill>
        <a:effectLst/>
      </p:bgPr>
    </p:bg>
    <p:spTree>
      <p:nvGrpSpPr>
        <p:cNvPr id="1" name="Shape 13"/>
        <p:cNvGrpSpPr/>
        <p:nvPr/>
      </p:nvGrpSpPr>
      <p:grpSpPr>
        <a:xfrm>
          <a:off x="0" y="0"/>
          <a:ext cx="0" cy="0"/>
          <a:chOff x="0" y="0"/>
          <a:chExt cx="0" cy="0"/>
        </a:xfrm>
      </p:grpSpPr>
      <p:sp>
        <p:nvSpPr>
          <p:cNvPr id="14" name="Google Shape;14;p2"/>
          <p:cNvSpPr txBox="1">
            <a:spLocks noGrp="1"/>
          </p:cNvSpPr>
          <p:nvPr>
            <p:ph type="title"/>
          </p:nvPr>
        </p:nvSpPr>
        <p:spPr>
          <a:xfrm>
            <a:off x="366486" y="-4627"/>
            <a:ext cx="8392886"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small">
                <a:solidFill>
                  <a:srgbClr val="008000"/>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15" name="Google Shape;15;p2"/>
          <p:cNvSpPr txBox="1">
            <a:spLocks noGrp="1"/>
          </p:cNvSpPr>
          <p:nvPr>
            <p:ph type="body" idx="1"/>
          </p:nvPr>
        </p:nvSpPr>
        <p:spPr>
          <a:xfrm>
            <a:off x="13996" y="782956"/>
            <a:ext cx="3350984" cy="477100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008000"/>
              </a:buClr>
              <a:buSzPts val="1800"/>
              <a:buFont typeface="Arial"/>
              <a:buNone/>
              <a:defRPr sz="1800" b="0" i="0" u="none" strike="noStrike" cap="none">
                <a:solidFill>
                  <a:srgbClr val="008000"/>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6" name="Google Shape;16;p2"/>
          <p:cNvSpPr txBox="1">
            <a:spLocks noGrp="1"/>
          </p:cNvSpPr>
          <p:nvPr>
            <p:ph type="body" idx="2"/>
          </p:nvPr>
        </p:nvSpPr>
        <p:spPr>
          <a:xfrm>
            <a:off x="12700" y="5553960"/>
            <a:ext cx="3352280" cy="688293"/>
          </a:xfrm>
          <a:prstGeom prst="rect">
            <a:avLst/>
          </a:prstGeom>
          <a:noFill/>
          <a:ln>
            <a:noFill/>
          </a:ln>
        </p:spPr>
        <p:txBody>
          <a:bodyPr spcFirstLastPara="1" wrap="square" lIns="91425" tIns="45700" rIns="91425" bIns="45700" anchor="t" anchorCtr="0">
            <a:noAutofit/>
          </a:bodyPr>
          <a:lstStyle>
            <a:lvl1pPr marL="457200" marR="0" lvl="0" indent="-228600" algn="just" rtl="0">
              <a:lnSpc>
                <a:spcPct val="100000"/>
              </a:lnSpc>
              <a:spcBef>
                <a:spcPts val="0"/>
              </a:spcBef>
              <a:spcAft>
                <a:spcPts val="0"/>
              </a:spcAft>
              <a:buClr>
                <a:srgbClr val="008000"/>
              </a:buClr>
              <a:buSzPts val="1000"/>
              <a:buFont typeface="Arial"/>
              <a:buNone/>
              <a:defRPr sz="1000" b="0"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7" name="Google Shape;17;p2"/>
          <p:cNvSpPr txBox="1">
            <a:spLocks noGrp="1"/>
          </p:cNvSpPr>
          <p:nvPr>
            <p:ph type="body" idx="3"/>
          </p:nvPr>
        </p:nvSpPr>
        <p:spPr>
          <a:xfrm>
            <a:off x="3387840" y="1079048"/>
            <a:ext cx="5786275" cy="8683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 name="Google Shape;18;p2"/>
          <p:cNvSpPr txBox="1">
            <a:spLocks noGrp="1"/>
          </p:cNvSpPr>
          <p:nvPr>
            <p:ph type="body" idx="4"/>
          </p:nvPr>
        </p:nvSpPr>
        <p:spPr>
          <a:xfrm>
            <a:off x="3387840" y="2641148"/>
            <a:ext cx="578627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9" name="Google Shape;19;p2"/>
          <p:cNvSpPr txBox="1">
            <a:spLocks noGrp="1"/>
          </p:cNvSpPr>
          <p:nvPr>
            <p:ph type="body" idx="5"/>
          </p:nvPr>
        </p:nvSpPr>
        <p:spPr>
          <a:xfrm>
            <a:off x="3387840" y="4214359"/>
            <a:ext cx="5786275" cy="2034041"/>
          </a:xfrm>
          <a:prstGeom prst="rect">
            <a:avLst/>
          </a:prstGeom>
          <a:noFill/>
          <a:ln>
            <a:noFill/>
          </a:ln>
        </p:spPr>
        <p:txBody>
          <a:bodyPr spcFirstLastPara="1" wrap="square" lIns="91425" tIns="45700" rIns="91425" bIns="45700"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20" name="Google Shape;20;p2" descr="horizontal-logo-green-text.jpg"/>
          <p:cNvPicPr preferRelativeResize="0"/>
          <p:nvPr/>
        </p:nvPicPr>
        <p:blipFill rotWithShape="1">
          <a:blip r:embed="rId3">
            <a:alphaModFix/>
          </a:blip>
          <a:srcRect/>
          <a:stretch/>
        </p:blipFill>
        <p:spPr>
          <a:xfrm>
            <a:off x="457200" y="6354776"/>
            <a:ext cx="2438400" cy="407987"/>
          </a:xfrm>
          <a:prstGeom prst="rect">
            <a:avLst/>
          </a:prstGeom>
          <a:noFill/>
          <a:ln>
            <a:noFill/>
          </a:ln>
        </p:spPr>
      </p:pic>
      <p:sp>
        <p:nvSpPr>
          <p:cNvPr id="21" name="Google Shape;21;p2"/>
          <p:cNvSpPr>
            <a:spLocks noGrp="1"/>
          </p:cNvSpPr>
          <p:nvPr>
            <p:ph type="pic" idx="6"/>
          </p:nvPr>
        </p:nvSpPr>
        <p:spPr>
          <a:xfrm>
            <a:off x="5789962" y="6337426"/>
            <a:ext cx="3187700" cy="439737"/>
          </a:xfrm>
          <a:prstGeom prst="rect">
            <a:avLst/>
          </a:prstGeom>
          <a:noFill/>
          <a:ln>
            <a:noFill/>
          </a:ln>
        </p:spPr>
        <p:txBody>
          <a:bodyPr spcFirstLastPara="1" wrap="square" lIns="91425" tIns="45700" rIns="91425" bIns="45700" anchor="t" anchorCtr="0">
            <a:noAutofit/>
          </a:bodyPr>
          <a:lstStyle>
            <a:lvl1pPr marR="0" lvl="0" algn="l" rtl="0">
              <a:spcBef>
                <a:spcPts val="220"/>
              </a:spcBef>
              <a:spcAft>
                <a:spcPts val="0"/>
              </a:spcAft>
              <a:buClr>
                <a:srgbClr val="E86E25"/>
              </a:buClr>
              <a:buSzPts val="1100"/>
              <a:buFont typeface="Arial"/>
              <a:buNone/>
              <a:defRPr sz="1100" b="1" i="0" u="none" strike="noStrike" cap="none">
                <a:solidFill>
                  <a:srgbClr val="E86E25"/>
                </a:solidFill>
                <a:latin typeface="Arial"/>
                <a:ea typeface="Arial"/>
                <a:cs typeface="Arial"/>
                <a:sym typeface="Arial"/>
              </a:defRPr>
            </a:lvl1pPr>
            <a:lvl2pPr marR="0" lvl="1"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R="0" lvl="2"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R="0" lvl="3"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R="0" lvl="4"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3" name="Google Shape;23;p2"/>
          <p:cNvSpPr txBox="1">
            <a:spLocks noGrp="1"/>
          </p:cNvSpPr>
          <p:nvPr>
            <p:ph type="body" idx="7"/>
          </p:nvPr>
        </p:nvSpPr>
        <p:spPr>
          <a:xfrm>
            <a:off x="14288" y="5308600"/>
            <a:ext cx="3373437" cy="2460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00"/>
              </a:spcBef>
              <a:spcAft>
                <a:spcPts val="0"/>
              </a:spcAft>
              <a:buClr>
                <a:srgbClr val="008000"/>
              </a:buClr>
              <a:buSzPts val="1000"/>
              <a:buFont typeface="Arial"/>
              <a:buNone/>
              <a:defRPr sz="1000" b="1" i="0" u="none" strike="noStrike" cap="none">
                <a:solidFill>
                  <a:srgbClr val="008000"/>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7"/>
          <p:cNvSpPr txBox="1">
            <a:spLocks noGrp="1"/>
          </p:cNvSpPr>
          <p:nvPr>
            <p:ph type="title"/>
          </p:nvPr>
        </p:nvSpPr>
        <p:spPr>
          <a:xfrm>
            <a:off x="-53154" y="-4627"/>
            <a:ext cx="9232080" cy="708600"/>
          </a:xfrm>
          <a:prstGeom prst="rect">
            <a:avLst/>
          </a:prstGeom>
          <a:noFill/>
          <a:ln>
            <a:noFill/>
          </a:ln>
        </p:spPr>
        <p:txBody>
          <a:bodyPr spcFirstLastPara="1" wrap="square" lIns="91425" tIns="45700" rIns="91425" bIns="45700" anchor="ctr" anchorCtr="0">
            <a:noAutofit/>
          </a:bodyPr>
          <a:lstStyle/>
          <a:p>
            <a:pPr eaLnBrk="1" hangingPunct="1"/>
            <a:r>
              <a:rPr lang="en-US" altLang="en-US" dirty="0">
                <a:solidFill>
                  <a:srgbClr val="000000"/>
                </a:solidFill>
                <a:latin typeface="Arial" panose="020B0604020202020204" pitchFamily="34" charset="0"/>
              </a:rPr>
              <a:t>Changing Trends in Drought Patterns Over the Northeastern U.S. (NEUS)</a:t>
            </a:r>
          </a:p>
        </p:txBody>
      </p:sp>
      <p:sp>
        <p:nvSpPr>
          <p:cNvPr id="72" name="Google Shape;72;p7"/>
          <p:cNvSpPr txBox="1">
            <a:spLocks noGrp="1"/>
          </p:cNvSpPr>
          <p:nvPr>
            <p:ph type="body" idx="2"/>
          </p:nvPr>
        </p:nvSpPr>
        <p:spPr>
          <a:xfrm>
            <a:off x="4714508" y="3631287"/>
            <a:ext cx="4277092" cy="1399800"/>
          </a:xfrm>
          <a:prstGeom prst="rect">
            <a:avLst/>
          </a:prstGeom>
          <a:noFill/>
          <a:ln>
            <a:noFill/>
          </a:ln>
        </p:spPr>
        <p:txBody>
          <a:bodyPr spcFirstLastPara="1" wrap="square" lIns="91425" tIns="45700" rIns="91425" bIns="45700" anchor="t" anchorCtr="0">
            <a:noAutofit/>
          </a:bodyPr>
          <a:lstStyle/>
          <a:p>
            <a:pPr marL="0" lvl="0" indent="0"/>
            <a:r>
              <a:rPr lang="en-CA" sz="900" b="1" dirty="0"/>
              <a:t>Fig: </a:t>
            </a:r>
            <a:r>
              <a:rPr lang="en-CA" sz="900" dirty="0"/>
              <a:t>Model-ensemble average normalized regional monthly mean precipitation and evapotranspiration in the spring during historical and future periods. Data are normalized to their percentiles within historical and future period respectively. In the future there is a shift towards these two fields becoming increasingly anticorrelated that is apparent across </a:t>
            </a:r>
            <a:r>
              <a:rPr lang="en-CA" sz="900" dirty="0" err="1"/>
              <a:t>models.s</a:t>
            </a:r>
            <a:endParaRPr lang="en-CA" sz="900" dirty="0"/>
          </a:p>
          <a:p>
            <a:pPr marL="0" lvl="0" indent="0">
              <a:buClr>
                <a:schemeClr val="dk1"/>
              </a:buClr>
              <a:buSzPts val="1100"/>
            </a:pPr>
            <a:endParaRPr lang="en-US" sz="700" dirty="0"/>
          </a:p>
          <a:p>
            <a:pPr marL="0" lvl="0" indent="0">
              <a:buClr>
                <a:schemeClr val="dk1"/>
              </a:buClr>
              <a:buSzPts val="1100"/>
            </a:pPr>
            <a:r>
              <a:rPr lang="en-US" sz="700" dirty="0" err="1"/>
              <a:t>Xue</a:t>
            </a:r>
            <a:r>
              <a:rPr lang="en-US" sz="700" dirty="0"/>
              <a:t>, Z., &amp; Ullrich, P. (2022). Changing Trends in Drought Patterns Over the Northeastern U.S. Using Multiple Large Ensemble Datasets. Journal of Climate. [DOI: https://</a:t>
            </a:r>
            <a:r>
              <a:rPr lang="en-US" sz="700" dirty="0" err="1"/>
              <a:t>doi.org</a:t>
            </a:r>
            <a:r>
              <a:rPr lang="en-US" sz="700" dirty="0"/>
              <a:t>/10.1175/JCLI-D-21-0810.1]</a:t>
            </a:r>
          </a:p>
          <a:p>
            <a:pPr marL="0" lvl="0" indent="0" algn="just" rtl="0">
              <a:lnSpc>
                <a:spcPct val="100000"/>
              </a:lnSpc>
              <a:spcBef>
                <a:spcPts val="0"/>
              </a:spcBef>
              <a:spcAft>
                <a:spcPts val="0"/>
              </a:spcAft>
              <a:buClr>
                <a:schemeClr val="dk1"/>
              </a:buClr>
              <a:buSzPts val="1100"/>
              <a:buFont typeface="Arial"/>
              <a:buNone/>
            </a:pPr>
            <a:endParaRPr sz="900" dirty="0"/>
          </a:p>
          <a:p>
            <a:pPr marL="0" lvl="0" indent="0" algn="just" rtl="0">
              <a:lnSpc>
                <a:spcPct val="100000"/>
              </a:lnSpc>
              <a:spcBef>
                <a:spcPts val="0"/>
              </a:spcBef>
              <a:spcAft>
                <a:spcPts val="0"/>
              </a:spcAft>
              <a:buClr>
                <a:srgbClr val="008000"/>
              </a:buClr>
              <a:buSzPts val="1000"/>
              <a:buNone/>
            </a:pPr>
            <a:endParaRPr sz="900" dirty="0"/>
          </a:p>
          <a:p>
            <a:pPr marL="0" lvl="0" indent="0" algn="just" rtl="0">
              <a:lnSpc>
                <a:spcPct val="100000"/>
              </a:lnSpc>
              <a:spcBef>
                <a:spcPts val="0"/>
              </a:spcBef>
              <a:spcAft>
                <a:spcPts val="0"/>
              </a:spcAft>
              <a:buClr>
                <a:srgbClr val="008000"/>
              </a:buClr>
              <a:buSzPts val="1000"/>
              <a:buNone/>
            </a:pPr>
            <a:endParaRPr sz="900" dirty="0"/>
          </a:p>
        </p:txBody>
      </p:sp>
      <p:pic>
        <p:nvPicPr>
          <p:cNvPr id="19" name="Picture 18" descr="Icon&#10;&#10;Description automatically generated">
            <a:extLst>
              <a:ext uri="{FF2B5EF4-FFF2-40B4-BE49-F238E27FC236}">
                <a16:creationId xmlns:a16="http://schemas.microsoft.com/office/drawing/2014/main" id="{4980B0A8-C599-2939-8966-FAC7B850DFC2}"/>
              </a:ext>
            </a:extLst>
          </p:cNvPr>
          <p:cNvPicPr>
            <a:picLocks noChangeAspect="1"/>
          </p:cNvPicPr>
          <p:nvPr/>
        </p:nvPicPr>
        <p:blipFill>
          <a:blip r:embed="rId3"/>
          <a:stretch>
            <a:fillRect/>
          </a:stretch>
        </p:blipFill>
        <p:spPr>
          <a:xfrm>
            <a:off x="4714508" y="6286776"/>
            <a:ext cx="1360714" cy="499462"/>
          </a:xfrm>
          <a:prstGeom prst="rect">
            <a:avLst/>
          </a:prstGeom>
        </p:spPr>
      </p:pic>
      <p:sp>
        <p:nvSpPr>
          <p:cNvPr id="20" name="Rectangle 3">
            <a:extLst>
              <a:ext uri="{FF2B5EF4-FFF2-40B4-BE49-F238E27FC236}">
                <a16:creationId xmlns:a16="http://schemas.microsoft.com/office/drawing/2014/main" id="{0BE81B78-D788-8BFF-39BE-94F24F296BF0}"/>
              </a:ext>
            </a:extLst>
          </p:cNvPr>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21" name="Rectangle 4">
            <a:extLst>
              <a:ext uri="{FF2B5EF4-FFF2-40B4-BE49-F238E27FC236}">
                <a16:creationId xmlns:a16="http://schemas.microsoft.com/office/drawing/2014/main" id="{744B2215-C08C-4B8C-F124-66CB34D0FA51}"/>
              </a:ext>
            </a:extLst>
          </p:cNvPr>
          <p:cNvSpPr>
            <a:spLocks noChangeArrowheads="1"/>
          </p:cNvSpPr>
          <p:nvPr/>
        </p:nvSpPr>
        <p:spPr bwMode="auto">
          <a:xfrm>
            <a:off x="1" y="838200"/>
            <a:ext cx="4572000"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Large ensemble models are employed to answer: how is the frequency and character of drought in the NEUS changing under a warming climate?</a:t>
            </a:r>
            <a:endParaRPr lang="en-US" sz="1400" b="1" dirty="0">
              <a:solidFill>
                <a:prstClr val="black"/>
              </a:solidFill>
            </a:endParaRPr>
          </a:p>
          <a:p>
            <a:pPr marL="231775" indent="-231775" algn="ctr">
              <a:spcBef>
                <a:spcPct val="15000"/>
              </a:spcBef>
              <a:defRPr/>
            </a:pPr>
            <a:endParaRPr lang="en-US" sz="8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Standardized Precipitation Index (SPI) and Standardized Net Precipitation Index (SNPI) at multiple temporal scales are used to quantify changes in drought patterns, </a:t>
            </a:r>
            <a:r>
              <a:rPr lang="en-US" dirty="0">
                <a:solidFill>
                  <a:prstClr val="black"/>
                </a:solidFill>
              </a:rPr>
              <a:t>with and without inclusion of</a:t>
            </a:r>
            <a:r>
              <a:rPr lang="en-US" sz="1400" dirty="0">
                <a:solidFill>
                  <a:prstClr val="black"/>
                </a:solidFill>
              </a:rPr>
              <a:t> actual evapotranspiration in both historical and future periods. Rapidly developing droughts (those flash droughts identifiable from monthly data) are identified by the one-month SNPI. </a:t>
            </a:r>
            <a:endParaRPr lang="en-US" altLang="en-US" sz="1400" b="1" dirty="0">
              <a:solidFill>
                <a:srgbClr val="000000"/>
              </a:solidFill>
            </a:endParaRPr>
          </a:p>
          <a:p>
            <a:pPr algn="ctr" eaLnBrk="1" hangingPunct="1">
              <a:spcBef>
                <a:spcPct val="15000"/>
              </a:spcBef>
              <a:buFontTx/>
              <a:buNone/>
            </a:pPr>
            <a:endParaRPr lang="en-US" altLang="en-US" sz="800" b="1" dirty="0"/>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altLang="en-US" sz="1400" dirty="0">
                <a:solidFill>
                  <a:srgbClr val="000000"/>
                </a:solidFill>
              </a:rPr>
              <a:t>We find the NEUS is projected to experience long-term wetting with more “extremely wet” months, but also more frequent short-term extreme droughts.</a:t>
            </a:r>
          </a:p>
          <a:p>
            <a:pPr marL="283464" indent="-283464">
              <a:spcBef>
                <a:spcPct val="15000"/>
              </a:spcBef>
              <a:buFont typeface="Arial" panose="020B0604020202020204" pitchFamily="34" charset="0"/>
              <a:buChar char="●"/>
            </a:pPr>
            <a:r>
              <a:rPr lang="en-US" altLang="en-US" sz="1400" dirty="0">
                <a:solidFill>
                  <a:srgbClr val="000000"/>
                </a:solidFill>
              </a:rPr>
              <a:t>Discrepant trends in precipitation and evapotranspiration variability will lead to increasing anti-correlation of these variables, which is relevant to the intensification of rapidly developing drought – particularly in the spring season.</a:t>
            </a:r>
          </a:p>
          <a:p>
            <a:pPr>
              <a:spcBef>
                <a:spcPct val="15000"/>
              </a:spcBef>
            </a:pPr>
            <a:endParaRPr lang="en-US" altLang="en-US" sz="1400" dirty="0">
              <a:solidFill>
                <a:srgbClr val="000000"/>
              </a:solidFill>
            </a:endParaRPr>
          </a:p>
          <a:p>
            <a:pPr marL="285750" indent="-285750">
              <a:spcBef>
                <a:spcPct val="15000"/>
              </a:spcBef>
              <a:buFont typeface="Arial" pitchFamily="34" charset="0"/>
              <a:buChar char="●"/>
              <a:defRPr/>
            </a:pPr>
            <a:endParaRPr lang="en-US" sz="1400" dirty="0">
              <a:solidFill>
                <a:prstClr val="black"/>
              </a:solidFill>
            </a:endParaRPr>
          </a:p>
        </p:txBody>
      </p:sp>
      <p:pic>
        <p:nvPicPr>
          <p:cNvPr id="24" name="Picture 23">
            <a:extLst>
              <a:ext uri="{FF2B5EF4-FFF2-40B4-BE49-F238E27FC236}">
                <a16:creationId xmlns:a16="http://schemas.microsoft.com/office/drawing/2014/main" id="{7405C8AD-02DB-EEB9-CF7A-E8CAA59A276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4019" y="838200"/>
            <a:ext cx="4373485" cy="2646217"/>
          </a:xfrm>
          <a:prstGeom prst="rect">
            <a:avLst/>
          </a:prstGeom>
        </p:spPr>
      </p:pic>
      <p:sp>
        <p:nvSpPr>
          <p:cNvPr id="26" name="TextBox 25">
            <a:extLst>
              <a:ext uri="{FF2B5EF4-FFF2-40B4-BE49-F238E27FC236}">
                <a16:creationId xmlns:a16="http://schemas.microsoft.com/office/drawing/2014/main" id="{397209CF-F656-1CBD-146D-2903B424C05B}"/>
              </a:ext>
            </a:extLst>
          </p:cNvPr>
          <p:cNvSpPr txBox="1"/>
          <p:nvPr/>
        </p:nvSpPr>
        <p:spPr>
          <a:xfrm>
            <a:off x="4644019" y="5065693"/>
            <a:ext cx="4615542" cy="954107"/>
          </a:xfrm>
          <a:prstGeom prst="rect">
            <a:avLst/>
          </a:prstGeom>
          <a:noFill/>
        </p:spPr>
        <p:txBody>
          <a:bodyPr wrap="square">
            <a:spAutoFit/>
          </a:bodyPr>
          <a:lstStyle/>
          <a:p>
            <a:pPr marL="283464" indent="-283464">
              <a:spcBef>
                <a:spcPct val="15000"/>
              </a:spcBef>
              <a:buFont typeface="Arial" panose="020B0604020202020204" pitchFamily="34" charset="0"/>
              <a:buChar char="●"/>
            </a:pPr>
            <a:r>
              <a:rPr lang="en-US" altLang="en-US" dirty="0"/>
              <a:t>F</a:t>
            </a:r>
            <a:r>
              <a:rPr lang="en-US" altLang="en-US" sz="1400" dirty="0">
                <a:solidFill>
                  <a:srgbClr val="000000"/>
                </a:solidFill>
              </a:rPr>
              <a:t>lash drought intensification </a:t>
            </a:r>
            <a:r>
              <a:rPr lang="en-US" altLang="zh-CN" sz="1400" dirty="0">
                <a:solidFill>
                  <a:srgbClr val="000000"/>
                </a:solidFill>
              </a:rPr>
              <a:t>is</a:t>
            </a:r>
            <a:r>
              <a:rPr lang="en-US" altLang="en-US" sz="1400" dirty="0">
                <a:solidFill>
                  <a:srgbClr val="000000"/>
                </a:solidFill>
              </a:rPr>
              <a:t> associated with an </a:t>
            </a:r>
            <a:r>
              <a:rPr lang="en-US" sz="1400" dirty="0"/>
              <a:t>increase in evapotranspiration from plants, brought by an earlier emergence of the growing season and denser vegetation.</a:t>
            </a:r>
          </a:p>
        </p:txBody>
      </p:sp>
      <p:pic>
        <p:nvPicPr>
          <p:cNvPr id="27" name="Picture 2" descr="UC Davis Rep Visit | San Joaquin Delta College">
            <a:extLst>
              <a:ext uri="{FF2B5EF4-FFF2-40B4-BE49-F238E27FC236}">
                <a16:creationId xmlns:a16="http://schemas.microsoft.com/office/drawing/2014/main" id="{4896C2C4-BE69-8E7B-55F9-0E56BD16FE3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50677" y="6306294"/>
            <a:ext cx="1753838" cy="4488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Tall Figure Highligh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1125</TotalTime>
  <Words>289</Words>
  <Application>Microsoft Macintosh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Tall Figure Highlight</vt:lpstr>
      <vt:lpstr>Changing Trends in Drought Patterns Over the Northeastern U.S. (NEUS)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Sensitivity of atmospheric river vapor transport and precipitation to uniform sea-surface temperature increases</dc:title>
  <cp:lastModifiedBy>Paul A Ullrich</cp:lastModifiedBy>
  <cp:revision>13</cp:revision>
  <dcterms:modified xsi:type="dcterms:W3CDTF">2022-10-01T20:18:51Z</dcterms:modified>
</cp:coreProperties>
</file>