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9"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CD125E-CC7B-203E-39C8-6398A13779AA}" name="Himes, Catie L" initials="HCL" userId="S::catherine.himes@pnnl.gov::3188da6f-cffb-4e9b-aed8-fac80e95ab34" providerId="AD"/>
  <p188:author id="{5E5B1A60-6A0E-C4C7-A44B-AAE154336DFF}" name="Brettman, Allan E" initials="" userId="S::allan.brettman@pnnl.gov::da25bcae-0f5e-4d73-ba0d-80097dd92b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B61B9-BC82-46E8-A304-5093F51D3AEF}" v="21" dt="2024-09-16T18:02:09.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4625" autoAdjust="0"/>
  </p:normalViewPr>
  <p:slideViewPr>
    <p:cSldViewPr>
      <p:cViewPr>
        <p:scale>
          <a:sx n="100" d="100"/>
          <a:sy n="100" d="100"/>
        </p:scale>
        <p:origin x="1332"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sty, Sarah E" userId="d843d92e-d185-4bdb-926c-410d7b5c1cf3" providerId="ADAL" clId="{C46B61B9-BC82-46E8-A304-5093F51D3AEF}"/>
    <pc:docChg chg="modSld">
      <pc:chgData name="Grasty, Sarah E" userId="d843d92e-d185-4bdb-926c-410d7b5c1cf3" providerId="ADAL" clId="{C46B61B9-BC82-46E8-A304-5093F51D3AEF}" dt="2024-09-16T18:03:25.131" v="22" actId="20577"/>
      <pc:docMkLst>
        <pc:docMk/>
      </pc:docMkLst>
      <pc:sldChg chg="addSp delSp modSp mod">
        <pc:chgData name="Grasty, Sarah E" userId="d843d92e-d185-4bdb-926c-410d7b5c1cf3" providerId="ADAL" clId="{C46B61B9-BC82-46E8-A304-5093F51D3AEF}" dt="2024-09-16T18:03:25.131" v="22" actId="20577"/>
        <pc:sldMkLst>
          <pc:docMk/>
          <pc:sldMk cId="713710937" sldId="259"/>
        </pc:sldMkLst>
        <pc:spChg chg="add del mod">
          <ac:chgData name="Grasty, Sarah E" userId="d843d92e-d185-4bdb-926c-410d7b5c1cf3" providerId="ADAL" clId="{C46B61B9-BC82-46E8-A304-5093F51D3AEF}" dt="2024-09-16T18:01:05.212" v="4" actId="478"/>
          <ac:spMkLst>
            <pc:docMk/>
            <pc:sldMk cId="713710937" sldId="259"/>
            <ac:spMk id="2" creationId="{C0BF675C-D6DD-1C39-76EA-40A5045D1BD9}"/>
          </ac:spMkLst>
        </pc:spChg>
        <pc:spChg chg="add">
          <ac:chgData name="Grasty, Sarah E" userId="d843d92e-d185-4bdb-926c-410d7b5c1cf3" providerId="ADAL" clId="{C46B61B9-BC82-46E8-A304-5093F51D3AEF}" dt="2024-09-16T18:01:22.205" v="6"/>
          <ac:spMkLst>
            <pc:docMk/>
            <pc:sldMk cId="713710937" sldId="259"/>
            <ac:spMk id="4" creationId="{28C5ABCB-2DF5-4236-2487-A903E62B28DC}"/>
          </ac:spMkLst>
        </pc:spChg>
        <pc:spChg chg="add del mod">
          <ac:chgData name="Grasty, Sarah E" userId="d843d92e-d185-4bdb-926c-410d7b5c1cf3" providerId="ADAL" clId="{C46B61B9-BC82-46E8-A304-5093F51D3AEF}" dt="2024-09-16T18:01:33.138" v="10"/>
          <ac:spMkLst>
            <pc:docMk/>
            <pc:sldMk cId="713710937" sldId="259"/>
            <ac:spMk id="5" creationId="{A2A61413-1E0C-D5D9-3EEE-67961BE93BAA}"/>
          </ac:spMkLst>
        </pc:spChg>
        <pc:spChg chg="add del mod">
          <ac:chgData name="Grasty, Sarah E" userId="d843d92e-d185-4bdb-926c-410d7b5c1cf3" providerId="ADAL" clId="{C46B61B9-BC82-46E8-A304-5093F51D3AEF}" dt="2024-09-16T18:01:43.886" v="12" actId="478"/>
          <ac:spMkLst>
            <pc:docMk/>
            <pc:sldMk cId="713710937" sldId="259"/>
            <ac:spMk id="6" creationId="{0E517A37-6A3D-4774-80D9-307E6005B72E}"/>
          </ac:spMkLst>
        </pc:spChg>
        <pc:spChg chg="add del mod">
          <ac:chgData name="Grasty, Sarah E" userId="d843d92e-d185-4bdb-926c-410d7b5c1cf3" providerId="ADAL" clId="{C46B61B9-BC82-46E8-A304-5093F51D3AEF}" dt="2024-09-16T18:01:43.886" v="12" actId="478"/>
          <ac:spMkLst>
            <pc:docMk/>
            <pc:sldMk cId="713710937" sldId="259"/>
            <ac:spMk id="7" creationId="{B44AD934-1551-B7B7-E2D5-F728E2771891}"/>
          </ac:spMkLst>
        </pc:spChg>
        <pc:spChg chg="add mod">
          <ac:chgData name="Grasty, Sarah E" userId="d843d92e-d185-4bdb-926c-410d7b5c1cf3" providerId="ADAL" clId="{C46B61B9-BC82-46E8-A304-5093F51D3AEF}" dt="2024-09-16T18:03:25.131" v="22" actId="20577"/>
          <ac:spMkLst>
            <pc:docMk/>
            <pc:sldMk cId="713710937" sldId="259"/>
            <ac:spMk id="8" creationId="{BF175E9F-3182-B4C5-4F8E-9F6362F9D4ED}"/>
          </ac:spMkLst>
        </pc:spChg>
        <pc:spChg chg="add del mod">
          <ac:chgData name="Grasty, Sarah E" userId="d843d92e-d185-4bdb-926c-410d7b5c1cf3" providerId="ADAL" clId="{C46B61B9-BC82-46E8-A304-5093F51D3AEF}" dt="2024-09-16T18:01:47.234" v="14" actId="478"/>
          <ac:spMkLst>
            <pc:docMk/>
            <pc:sldMk cId="713710937" sldId="259"/>
            <ac:spMk id="30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9/16/2024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0065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9/16/2024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9/16/2024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9/16/2024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9/16/2024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9/16/2024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9/16/2024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9/16/2024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9/16/2024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9/16/2024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9/16/2024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9/16/2024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9/16/2024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nature.com/articles/s41467-024-45286-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52400" y="1143000"/>
            <a:ext cx="5834666"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Project the changes of inland wetlands in North America under different climate trajectories.</a:t>
            </a:r>
          </a:p>
          <a:p>
            <a:pPr>
              <a:spcBef>
                <a:spcPct val="15000"/>
              </a:spcBef>
              <a:defRPr/>
            </a:pPr>
            <a:endParaRPr lang="en-US" sz="1400" b="1" dirty="0">
              <a:solidFill>
                <a:prstClr val="black"/>
              </a:solidFill>
            </a:endParaRPr>
          </a:p>
          <a:p>
            <a:pPr marL="231775" indent="-231775"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Implement a modified infiltration scheme to improve the simulation of surface water dynamics.</a:t>
            </a:r>
          </a:p>
          <a:p>
            <a:pPr marL="285750" indent="-285750">
              <a:spcBef>
                <a:spcPct val="15000"/>
              </a:spcBef>
              <a:buFont typeface="Arial" pitchFamily="34" charset="0"/>
              <a:buChar char="●"/>
              <a:defRPr/>
            </a:pPr>
            <a:r>
              <a:rPr lang="en-US" sz="1400" dirty="0">
                <a:solidFill>
                  <a:prstClr val="black"/>
                </a:solidFill>
              </a:rPr>
              <a:t>Calibrate the refined model against satellite observations to reduce the simulation bias.</a:t>
            </a:r>
          </a:p>
          <a:p>
            <a:pPr marL="285750" indent="-285750">
              <a:spcBef>
                <a:spcPct val="15000"/>
              </a:spcBef>
              <a:buFont typeface="Arial" pitchFamily="34" charset="0"/>
              <a:buChar char="●"/>
              <a:defRPr/>
            </a:pPr>
            <a:r>
              <a:rPr lang="en-US" sz="1400" dirty="0">
                <a:solidFill>
                  <a:prstClr val="black"/>
                </a:solidFill>
              </a:rPr>
              <a:t>Attribute analysis with the projected wetland changes to uncover the mechanisms for the changes.</a:t>
            </a:r>
          </a:p>
          <a:p>
            <a:pPr>
              <a:spcBef>
                <a:spcPct val="15000"/>
              </a:spcBef>
              <a:defRPr/>
            </a:pPr>
            <a:endParaRPr lang="en-US" sz="1400" dirty="0">
              <a:solidFill>
                <a:prstClr val="black"/>
              </a:solidFill>
            </a:endParaRPr>
          </a:p>
          <a:p>
            <a:pPr algn="ctr" eaLnBrk="1" hangingPunct="1">
              <a:spcBef>
                <a:spcPct val="15000"/>
              </a:spcBef>
              <a:buFontTx/>
              <a:buNone/>
            </a:pPr>
            <a:r>
              <a:rPr lang="en-US" altLang="en-US" sz="1400" b="1" dirty="0">
                <a:solidFill>
                  <a:srgbClr val="000000"/>
                </a:solidFill>
              </a:rPr>
              <a:t>Impact</a:t>
            </a:r>
          </a:p>
          <a:p>
            <a:pPr marL="283464" indent="-283464">
              <a:spcBef>
                <a:spcPct val="15000"/>
              </a:spcBef>
              <a:buFont typeface="Arial" panose="020B0604020202020204" pitchFamily="34" charset="0"/>
              <a:buChar char="●"/>
            </a:pPr>
            <a:r>
              <a:rPr lang="en-US" altLang="en-US" sz="1400" dirty="0">
                <a:solidFill>
                  <a:srgbClr val="000000"/>
                </a:solidFill>
              </a:rPr>
              <a:t>Existing Earth system models (ESMs) cannot simulate wetland dynamics well because of the simplified process. Our ESM can simulate the wetland well by benchmarking with satellite observation and including the physical processes of inundation dynamics. </a:t>
            </a:r>
          </a:p>
          <a:p>
            <a:pPr marL="283464" indent="-283464">
              <a:spcBef>
                <a:spcPct val="15000"/>
              </a:spcBef>
              <a:buFont typeface="Arial" panose="020B0604020202020204" pitchFamily="34" charset="0"/>
              <a:buChar char="●"/>
            </a:pPr>
            <a:r>
              <a:rPr lang="en-US" altLang="en-US" sz="1400" dirty="0">
                <a:solidFill>
                  <a:srgbClr val="000000"/>
                </a:solidFill>
              </a:rPr>
              <a:t>Inland wetlands are projected to be significantly affected by climate change, exhibiting divergent spatial patterns with regional changes of up to ±50%. </a:t>
            </a:r>
          </a:p>
          <a:p>
            <a:pPr>
              <a:spcBef>
                <a:spcPct val="15000"/>
              </a:spcBef>
              <a:defRPr/>
            </a:pPr>
            <a:endParaRPr lang="en-US" sz="1400" dirty="0">
              <a:solidFill>
                <a:prstClr val="black"/>
              </a:solidFill>
            </a:endParaRPr>
          </a:p>
        </p:txBody>
      </p:sp>
      <p:sp>
        <p:nvSpPr>
          <p:cNvPr id="3076" name="Rectangle 5"/>
          <p:cNvSpPr>
            <a:spLocks noChangeArrowheads="1"/>
          </p:cNvSpPr>
          <p:nvPr/>
        </p:nvSpPr>
        <p:spPr bwMode="auto">
          <a:xfrm>
            <a:off x="160106" y="99938"/>
            <a:ext cx="12031894" cy="6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a:lnSpc>
                <a:spcPct val="115000"/>
              </a:lnSpc>
              <a:spcBef>
                <a:spcPts val="0"/>
              </a:spcBef>
              <a:spcAft>
                <a:spcPts val="0"/>
              </a:spcAft>
            </a:pPr>
            <a:r>
              <a:rPr lang="en-US" sz="3200" b="1" kern="1800" dirty="0">
                <a:effectLst/>
                <a:latin typeface="Times New Roman" panose="02020603050405020304" pitchFamily="18" charset="0"/>
                <a:ea typeface="Times New Roman" panose="02020603050405020304" pitchFamily="18" charset="0"/>
                <a:cs typeface="Times New Roman" panose="02020603050405020304" pitchFamily="18" charset="0"/>
              </a:rPr>
              <a:t>Climate Change Will Disrupt North American Inland Wetlands</a:t>
            </a: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078" name="TextBox 9"/>
          <p:cNvSpPr txBox="1">
            <a:spLocks noChangeArrowheads="1"/>
          </p:cNvSpPr>
          <p:nvPr/>
        </p:nvSpPr>
        <p:spPr bwMode="auto">
          <a:xfrm>
            <a:off x="6515099" y="4861923"/>
            <a:ext cx="502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Projected changes </a:t>
            </a:r>
            <a:r>
              <a:rPr lang="en-US" altLang="en-US" sz="1200" b="1">
                <a:solidFill>
                  <a:srgbClr val="0000FF"/>
                </a:solidFill>
                <a:latin typeface="Arial" panose="020B0604020202020204" pitchFamily="34" charset="0"/>
              </a:rPr>
              <a:t>of wetlands </a:t>
            </a:r>
            <a:r>
              <a:rPr lang="en-US" altLang="en-US" sz="1200" b="1" dirty="0">
                <a:solidFill>
                  <a:srgbClr val="0000FF"/>
                </a:solidFill>
                <a:latin typeface="Arial" panose="020B0604020202020204" pitchFamily="34" charset="0"/>
              </a:rPr>
              <a:t>under different future scenarios.</a:t>
            </a:r>
          </a:p>
        </p:txBody>
      </p:sp>
      <p:pic>
        <p:nvPicPr>
          <p:cNvPr id="3" name="Picture 2">
            <a:extLst>
              <a:ext uri="{FF2B5EF4-FFF2-40B4-BE49-F238E27FC236}">
                <a16:creationId xmlns:a16="http://schemas.microsoft.com/office/drawing/2014/main" id="{D5206B67-5F10-1BCE-A179-20CA6EC2F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099" y="1143000"/>
            <a:ext cx="5029200" cy="3529429"/>
          </a:xfrm>
          <a:prstGeom prst="rect">
            <a:avLst/>
          </a:prstGeom>
        </p:spPr>
      </p:pic>
      <p:sp>
        <p:nvSpPr>
          <p:cNvPr id="8" name="Rectangle 4">
            <a:extLst>
              <a:ext uri="{FF2B5EF4-FFF2-40B4-BE49-F238E27FC236}">
                <a16:creationId xmlns:a16="http://schemas.microsoft.com/office/drawing/2014/main" id="{BF175E9F-3182-B4C5-4F8E-9F6362F9D4ED}"/>
              </a:ext>
            </a:extLst>
          </p:cNvPr>
          <p:cNvSpPr>
            <a:spLocks noChangeArrowheads="1"/>
          </p:cNvSpPr>
          <p:nvPr/>
        </p:nvSpPr>
        <p:spPr bwMode="auto">
          <a:xfrm>
            <a:off x="6515099" y="5695776"/>
            <a:ext cx="50292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D. Xu, G. Bisht, Z. Tan, </a:t>
            </a:r>
            <a:r>
              <a:rPr kumimoji="0" lang="en-US" altLang="en-US" sz="1100" b="0" i="1"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et al.</a:t>
            </a:r>
            <a:r>
              <a:rPr kumimoji="0" lang="en-US" altLang="en-US" sz="1100" b="0"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 Climate Change Will Reduce North American Inland Wetland Areas and Disrupt Their Seasonal Regimes. </a:t>
            </a:r>
            <a:r>
              <a:rPr kumimoji="0" lang="en-US" altLang="en-US" sz="1100" b="0" i="1"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Nature Communications</a:t>
            </a:r>
            <a:r>
              <a:rPr kumimoji="0" lang="en-US" altLang="en-US" sz="1100" b="0"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 </a:t>
            </a:r>
            <a:r>
              <a:rPr kumimoji="0" lang="en-US" altLang="en-US" sz="1100" b="1"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15</a:t>
            </a:r>
            <a:r>
              <a:rPr kumimoji="0" lang="en-US" altLang="en-US" sz="1100" b="0"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 2438 (2024). [DOI: </a:t>
            </a:r>
            <a:r>
              <a:rPr kumimoji="0" lang="en-US" altLang="en-US" sz="1100" b="0" i="0" u="none" strike="noStrike" cap="none" normalizeH="0" baseline="0" dirty="0">
                <a:ln>
                  <a:noFill/>
                </a:ln>
                <a:solidFill>
                  <a:schemeClr val="tx1"/>
                </a:solidFill>
                <a:effectLst/>
                <a:latin typeface="+mj-lt"/>
                <a:ea typeface="SimSun" panose="02010600030101010101" pitchFamily="2" charset="-122"/>
                <a:cs typeface="Segoe UI" panose="020B0502040204020203" pitchFamily="34" charset="0"/>
                <a:hlinkClick r:id="rId4"/>
              </a:rPr>
              <a:t>10.1038/s41467-024-45286-z</a:t>
            </a:r>
            <a:r>
              <a:rPr kumimoji="0" lang="en-US" altLang="en-US" sz="1100" b="0" i="0" u="none" strike="noStrike" cap="none" normalizeH="0" baseline="0" dirty="0">
                <a:ln>
                  <a:noFill/>
                </a:ln>
                <a:solidFill>
                  <a:srgbClr val="222222"/>
                </a:solidFill>
                <a:effectLst/>
                <a:latin typeface="+mj-lt"/>
                <a:ea typeface="SimSun" panose="02010600030101010101" pitchFamily="2" charset="-122"/>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713710937"/>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522C35C9ABB64B81B56AE93BD8121A" ma:contentTypeVersion="6" ma:contentTypeDescription="Create a new document." ma:contentTypeScope="" ma:versionID="9d624290c367736fe56a967e31f7a987">
  <xsd:schema xmlns:xsd="http://www.w3.org/2001/XMLSchema" xmlns:xs="http://www.w3.org/2001/XMLSchema" xmlns:p="http://schemas.microsoft.com/office/2006/metadata/properties" xmlns:ns2="34ce37e6-51e5-4700-bc4a-ee453d0b2e1a" targetNamespace="http://schemas.microsoft.com/office/2006/metadata/properties" ma:root="true" ma:fieldsID="2db02a63a5a8a8ad5401177501251ca7" ns2:_="">
    <xsd:import namespace="34ce37e6-51e5-4700-bc4a-ee453d0b2e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e37e6-51e5-4700-bc4a-ee453d0b2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purl.org/dc/terms/"/>
    <ds:schemaRef ds:uri="http://schemas.microsoft.com/office/2006/documentManagement/types"/>
    <ds:schemaRef ds:uri="http://www.w3.org/XML/1998/namespace"/>
    <ds:schemaRef ds:uri="34ce37e6-51e5-4700-bc4a-ee453d0b2e1a"/>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3.xml><?xml version="1.0" encoding="utf-8"?>
<ds:datastoreItem xmlns:ds="http://schemas.openxmlformats.org/officeDocument/2006/customXml" ds:itemID="{9E20CC44-E570-40E8-8322-8BE88B7D6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e37e6-51e5-4700-bc4a-ee453d0b2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5968</TotalTime>
  <Words>205</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Grasty, Sarah E</cp:lastModifiedBy>
  <cp:revision>11</cp:revision>
  <cp:lastPrinted>2011-05-11T17:30:12Z</cp:lastPrinted>
  <dcterms:created xsi:type="dcterms:W3CDTF">2017-11-02T21:19:41Z</dcterms:created>
  <dcterms:modified xsi:type="dcterms:W3CDTF">2024-09-16T18:03:33Z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0x010100C4522C35C9ABB64B81B56AE93BD8121A</vt:lpwstr>
  </property>
  <property fmtid="{D5CDD505-2E9C-101B-9397-08002B2CF9AE}" pid="4" name="Order">
    <vt:r8>3400</vt:r8>
  </property>
</Properties>
</file>