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1A9895A-2F7A-A274-93E4-20272CFE8043}" name="Mundy, Beth E" initials="MBE" userId="S::beth.mundy@pnnl.gov::09c03546-1d2d-4d82-89e1-bb5e2a2e687b" providerId="AD"/>
  <p188:author id="{4D87C45F-985E-B0C2-5879-BF6E63467354}" name="Wu, Mingxuan" initials="WM" userId="S::mingxuan.wu@pnnl.gov::3dd14f0d-9a42-420b-bee7-0678b69befb0" providerId="AD"/>
  <p188:author id="{2E6D15CA-7646-61AF-1B1C-58B225EEA4F8}" name="SKE" initials="SKE" userId="SKE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E02E500-706B-41EA-B10C-BA958A063432}" v="5" dt="2023-02-09T20:54:25.1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26" autoAdjust="0"/>
    <p:restoredTop sz="96807" autoAdjust="0"/>
  </p:normalViewPr>
  <p:slideViewPr>
    <p:cSldViewPr>
      <p:cViewPr varScale="1">
        <p:scale>
          <a:sx n="127" d="100"/>
          <a:sy n="127" d="100"/>
        </p:scale>
        <p:origin x="13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997D8AB9-D974-4DF9-A4F4-52B7510621E0}"/>
    <pc:docChg chg="modSld">
      <pc:chgData name="Mundy, Beth E" userId="09c03546-1d2d-4d82-89e1-bb5e2a2e687b" providerId="ADAL" clId="{997D8AB9-D974-4DF9-A4F4-52B7510621E0}" dt="2023-02-09T23:10:31.543" v="2"/>
      <pc:docMkLst>
        <pc:docMk/>
      </pc:docMkLst>
      <pc:sldChg chg="modSp mod delCm">
        <pc:chgData name="Mundy, Beth E" userId="09c03546-1d2d-4d82-89e1-bb5e2a2e687b" providerId="ADAL" clId="{997D8AB9-D974-4DF9-A4F4-52B7510621E0}" dt="2023-02-09T23:10:31.543" v="2"/>
        <pc:sldMkLst>
          <pc:docMk/>
          <pc:sldMk cId="0" sldId="258"/>
        </pc:sldMkLst>
        <pc:spChg chg="mod">
          <ac:chgData name="Mundy, Beth E" userId="09c03546-1d2d-4d82-89e1-bb5e2a2e687b" providerId="ADAL" clId="{997D8AB9-D974-4DF9-A4F4-52B7510621E0}" dt="2023-02-09T23:08:51.416" v="1" actId="13926"/>
          <ac:spMkLst>
            <pc:docMk/>
            <pc:sldMk cId="0" sldId="258"/>
            <ac:spMk id="307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2/9/2023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2/9/2023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2/9/2023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2/9/2023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2/9/2023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2/9/2023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2/9/2023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2/9/2023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76200" y="1003410"/>
            <a:ext cx="4199700" cy="5648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Evaluate model performance in simulating nitrate aerosol and quantify the related effects on radiative forcing.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Examine the impacts of the mixing state of dust and sea salt on nitrate aerosol.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sz="16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6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Implement the Model for Simulating Aerosol Interactions and Chemistry (MOSAIC) in the Energy </a:t>
            </a:r>
            <a:r>
              <a:rPr lang="en-US" sz="1400" dirty="0" err="1">
                <a:solidFill>
                  <a:prstClr val="black"/>
                </a:solidFill>
              </a:rPr>
              <a:t>Exascale</a:t>
            </a:r>
            <a:r>
              <a:rPr lang="en-US" sz="1400" dirty="0">
                <a:solidFill>
                  <a:prstClr val="black"/>
                </a:solidFill>
              </a:rPr>
              <a:t> Earth System Model version 2.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Conduct sensitivity experiments with different treatments of HNO</a:t>
            </a:r>
            <a:r>
              <a:rPr lang="en-US" sz="1400" baseline="-25000" dirty="0">
                <a:solidFill>
                  <a:prstClr val="black"/>
                </a:solidFill>
              </a:rPr>
              <a:t>3</a:t>
            </a:r>
            <a:r>
              <a:rPr lang="en-US" sz="1400" dirty="0">
                <a:solidFill>
                  <a:prstClr val="black"/>
                </a:solidFill>
              </a:rPr>
              <a:t> transfer to/from interstitial particles.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Evaluate model simulations against ground-based observations and aircraft measurements.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endParaRPr lang="en-US" altLang="en-US" sz="1600" b="1" dirty="0">
              <a:solidFill>
                <a:srgbClr val="000000"/>
              </a:solidFill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6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The results highlight the importance of nitrate aerosol in the Earth’s climate and the large uncertainties in estimating their climate impacts.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The mixing state of dust and sea salt can significantly affect the life cycle of nitrate aerosol.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000000"/>
                </a:solidFill>
                <a:latin typeface="Arial" panose="020B0604020202020204" pitchFamily="34" charset="0"/>
              </a:rPr>
              <a:t>Understanding the Impacts of Dust and Sea Salt Mixing States on Nitrate Aerosol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337119" y="6037401"/>
            <a:ext cx="466162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Wu M, Wang H, Easter R C, Lu Z, Liu X, Singh B, et al. “Development and evaluation of E3SM-MOSAIC: Spatial distributions and radiative effects of </a:t>
            </a:r>
            <a:r>
              <a:rPr lang="en-US" altLang="en-US" sz="1000">
                <a:solidFill>
                  <a:srgbClr val="000000"/>
                </a:solidFill>
                <a:latin typeface="+mn-lt"/>
              </a:rPr>
              <a:t>nitrate aerosol.”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Journals of Advances in Modeling Earth Systems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14, e2022MS003157 (2022). [DOI: 10.1029/2022MS003157]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263248" y="3810000"/>
            <a:ext cx="4880752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Spatial distributions of nitrate aerosol radiative forcing (between 1850 and 2010) due to aerosol-radiation interactions (</a:t>
            </a:r>
            <a:r>
              <a:rPr lang="en-US" altLang="en-US" sz="1200" b="1" dirty="0" err="1">
                <a:solidFill>
                  <a:srgbClr val="0000FF"/>
                </a:solidFill>
                <a:latin typeface="Arial" panose="020B0604020202020204" pitchFamily="34" charset="0"/>
              </a:rPr>
              <a:t>RFari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, top row) and aerosol-cloud interactions (</a:t>
            </a:r>
            <a:r>
              <a:rPr lang="en-US" altLang="en-US" sz="1200" b="1" dirty="0" err="1">
                <a:solidFill>
                  <a:srgbClr val="0000FF"/>
                </a:solidFill>
                <a:latin typeface="Arial" panose="020B0604020202020204" pitchFamily="34" charset="0"/>
              </a:rPr>
              <a:t>RFaci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, bottom row). The numbers at the top right of each panel are global annual mean values. Areas with dots indicate values with a significance level above 10%. Nitrate aerosol strongly affects climate through aerosol-cloud interactions, because </a:t>
            </a:r>
            <a:r>
              <a:rPr lang="en-US" altLang="en-US" sz="1200" b="1" dirty="0" err="1">
                <a:solidFill>
                  <a:srgbClr val="0000FF"/>
                </a:solidFill>
                <a:latin typeface="Arial" panose="020B0604020202020204" pitchFamily="34" charset="0"/>
              </a:rPr>
              <a:t>RFari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 values are consistently smaller than </a:t>
            </a:r>
            <a:r>
              <a:rPr lang="en-US" altLang="en-US" sz="1200" b="1" dirty="0" err="1">
                <a:solidFill>
                  <a:srgbClr val="0000FF"/>
                </a:solidFill>
                <a:latin typeface="Arial" panose="020B0604020202020204" pitchFamily="34" charset="0"/>
              </a:rPr>
              <a:t>RFaci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 values. The mixing state of dust and sea salt particles also significantly increases the radiative forcing of nitrate aerosol, shown in MTC_WGT/MTC_SPLC compared to MTC_SLOW. </a:t>
            </a:r>
          </a:p>
        </p:txBody>
      </p:sp>
      <p:pic>
        <p:nvPicPr>
          <p:cNvPr id="4" name="Picture 3" descr="Diagram&#10;&#10;Description automatically generated with medium confidence">
            <a:extLst>
              <a:ext uri="{FF2B5EF4-FFF2-40B4-BE49-F238E27FC236}">
                <a16:creationId xmlns:a16="http://schemas.microsoft.com/office/drawing/2014/main" id="{6170D156-AD09-CCD4-B3A7-F07FCBEB233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048" y="1119121"/>
            <a:ext cx="4947224" cy="253847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33D5BE7003A24B86BD831924205D3A" ma:contentTypeVersion="2" ma:contentTypeDescription="Create a new document." ma:contentTypeScope="" ma:versionID="ac238988cf9dac0644edde20317055e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a3b33f41066294d476535f56813624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E39E42-86AA-45D1-BDEC-E709624E740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schemas.microsoft.com/office/infopath/2007/PartnerControls"/>
    <ds:schemaRef ds:uri="http://schemas.microsoft.com/sharepoint/v3"/>
    <ds:schemaRef ds:uri="http://purl.org/dc/dcmitype/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6392</TotalTime>
  <Words>305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14</cp:revision>
  <cp:lastPrinted>2011-05-11T17:30:12Z</cp:lastPrinted>
  <dcterms:created xsi:type="dcterms:W3CDTF">2017-11-02T21:19:41Z</dcterms:created>
  <dcterms:modified xsi:type="dcterms:W3CDTF">2023-02-09T23:10:33Z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0x0101008833D5BE7003A24B86BD831924205D3A</vt:lpwstr>
  </property>
  <property fmtid="{D5CDD505-2E9C-101B-9397-08002B2CF9AE}" pid="4" name="Order">
    <vt:r8>3400</vt:r8>
  </property>
</Properties>
</file>