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58"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71" autoAdjust="0"/>
    <p:restoredTop sz="94660"/>
  </p:normalViewPr>
  <p:slideViewPr>
    <p:cSldViewPr snapToGrid="0">
      <p:cViewPr varScale="1">
        <p:scale>
          <a:sx n="128" d="100"/>
          <a:sy n="128" d="100"/>
        </p:scale>
        <p:origin x="2264" y="176"/>
      </p:cViewPr>
      <p:guideLst/>
    </p:cSldViewPr>
  </p:slideViewPr>
  <p:notesTextViewPr>
    <p:cViewPr>
      <p:scale>
        <a:sx n="1" d="1"/>
        <a:sy n="1" d="1"/>
      </p:scale>
      <p:origin x="0" y="0"/>
    </p:cViewPr>
  </p:notesTextViewPr>
  <p:notesViewPr>
    <p:cSldViewPr snapToGrid="0">
      <p:cViewPr varScale="1">
        <p:scale>
          <a:sx n="103" d="100"/>
          <a:sy n="103" d="100"/>
        </p:scale>
        <p:origin x="3968"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11F407F-4720-3447-B3AC-48AC9F06B2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AC64E45-22C5-9D40-B384-2C2641140C8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E343725-08A4-3A4F-8255-00E515518CFE}" type="datetimeFigureOut">
              <a:rPr lang="en-US" smtClean="0"/>
              <a:t>3/19/24</a:t>
            </a:fld>
            <a:endParaRPr lang="en-US"/>
          </a:p>
        </p:txBody>
      </p:sp>
      <p:sp>
        <p:nvSpPr>
          <p:cNvPr id="4" name="Footer Placeholder 3">
            <a:extLst>
              <a:ext uri="{FF2B5EF4-FFF2-40B4-BE49-F238E27FC236}">
                <a16:creationId xmlns:a16="http://schemas.microsoft.com/office/drawing/2014/main" id="{B0980D98-158C-694F-AB9E-A3962129EE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B7E1A1D-D976-6E48-89CE-AC4E3DE2CBF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315F20-EC74-8D4A-8A82-153985E0F83C}" type="slidenum">
              <a:rPr lang="en-US" smtClean="0"/>
              <a:t>‹#›</a:t>
            </a:fld>
            <a:endParaRPr lang="en-US"/>
          </a:p>
        </p:txBody>
      </p:sp>
    </p:spTree>
    <p:extLst>
      <p:ext uri="{BB962C8B-B14F-4D97-AF65-F5344CB8AC3E}">
        <p14:creationId xmlns:p14="http://schemas.microsoft.com/office/powerpoint/2010/main" val="25631352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950CEA-DB02-1E44-B6FE-2734D2961219}" type="datetimeFigureOut">
              <a:rPr lang="en-US" smtClean="0"/>
              <a:t>3/19/24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09D698-46D6-5C4D-A939-89D29C810EFB}" type="slidenum">
              <a:rPr lang="en-US" smtClean="0"/>
              <a:t>‹#›</a:t>
            </a:fld>
            <a:endParaRPr lang="en-US"/>
          </a:p>
        </p:txBody>
      </p:sp>
    </p:spTree>
    <p:extLst>
      <p:ext uri="{BB962C8B-B14F-4D97-AF65-F5344CB8AC3E}">
        <p14:creationId xmlns:p14="http://schemas.microsoft.com/office/powerpoint/2010/main" val="297460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69455" y="1865600"/>
            <a:ext cx="8405090" cy="1006909"/>
          </a:xfrm>
        </p:spPr>
        <p:txBody>
          <a:bodyPr>
            <a:normAutofit/>
          </a:bodyPr>
          <a:lstStyle>
            <a:lvl1pPr marL="0" indent="0" algn="ctr">
              <a:buNone/>
              <a:defRPr sz="2800" b="0" i="0">
                <a:latin typeface="Franklin Gothic Book" panose="020B0503020102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Subtitle</a:t>
            </a:r>
          </a:p>
        </p:txBody>
      </p:sp>
      <p:sp>
        <p:nvSpPr>
          <p:cNvPr id="8" name="Slide Number Placeholder 7">
            <a:extLst>
              <a:ext uri="{FF2B5EF4-FFF2-40B4-BE49-F238E27FC236}">
                <a16:creationId xmlns:a16="http://schemas.microsoft.com/office/drawing/2014/main" id="{A26EE851-960B-9C4F-B3CA-98628BDCAA63}"/>
              </a:ext>
            </a:extLst>
          </p:cNvPr>
          <p:cNvSpPr>
            <a:spLocks noGrp="1"/>
          </p:cNvSpPr>
          <p:nvPr>
            <p:ph type="sldNum" sz="quarter" idx="11"/>
          </p:nvPr>
        </p:nvSpPr>
        <p:spPr>
          <a:xfrm>
            <a:off x="7361382" y="6356350"/>
            <a:ext cx="1606550" cy="365125"/>
          </a:xfrm>
          <a:prstGeom prst="rect">
            <a:avLst/>
          </a:prstGeom>
        </p:spPr>
        <p:txBody>
          <a:bodyPr/>
          <a:lstStyle/>
          <a:p>
            <a:fld id="{527656E7-C9F3-4A8C-A8B7-FE3985EF478C}" type="slidenum">
              <a:rPr lang="en-US" smtClean="0"/>
              <a:t>‹#›</a:t>
            </a:fld>
            <a:endParaRPr lang="en-US"/>
          </a:p>
        </p:txBody>
      </p:sp>
      <p:sp>
        <p:nvSpPr>
          <p:cNvPr id="9" name="Title 8">
            <a:extLst>
              <a:ext uri="{FF2B5EF4-FFF2-40B4-BE49-F238E27FC236}">
                <a16:creationId xmlns:a16="http://schemas.microsoft.com/office/drawing/2014/main" id="{00D336A7-0749-BA42-B823-8C6AEF2E0260}"/>
              </a:ext>
            </a:extLst>
          </p:cNvPr>
          <p:cNvSpPr>
            <a:spLocks noGrp="1"/>
          </p:cNvSpPr>
          <p:nvPr>
            <p:ph type="title"/>
          </p:nvPr>
        </p:nvSpPr>
        <p:spPr/>
        <p:txBody>
          <a:bodyPr>
            <a:normAutofit/>
          </a:bodyPr>
          <a:lstStyle>
            <a:lvl1pPr algn="ctr">
              <a:defRPr sz="3600" b="0" i="0">
                <a:latin typeface="+mj-lt"/>
              </a:defRPr>
            </a:lvl1pPr>
          </a:lstStyle>
          <a:p>
            <a:r>
              <a:rPr lang="en-US" dirty="0"/>
              <a:t>Click to edit Master title style</a:t>
            </a:r>
          </a:p>
        </p:txBody>
      </p:sp>
      <p:sp>
        <p:nvSpPr>
          <p:cNvPr id="13" name="Text Placeholder 12">
            <a:extLst>
              <a:ext uri="{FF2B5EF4-FFF2-40B4-BE49-F238E27FC236}">
                <a16:creationId xmlns:a16="http://schemas.microsoft.com/office/drawing/2014/main" id="{CC6439DC-5A31-EA45-ABF9-1EE90B0E4F70}"/>
              </a:ext>
            </a:extLst>
          </p:cNvPr>
          <p:cNvSpPr>
            <a:spLocks noGrp="1"/>
          </p:cNvSpPr>
          <p:nvPr>
            <p:ph type="body" sz="quarter" idx="12" hasCustomPrompt="1"/>
          </p:nvPr>
        </p:nvSpPr>
        <p:spPr>
          <a:xfrm>
            <a:off x="1524000" y="3453246"/>
            <a:ext cx="6096000" cy="1965325"/>
          </a:xfrm>
        </p:spPr>
        <p:txBody>
          <a:bodyPr>
            <a:normAutofit/>
          </a:bodyPr>
          <a:lstStyle>
            <a:lvl1pPr marL="0" indent="0">
              <a:buNone/>
              <a:defRPr sz="1800" b="0" i="0">
                <a:latin typeface="Franklin Gothic Book" panose="020B0503020102020204" pitchFamily="34" charset="0"/>
                <a:cs typeface="Arial" panose="020B0604020202020204" pitchFamily="34" charset="0"/>
              </a:defRPr>
            </a:lvl1pPr>
          </a:lstStyle>
          <a:p>
            <a:pPr lvl="0"/>
            <a:r>
              <a:rPr lang="en-US" dirty="0"/>
              <a:t>List of authors / presenters… </a:t>
            </a:r>
          </a:p>
        </p:txBody>
      </p:sp>
    </p:spTree>
    <p:extLst>
      <p:ext uri="{BB962C8B-B14F-4D97-AF65-F5344CB8AC3E}">
        <p14:creationId xmlns:p14="http://schemas.microsoft.com/office/powerpoint/2010/main" val="3808242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atin typeface="+mj-lt"/>
                <a:cs typeface="Consolas" panose="020B0609020204030204" pitchFamily="49" charset="0"/>
              </a:defRPr>
            </a:lvl1pPr>
          </a:lstStyle>
          <a:p>
            <a:r>
              <a:rPr lang="en-US" dirty="0"/>
              <a:t>Click to edit Master title style</a:t>
            </a:r>
          </a:p>
        </p:txBody>
      </p:sp>
      <p:sp>
        <p:nvSpPr>
          <p:cNvPr id="3" name="Content Placeholder 2"/>
          <p:cNvSpPr>
            <a:spLocks noGrp="1"/>
          </p:cNvSpPr>
          <p:nvPr>
            <p:ph idx="1"/>
          </p:nvPr>
        </p:nvSpPr>
        <p:spPr>
          <a:xfrm>
            <a:off x="369455" y="1819564"/>
            <a:ext cx="8405090" cy="410094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285003EB-1F06-1248-9D9F-9B45093E8359}"/>
              </a:ext>
            </a:extLst>
          </p:cNvPr>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pPr/>
              <a:t>‹#›</a:t>
            </a:fld>
            <a:endParaRPr lang="en-US" dirty="0"/>
          </a:p>
        </p:txBody>
      </p:sp>
    </p:spTree>
    <p:extLst>
      <p:ext uri="{BB962C8B-B14F-4D97-AF65-F5344CB8AC3E}">
        <p14:creationId xmlns:p14="http://schemas.microsoft.com/office/powerpoint/2010/main" val="3307567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p:spPr>
        <p:txBody>
          <a:bodyPr anchor="b">
            <a:normAutofit/>
          </a:bodyPr>
          <a:lstStyle>
            <a:lvl1pPr>
              <a:defRPr sz="3600">
                <a:latin typeface="+mj-lt"/>
              </a:defRPr>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text styles</a:t>
            </a:r>
          </a:p>
        </p:txBody>
      </p:sp>
      <p:sp>
        <p:nvSpPr>
          <p:cNvPr id="6" name="Slide Number Placeholder 5"/>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654515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28650" y="1825625"/>
            <a:ext cx="3886200" cy="435133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37379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376042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Slide Number Placeholder 4"/>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85776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73488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223272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Shape 11"/>
          <p:cNvSpPr>
            <a:spLocks noGrp="1"/>
          </p:cNvSpPr>
          <p:nvPr>
            <p:ph type="title"/>
          </p:nvPr>
        </p:nvSpPr>
        <p:spPr>
          <a:xfrm>
            <a:off x="892969" y="1151930"/>
            <a:ext cx="7358063" cy="2321719"/>
          </a:xfrm>
          <a:prstGeom prst="rect">
            <a:avLst/>
          </a:prstGeom>
        </p:spPr>
        <p:txBody>
          <a:bodyPr anchor="b"/>
          <a:lstStyle/>
          <a:p>
            <a:r>
              <a:t>Title Text</a:t>
            </a:r>
          </a:p>
        </p:txBody>
      </p:sp>
      <p:sp>
        <p:nvSpPr>
          <p:cNvPr id="12" name="Shape 12"/>
          <p:cNvSpPr>
            <a:spLocks noGrp="1"/>
          </p:cNvSpPr>
          <p:nvPr>
            <p:ph type="body" sz="quarter" idx="1"/>
          </p:nvPr>
        </p:nvSpPr>
        <p:spPr>
          <a:xfrm>
            <a:off x="892969" y="3536156"/>
            <a:ext cx="7358063" cy="794742"/>
          </a:xfrm>
          <a:prstGeom prst="rect">
            <a:avLst/>
          </a:prstGeom>
        </p:spPr>
        <p:txBody>
          <a:bodyPr anchor="t"/>
          <a:lstStyle>
            <a:lvl1pPr marL="0" indent="0" algn="ctr">
              <a:spcBef>
                <a:spcPts val="0"/>
              </a:spcBef>
              <a:buSzTx/>
              <a:buNone/>
              <a:defRPr sz="2250"/>
            </a:lvl1pPr>
            <a:lvl2pPr marL="0" indent="160729" algn="ctr">
              <a:spcBef>
                <a:spcPts val="0"/>
              </a:spcBef>
              <a:buSzTx/>
              <a:buNone/>
              <a:defRPr sz="2250"/>
            </a:lvl2pPr>
            <a:lvl3pPr marL="0" indent="321457" algn="ctr">
              <a:spcBef>
                <a:spcPts val="0"/>
              </a:spcBef>
              <a:buSzTx/>
              <a:buNone/>
              <a:defRPr sz="2250"/>
            </a:lvl3pPr>
            <a:lvl4pPr marL="0" indent="482186" algn="ctr">
              <a:spcBef>
                <a:spcPts val="0"/>
              </a:spcBef>
              <a:buSzTx/>
              <a:buNone/>
              <a:defRPr sz="2250"/>
            </a:lvl4pPr>
            <a:lvl5pPr marL="0" indent="642915" algn="ctr">
              <a:spcBef>
                <a:spcPts val="0"/>
              </a:spcBef>
              <a:buSzTx/>
              <a:buNone/>
              <a:defRPr sz="2250"/>
            </a:lvl5pPr>
          </a:lstStyle>
          <a:p>
            <a:r>
              <a:t>Body Level One</a:t>
            </a:r>
          </a:p>
          <a:p>
            <a:pPr lvl="1"/>
            <a:r>
              <a:t>Body Level Two</a:t>
            </a:r>
          </a:p>
          <a:p>
            <a:pPr lvl="2"/>
            <a:r>
              <a:t>Body Level Three</a:t>
            </a:r>
          </a:p>
          <a:p>
            <a:pPr lvl="3"/>
            <a:r>
              <a:t>Body Level Four</a:t>
            </a:r>
          </a:p>
          <a:p>
            <a:pPr lvl="4"/>
            <a:r>
              <a:t>Body Level Five</a:t>
            </a:r>
          </a:p>
        </p:txBody>
      </p:sp>
      <p:sp>
        <p:nvSpPr>
          <p:cNvPr id="13" name="Shape 13"/>
          <p:cNvSpPr>
            <a:spLocks noGrp="1"/>
          </p:cNvSpPr>
          <p:nvPr>
            <p:ph type="sldNum" sz="quarter" idx="2"/>
          </p:nvPr>
        </p:nvSpPr>
        <p:spPr>
          <a:xfrm>
            <a:off x="7666759" y="6385791"/>
            <a:ext cx="1107786" cy="365125"/>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974182483"/>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9455" y="357889"/>
            <a:ext cx="8405090" cy="1325563"/>
          </a:xfrm>
          <a:prstGeom prst="rect">
            <a:avLst/>
          </a:prstGeom>
        </p:spPr>
        <p:txBody>
          <a:bodyPr vert="horz" lIns="91440" tIns="45720" rIns="91440" bIns="45720" rtlCol="0" anchor="ctr">
            <a:normAutofit/>
          </a:bodyPr>
          <a:lstStyle/>
          <a:p>
            <a:r>
              <a:rPr lang="en-US" dirty="0"/>
              <a:t>Title</a:t>
            </a:r>
          </a:p>
        </p:txBody>
      </p:sp>
      <p:sp>
        <p:nvSpPr>
          <p:cNvPr id="3" name="Text Placeholder 2"/>
          <p:cNvSpPr>
            <a:spLocks noGrp="1"/>
          </p:cNvSpPr>
          <p:nvPr>
            <p:ph type="body" idx="1"/>
          </p:nvPr>
        </p:nvSpPr>
        <p:spPr>
          <a:xfrm>
            <a:off x="369455" y="1825626"/>
            <a:ext cx="8405090" cy="409488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arallelogram 3">
            <a:extLst>
              <a:ext uri="{FF2B5EF4-FFF2-40B4-BE49-F238E27FC236}">
                <a16:creationId xmlns:a16="http://schemas.microsoft.com/office/drawing/2014/main" id="{78D9947D-075A-2D40-91C0-65D76D8FC7D1}"/>
              </a:ext>
            </a:extLst>
          </p:cNvPr>
          <p:cNvSpPr/>
          <p:nvPr userDrawn="1"/>
        </p:nvSpPr>
        <p:spPr>
          <a:xfrm flipH="1" flipV="1">
            <a:off x="6867884" y="6202615"/>
            <a:ext cx="2276115" cy="655384"/>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8777227"/>
              <a:gd name="connsiteY0" fmla="*/ 1026603 h 1036542"/>
              <a:gd name="connsiteX1" fmla="*/ 0 w 8777227"/>
              <a:gd name="connsiteY1" fmla="*/ 4937 h 1036542"/>
              <a:gd name="connsiteX2" fmla="*/ 8777227 w 8777227"/>
              <a:gd name="connsiteY2" fmla="*/ 0 h 1036542"/>
              <a:gd name="connsiteX3" fmla="*/ 7094935 w 8777227"/>
              <a:gd name="connsiteY3" fmla="*/ 1036542 h 1036542"/>
              <a:gd name="connsiteX4" fmla="*/ 6703 w 8777227"/>
              <a:gd name="connsiteY4" fmla="*/ 1026603 h 1036542"/>
              <a:gd name="connsiteX0" fmla="*/ 6703 w 8777227"/>
              <a:gd name="connsiteY0" fmla="*/ 1026603 h 1026603"/>
              <a:gd name="connsiteX1" fmla="*/ 0 w 8777227"/>
              <a:gd name="connsiteY1" fmla="*/ 4937 h 1026603"/>
              <a:gd name="connsiteX2" fmla="*/ 8777227 w 8777227"/>
              <a:gd name="connsiteY2" fmla="*/ 0 h 1026603"/>
              <a:gd name="connsiteX3" fmla="*/ 7293664 w 8777227"/>
              <a:gd name="connsiteY3" fmla="*/ 1023546 h 1026603"/>
              <a:gd name="connsiteX4" fmla="*/ 6703 w 8777227"/>
              <a:gd name="connsiteY4" fmla="*/ 1026603 h 1026603"/>
              <a:gd name="connsiteX0" fmla="*/ 6703 w 8739273"/>
              <a:gd name="connsiteY0" fmla="*/ 1021666 h 1021666"/>
              <a:gd name="connsiteX1" fmla="*/ 0 w 8739273"/>
              <a:gd name="connsiteY1" fmla="*/ 0 h 1021666"/>
              <a:gd name="connsiteX2" fmla="*/ 8739273 w 8739273"/>
              <a:gd name="connsiteY2" fmla="*/ 2722 h 1021666"/>
              <a:gd name="connsiteX3" fmla="*/ 7293664 w 8739273"/>
              <a:gd name="connsiteY3" fmla="*/ 1018609 h 1021666"/>
              <a:gd name="connsiteX4" fmla="*/ 6703 w 8739273"/>
              <a:gd name="connsiteY4" fmla="*/ 1021666 h 1021666"/>
              <a:gd name="connsiteX0" fmla="*/ 6703 w 8739273"/>
              <a:gd name="connsiteY0" fmla="*/ 1021666 h 1025171"/>
              <a:gd name="connsiteX1" fmla="*/ 0 w 8739273"/>
              <a:gd name="connsiteY1" fmla="*/ 0 h 1025171"/>
              <a:gd name="connsiteX2" fmla="*/ 8739273 w 8739273"/>
              <a:gd name="connsiteY2" fmla="*/ 2722 h 1025171"/>
              <a:gd name="connsiteX3" fmla="*/ 7277558 w 8739273"/>
              <a:gd name="connsiteY3" fmla="*/ 1025171 h 1025171"/>
              <a:gd name="connsiteX4" fmla="*/ 6703 w 8739273"/>
              <a:gd name="connsiteY4" fmla="*/ 1021666 h 10251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39273" h="1025171">
                <a:moveTo>
                  <a:pt x="6703" y="1021666"/>
                </a:moveTo>
                <a:cubicBezTo>
                  <a:pt x="4469" y="681111"/>
                  <a:pt x="2234" y="340555"/>
                  <a:pt x="0" y="0"/>
                </a:cubicBezTo>
                <a:lnTo>
                  <a:pt x="8739273" y="2722"/>
                </a:lnTo>
                <a:lnTo>
                  <a:pt x="7277558" y="1025171"/>
                </a:lnTo>
                <a:lnTo>
                  <a:pt x="6703" y="1021666"/>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Date Placeholder 3">
            <a:extLst>
              <a:ext uri="{FF2B5EF4-FFF2-40B4-BE49-F238E27FC236}">
                <a16:creationId xmlns:a16="http://schemas.microsoft.com/office/drawing/2014/main" id="{9131C2EA-A59D-5D44-9A50-C8943EB21DD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0F518F-6B44-FA43-A94E-1E50ED6571CB}" type="datetime1">
              <a:rPr lang="en-US" smtClean="0"/>
              <a:t>3/19/24</a:t>
            </a:fld>
            <a:endParaRPr lang="en-US"/>
          </a:p>
        </p:txBody>
      </p:sp>
      <p:sp>
        <p:nvSpPr>
          <p:cNvPr id="13" name="Parallelogram 3">
            <a:extLst>
              <a:ext uri="{FF2B5EF4-FFF2-40B4-BE49-F238E27FC236}">
                <a16:creationId xmlns:a16="http://schemas.microsoft.com/office/drawing/2014/main" id="{562C0EFF-BD7A-1541-9337-745DD8AF0B5A}"/>
              </a:ext>
            </a:extLst>
          </p:cNvPr>
          <p:cNvSpPr/>
          <p:nvPr userDrawn="1"/>
        </p:nvSpPr>
        <p:spPr>
          <a:xfrm>
            <a:off x="-3485" y="6201683"/>
            <a:ext cx="7142431" cy="664042"/>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7509949"/>
              <a:gd name="connsiteY0" fmla="*/ 1021666 h 1021666"/>
              <a:gd name="connsiteX1" fmla="*/ 0 w 7509949"/>
              <a:gd name="connsiteY1" fmla="*/ 0 h 1021666"/>
              <a:gd name="connsiteX2" fmla="*/ 7509949 w 7509949"/>
              <a:gd name="connsiteY2" fmla="*/ 0 h 1021666"/>
              <a:gd name="connsiteX3" fmla="*/ 7104937 w 7509949"/>
              <a:gd name="connsiteY3" fmla="*/ 1002327 h 1021666"/>
              <a:gd name="connsiteX4" fmla="*/ 6703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114939 w 7509949"/>
              <a:gd name="connsiteY3" fmla="*/ 1009648 h 1021666"/>
              <a:gd name="connsiteX4" fmla="*/ 6703 w 7509949"/>
              <a:gd name="connsiteY4" fmla="*/ 1021666 h 1021666"/>
              <a:gd name="connsiteX0" fmla="*/ 6703 w 7509949"/>
              <a:gd name="connsiteY0" fmla="*/ 985070 h 1009648"/>
              <a:gd name="connsiteX1" fmla="*/ 0 w 7509949"/>
              <a:gd name="connsiteY1" fmla="*/ 0 h 1009648"/>
              <a:gd name="connsiteX2" fmla="*/ 7509949 w 7509949"/>
              <a:gd name="connsiteY2" fmla="*/ 0 h 1009648"/>
              <a:gd name="connsiteX3" fmla="*/ 7114939 w 7509949"/>
              <a:gd name="connsiteY3" fmla="*/ 1009648 h 1009648"/>
              <a:gd name="connsiteX4" fmla="*/ 6703 w 7509949"/>
              <a:gd name="connsiteY4" fmla="*/ 985070 h 1009648"/>
              <a:gd name="connsiteX0" fmla="*/ 41709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41709 w 7509949"/>
              <a:gd name="connsiteY4" fmla="*/ 999709 h 1009648"/>
              <a:gd name="connsiteX0" fmla="*/ 11704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11704 w 7509949"/>
              <a:gd name="connsiteY4" fmla="*/ 999709 h 1009648"/>
              <a:gd name="connsiteX0" fmla="*/ 26252 w 7509949"/>
              <a:gd name="connsiteY0" fmla="*/ 1010357 h 1010357"/>
              <a:gd name="connsiteX1" fmla="*/ 0 w 7509949"/>
              <a:gd name="connsiteY1" fmla="*/ 0 h 1010357"/>
              <a:gd name="connsiteX2" fmla="*/ 7509949 w 7509949"/>
              <a:gd name="connsiteY2" fmla="*/ 0 h 1010357"/>
              <a:gd name="connsiteX3" fmla="*/ 7114939 w 7509949"/>
              <a:gd name="connsiteY3" fmla="*/ 1009648 h 1010357"/>
              <a:gd name="connsiteX4" fmla="*/ 26252 w 7509949"/>
              <a:gd name="connsiteY4" fmla="*/ 1010357 h 1010357"/>
              <a:gd name="connsiteX0" fmla="*/ 15341 w 7509949"/>
              <a:gd name="connsiteY0" fmla="*/ 1015681 h 1015681"/>
              <a:gd name="connsiteX1" fmla="*/ 0 w 7509949"/>
              <a:gd name="connsiteY1" fmla="*/ 0 h 1015681"/>
              <a:gd name="connsiteX2" fmla="*/ 7509949 w 7509949"/>
              <a:gd name="connsiteY2" fmla="*/ 0 h 1015681"/>
              <a:gd name="connsiteX3" fmla="*/ 7114939 w 7509949"/>
              <a:gd name="connsiteY3" fmla="*/ 1009648 h 1015681"/>
              <a:gd name="connsiteX4" fmla="*/ 15341 w 7509949"/>
              <a:gd name="connsiteY4" fmla="*/ 1015681 h 1015681"/>
              <a:gd name="connsiteX0" fmla="*/ 523 w 7495131"/>
              <a:gd name="connsiteY0" fmla="*/ 1015681 h 1015681"/>
              <a:gd name="connsiteX1" fmla="*/ 1852 w 7495131"/>
              <a:gd name="connsiteY1" fmla="*/ 9759 h 1015681"/>
              <a:gd name="connsiteX2" fmla="*/ 7495131 w 7495131"/>
              <a:gd name="connsiteY2" fmla="*/ 0 h 1015681"/>
              <a:gd name="connsiteX3" fmla="*/ 7100121 w 7495131"/>
              <a:gd name="connsiteY3" fmla="*/ 1009648 h 1015681"/>
              <a:gd name="connsiteX4" fmla="*/ 523 w 7495131"/>
              <a:gd name="connsiteY4" fmla="*/ 1015681 h 1015681"/>
              <a:gd name="connsiteX0" fmla="*/ 5339 w 7499947"/>
              <a:gd name="connsiteY0" fmla="*/ 1015681 h 1015681"/>
              <a:gd name="connsiteX1" fmla="*/ 0 w 7499947"/>
              <a:gd name="connsiteY1" fmla="*/ 9759 h 1015681"/>
              <a:gd name="connsiteX2" fmla="*/ 7499947 w 7499947"/>
              <a:gd name="connsiteY2" fmla="*/ 0 h 1015681"/>
              <a:gd name="connsiteX3" fmla="*/ 7104937 w 7499947"/>
              <a:gd name="connsiteY3" fmla="*/ 1009648 h 1015681"/>
              <a:gd name="connsiteX4" fmla="*/ 5339 w 7499947"/>
              <a:gd name="connsiteY4" fmla="*/ 1015681 h 1015681"/>
              <a:gd name="connsiteX0" fmla="*/ 2005 w 7496613"/>
              <a:gd name="connsiteY0" fmla="*/ 1015681 h 1015681"/>
              <a:gd name="connsiteX1" fmla="*/ 0 w 7496613"/>
              <a:gd name="connsiteY1" fmla="*/ 14639 h 1015681"/>
              <a:gd name="connsiteX2" fmla="*/ 7496613 w 7496613"/>
              <a:gd name="connsiteY2" fmla="*/ 0 h 1015681"/>
              <a:gd name="connsiteX3" fmla="*/ 7101603 w 7496613"/>
              <a:gd name="connsiteY3" fmla="*/ 1009648 h 1015681"/>
              <a:gd name="connsiteX4" fmla="*/ 2005 w 7496613"/>
              <a:gd name="connsiteY4" fmla="*/ 1015681 h 1015681"/>
              <a:gd name="connsiteX0" fmla="*/ 2005 w 7503281"/>
              <a:gd name="connsiteY0" fmla="*/ 1025440 h 1025440"/>
              <a:gd name="connsiteX1" fmla="*/ 0 w 7503281"/>
              <a:gd name="connsiteY1" fmla="*/ 24398 h 1025440"/>
              <a:gd name="connsiteX2" fmla="*/ 7503281 w 7503281"/>
              <a:gd name="connsiteY2" fmla="*/ 0 h 1025440"/>
              <a:gd name="connsiteX3" fmla="*/ 7101603 w 7503281"/>
              <a:gd name="connsiteY3" fmla="*/ 1019407 h 1025440"/>
              <a:gd name="connsiteX4" fmla="*/ 2005 w 7503281"/>
              <a:gd name="connsiteY4" fmla="*/ 1025440 h 1025440"/>
              <a:gd name="connsiteX0" fmla="*/ 2005 w 7499947"/>
              <a:gd name="connsiteY0" fmla="*/ 1020560 h 1020560"/>
              <a:gd name="connsiteX1" fmla="*/ 0 w 7499947"/>
              <a:gd name="connsiteY1" fmla="*/ 19518 h 1020560"/>
              <a:gd name="connsiteX2" fmla="*/ 7499947 w 7499947"/>
              <a:gd name="connsiteY2" fmla="*/ 0 h 1020560"/>
              <a:gd name="connsiteX3" fmla="*/ 7101603 w 7499947"/>
              <a:gd name="connsiteY3" fmla="*/ 1014527 h 1020560"/>
              <a:gd name="connsiteX4" fmla="*/ 2005 w 7499947"/>
              <a:gd name="connsiteY4" fmla="*/ 1020560 h 1020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99947" h="1020560">
                <a:moveTo>
                  <a:pt x="2005" y="1020560"/>
                </a:moveTo>
                <a:cubicBezTo>
                  <a:pt x="-229" y="680005"/>
                  <a:pt x="2234" y="360073"/>
                  <a:pt x="0" y="19518"/>
                </a:cubicBezTo>
                <a:lnTo>
                  <a:pt x="7499947" y="0"/>
                </a:lnTo>
                <a:lnTo>
                  <a:pt x="7101603" y="1014527"/>
                </a:lnTo>
                <a:lnTo>
                  <a:pt x="2005" y="102056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4" name="Picture 13">
            <a:extLst>
              <a:ext uri="{FF2B5EF4-FFF2-40B4-BE49-F238E27FC236}">
                <a16:creationId xmlns:a16="http://schemas.microsoft.com/office/drawing/2014/main" id="{2F0B1DC7-3AFD-C242-939A-51E56E2FB4E3}"/>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85324" y="6283384"/>
            <a:ext cx="3059092" cy="504749"/>
          </a:xfrm>
          <a:prstGeom prst="rect">
            <a:avLst/>
          </a:prstGeom>
        </p:spPr>
      </p:pic>
    </p:spTree>
    <p:extLst>
      <p:ext uri="{BB962C8B-B14F-4D97-AF65-F5344CB8AC3E}">
        <p14:creationId xmlns:p14="http://schemas.microsoft.com/office/powerpoint/2010/main" val="29900418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80" r:id="rId7"/>
    <p:sldLayoutId id="2147483681" r:id="rId8"/>
    <p:sldLayoutId id="2147483682" r:id="rId9"/>
  </p:sldLayoutIdLst>
  <p:hf hdr="0" ftr="0" dt="0"/>
  <p:txStyles>
    <p:titleStyle>
      <a:lvl1pPr algn="l" defTabSz="914377" rtl="0" eaLnBrk="1" latinLnBrk="0" hangingPunct="1">
        <a:lnSpc>
          <a:spcPct val="90000"/>
        </a:lnSpc>
        <a:spcBef>
          <a:spcPct val="0"/>
        </a:spcBef>
        <a:buNone/>
        <a:defRPr sz="3600" kern="1200">
          <a:solidFill>
            <a:schemeClr val="tx1"/>
          </a:solidFill>
          <a:latin typeface="+mj-lt"/>
          <a:ea typeface="+mj-ea"/>
          <a:cs typeface="Consolas" panose="020B0609020204030204" pitchFamily="49" charset="0"/>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Shape 121"/>
          <p:cNvSpPr/>
          <p:nvPr/>
        </p:nvSpPr>
        <p:spPr>
          <a:xfrm>
            <a:off x="257568" y="131672"/>
            <a:ext cx="8240811" cy="810799"/>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spAutoFit/>
          </a:bodyPr>
          <a:lstStyle>
            <a:lvl1pPr algn="l" defTabSz="457200">
              <a:defRPr sz="2700" b="1">
                <a:latin typeface="Helvetica"/>
                <a:ea typeface="Helvetica"/>
                <a:cs typeface="Helvetica"/>
                <a:sym typeface="Helvetica"/>
              </a:defRPr>
            </a:lvl1pPr>
          </a:lstStyle>
          <a:p>
            <a:r>
              <a:rPr lang="en-US" sz="2400" dirty="0">
                <a:latin typeface="Calibri" panose="020F0502020204030204" pitchFamily="34" charset="0"/>
                <a:cs typeface="Calibri" panose="020F0502020204030204" pitchFamily="34" charset="0"/>
              </a:rPr>
              <a:t>The Effect of Natural Disasters and Extreme Weather on</a:t>
            </a:r>
          </a:p>
          <a:p>
            <a:r>
              <a:rPr lang="en-US" sz="2400" dirty="0">
                <a:latin typeface="Calibri" panose="020F0502020204030204" pitchFamily="34" charset="0"/>
                <a:cs typeface="Calibri" panose="020F0502020204030204" pitchFamily="34" charset="0"/>
              </a:rPr>
              <a:t>Household Location Choice and Economic Welfare</a:t>
            </a:r>
          </a:p>
        </p:txBody>
      </p:sp>
      <p:sp>
        <p:nvSpPr>
          <p:cNvPr id="122" name="Shape 122"/>
          <p:cNvSpPr/>
          <p:nvPr/>
        </p:nvSpPr>
        <p:spPr>
          <a:xfrm>
            <a:off x="181513" y="964259"/>
            <a:ext cx="4140396" cy="1719308"/>
          </a:xfrm>
          <a:prstGeom prst="rect">
            <a:avLst/>
          </a:prstGeom>
          <a:ln w="12700">
            <a:miter lim="400000"/>
          </a:ln>
          <a:extLst>
            <a:ext uri="{C572A759-6A51-4108-AA02-DFA0A04FC94B}">
              <ma14:wrappingTextBoxFlag xmlns="" xmlns:ma14="http://schemas.microsoft.com/office/mac/drawingml/2011/main" val="1"/>
            </a:ext>
          </a:extLst>
        </p:spPr>
        <p:txBody>
          <a:bodyPr lIns="35719" tIns="35719" rIns="35719" bIns="35719" anchor="ctr">
            <a:noAutofit/>
          </a:bodyPr>
          <a:lstStyle/>
          <a:p>
            <a:pPr defTabSz="321457">
              <a:lnSpc>
                <a:spcPct val="150000"/>
              </a:lnSpc>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Objective</a:t>
            </a:r>
            <a:endParaRPr lang="en-US" sz="1600" dirty="0">
              <a:latin typeface="Calibri" panose="020F0502020204030204" pitchFamily="34" charset="0"/>
              <a:cs typeface="Calibri" panose="020F0502020204030204" pitchFamily="34" charset="0"/>
            </a:endParaRPr>
          </a:p>
          <a:p>
            <a:pPr marL="0" marR="0">
              <a:spcBef>
                <a:spcPts val="0"/>
              </a:spcBef>
              <a:spcAft>
                <a:spcPts val="0"/>
              </a:spcAft>
            </a:pPr>
            <a:r>
              <a:rPr lang="en-US" sz="1300" dirty="0">
                <a:latin typeface="Calibri" panose="020F0502020204030204" pitchFamily="34" charset="0"/>
                <a:cs typeface="Calibri" panose="020F0502020204030204" pitchFamily="34" charset="0"/>
              </a:rPr>
              <a:t>In recent decades, the U.S. has witnessed a population shift from the Northeast and Midwest to the Sun Belt, aligning with a rise in natural disasters. We investigate the trade-offs households face when selecting high-risk locations, analyzing the income adjustments required to mitigate the elevated risk from natural disasters and comparing these compensations with other environmental risks.</a:t>
            </a:r>
            <a:endParaRPr lang="en-US" sz="1300" dirty="0">
              <a:latin typeface="Calibri" panose="020F0502020204030204" pitchFamily="34" charset="0"/>
              <a:ea typeface="SimSun" panose="02010600030101010101" pitchFamily="2" charset="-122"/>
              <a:cs typeface="Calibri" panose="020F0502020204030204" pitchFamily="34" charset="0"/>
            </a:endParaRPr>
          </a:p>
        </p:txBody>
      </p:sp>
      <p:sp>
        <p:nvSpPr>
          <p:cNvPr id="123" name="Shape 123"/>
          <p:cNvSpPr/>
          <p:nvPr/>
        </p:nvSpPr>
        <p:spPr>
          <a:xfrm>
            <a:off x="181513" y="2633895"/>
            <a:ext cx="4242080" cy="2241960"/>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321457">
              <a:lnSpc>
                <a:spcPct val="150000"/>
              </a:lnSpc>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Approach</a:t>
            </a:r>
            <a:endParaRPr lang="en-US" sz="1600" dirty="0">
              <a:latin typeface="Calibri" panose="020F0502020204030204" pitchFamily="34" charset="0"/>
              <a:cs typeface="Calibri" panose="020F0502020204030204" pitchFamily="34" charset="0"/>
            </a:endParaRPr>
          </a:p>
          <a:p>
            <a:r>
              <a:rPr lang="en-US" sz="1300" dirty="0">
                <a:latin typeface="Calibri" panose="020F0502020204030204" pitchFamily="34" charset="0"/>
                <a:cs typeface="Calibri" panose="020F0502020204030204" pitchFamily="34" charset="0"/>
              </a:rPr>
              <a:t>Economic and demographic household characteristics from the U.S. census (1990 and 2000) and the American Community Survey (2010-2014) are merged with disaster risk measures from the Federal Emergency Management Agency's data on Presidential Disaster Declarations (1981-2010) and extreme weather data from the PRISM Climate Group. This dataset, geographically referenced to 722 U.S. Commuting Zones (CZs), is utilized to estimate a spatial equilibrium model of household location choice.</a:t>
            </a:r>
            <a:endParaRPr lang="en-US" sz="1300" dirty="0">
              <a:latin typeface="Calibri" panose="020F0502020204030204" pitchFamily="34" charset="0"/>
              <a:ea typeface="MS Mincho" panose="02020609040205080304" pitchFamily="49" charset="-128"/>
              <a:cs typeface="Calibri" panose="020F0502020204030204" pitchFamily="34" charset="0"/>
            </a:endParaRPr>
          </a:p>
        </p:txBody>
      </p:sp>
      <p:sp>
        <p:nvSpPr>
          <p:cNvPr id="124" name="Shape 124"/>
          <p:cNvSpPr/>
          <p:nvPr/>
        </p:nvSpPr>
        <p:spPr>
          <a:xfrm>
            <a:off x="4712679" y="5866966"/>
            <a:ext cx="4231292" cy="707886"/>
          </a:xfrm>
          <a:prstGeom prst="rect">
            <a:avLst/>
          </a:prstGeom>
          <a:ln w="12700">
            <a:solidFill>
              <a:schemeClr val="accent1"/>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45720" tIns="45720" rIns="45720" bIns="45720" anchor="ctr">
            <a:spAutoFit/>
          </a:bodyPr>
          <a:lstStyle>
            <a:lvl1pPr algn="l">
              <a:defRPr sz="1800">
                <a:latin typeface="Helvetica"/>
                <a:ea typeface="Helvetica"/>
                <a:cs typeface="Helvetica"/>
                <a:sym typeface="Helvetica"/>
              </a:defRPr>
            </a:lvl1pPr>
          </a:lstStyle>
          <a:p>
            <a:r>
              <a:rPr lang="en-US" sz="1000" dirty="0">
                <a:latin typeface="Calibri" panose="020F0502020204030204" pitchFamily="34" charset="0"/>
                <a:ea typeface="MS Mincho" panose="02020609040205080304" pitchFamily="49" charset="-128"/>
                <a:cs typeface="Calibri" panose="020F0502020204030204" pitchFamily="34" charset="0"/>
              </a:rPr>
              <a:t>Wrenn D. H. (2024). The effect of natural disasters and extreme weather on household location choice and economic welfare. Journal of the Association of Environmental and Resource Economists, in press. </a:t>
            </a:r>
            <a:r>
              <a:rPr lang="en-US" sz="1000" dirty="0">
                <a:solidFill>
                  <a:schemeClr val="accent1"/>
                </a:solidFill>
                <a:effectLst/>
                <a:latin typeface="Calibri" panose="020F0502020204030204" pitchFamily="34" charset="0"/>
                <a:cs typeface="Calibri" panose="020F0502020204030204" pitchFamily="34" charset="0"/>
              </a:rPr>
              <a:t>https://</a:t>
            </a:r>
            <a:r>
              <a:rPr lang="en-US" sz="1000" dirty="0" err="1">
                <a:solidFill>
                  <a:schemeClr val="accent1"/>
                </a:solidFill>
                <a:effectLst/>
                <a:latin typeface="Calibri" panose="020F0502020204030204" pitchFamily="34" charset="0"/>
                <a:cs typeface="Calibri" panose="020F0502020204030204" pitchFamily="34" charset="0"/>
              </a:rPr>
              <a:t>doi.org</a:t>
            </a:r>
            <a:r>
              <a:rPr lang="en-US" sz="1000" dirty="0">
                <a:solidFill>
                  <a:schemeClr val="accent1"/>
                </a:solidFill>
                <a:effectLst/>
                <a:latin typeface="Calibri" panose="020F0502020204030204" pitchFamily="34" charset="0"/>
                <a:cs typeface="Calibri" panose="020F0502020204030204" pitchFamily="34" charset="0"/>
              </a:rPr>
              <a:t>/10.1086/728887</a:t>
            </a:r>
            <a:r>
              <a:rPr lang="en-US" sz="1000" dirty="0">
                <a:solidFill>
                  <a:schemeClr val="tx1"/>
                </a:solidFill>
                <a:effectLst/>
                <a:latin typeface="Calibri" panose="020F0502020204030204" pitchFamily="34" charset="0"/>
                <a:cs typeface="Calibri" panose="020F0502020204030204" pitchFamily="34" charset="0"/>
              </a:rPr>
              <a:t>.</a:t>
            </a:r>
          </a:p>
        </p:txBody>
      </p:sp>
      <p:sp>
        <p:nvSpPr>
          <p:cNvPr id="7" name="Rectangle 6">
            <a:extLst>
              <a:ext uri="{FF2B5EF4-FFF2-40B4-BE49-F238E27FC236}">
                <a16:creationId xmlns:a16="http://schemas.microsoft.com/office/drawing/2014/main" id="{EEE391FD-9B5C-3A63-71D5-2D75F625EAF3}"/>
              </a:ext>
            </a:extLst>
          </p:cNvPr>
          <p:cNvSpPr/>
          <p:nvPr/>
        </p:nvSpPr>
        <p:spPr>
          <a:xfrm>
            <a:off x="4822092" y="1238864"/>
            <a:ext cx="125046" cy="1366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090395FD-91DE-BB58-F74E-40B79C0018AD}"/>
              </a:ext>
            </a:extLst>
          </p:cNvPr>
          <p:cNvPicPr>
            <a:picLocks noChangeAspect="1"/>
          </p:cNvPicPr>
          <p:nvPr/>
        </p:nvPicPr>
        <p:blipFill rotWithShape="1">
          <a:blip r:embed="rId2"/>
          <a:srcRect l="33344" t="9371" r="3324" b="10621"/>
          <a:stretch/>
        </p:blipFill>
        <p:spPr>
          <a:xfrm>
            <a:off x="4321909" y="1093466"/>
            <a:ext cx="3909012" cy="2469127"/>
          </a:xfrm>
          <a:prstGeom prst="rect">
            <a:avLst/>
          </a:prstGeom>
        </p:spPr>
      </p:pic>
      <p:sp>
        <p:nvSpPr>
          <p:cNvPr id="5" name="TextBox 4">
            <a:extLst>
              <a:ext uri="{FF2B5EF4-FFF2-40B4-BE49-F238E27FC236}">
                <a16:creationId xmlns:a16="http://schemas.microsoft.com/office/drawing/2014/main" id="{8EED9267-0ECE-D4DE-0BB2-3521D51B4681}"/>
              </a:ext>
            </a:extLst>
          </p:cNvPr>
          <p:cNvSpPr txBox="1"/>
          <p:nvPr/>
        </p:nvSpPr>
        <p:spPr>
          <a:xfrm>
            <a:off x="4562742" y="4147864"/>
            <a:ext cx="4381229" cy="1292662"/>
          </a:xfrm>
          <a:prstGeom prst="rect">
            <a:avLst/>
          </a:prstGeom>
          <a:noFill/>
        </p:spPr>
        <p:txBody>
          <a:bodyPr wrap="square" rtlCol="0">
            <a:spAutoFit/>
          </a:bodyPr>
          <a:lstStyle/>
          <a:p>
            <a:pPr defTabSz="321457">
              <a:defRPr sz="1700">
                <a:latin typeface="Helvetica"/>
                <a:ea typeface="Helvetica"/>
                <a:cs typeface="Helvetica"/>
                <a:sym typeface="Helvetica"/>
              </a:defRPr>
            </a:pPr>
            <a:r>
              <a:rPr lang="en-US" sz="1300" b="1" dirty="0">
                <a:solidFill>
                  <a:srgbClr val="0070C0"/>
                </a:solidFill>
                <a:latin typeface="Calibri" panose="020F0502020204030204" pitchFamily="34" charset="0"/>
                <a:cs typeface="Calibri" panose="020F0502020204030204" pitchFamily="34" charset="0"/>
              </a:rPr>
              <a:t>Figure: Percentage change in yearly household wages net of expenditures on rent from 1990 to 2010.</a:t>
            </a:r>
          </a:p>
          <a:p>
            <a:pPr defTabSz="321457">
              <a:defRPr sz="1700">
                <a:latin typeface="Helvetica"/>
                <a:ea typeface="Helvetica"/>
                <a:cs typeface="Helvetica"/>
                <a:sym typeface="Helvetica"/>
              </a:defRPr>
            </a:pPr>
            <a:r>
              <a:rPr lang="en-US" sz="1300" dirty="0">
                <a:solidFill>
                  <a:srgbClr val="0070C0"/>
                </a:solidFill>
                <a:latin typeface="Calibri" panose="020F0502020204030204" pitchFamily="34" charset="0"/>
                <a:cs typeface="Calibri" panose="020F0502020204030204" pitchFamily="34" charset="0"/>
              </a:rPr>
              <a:t>Rent and wages are equal to average monthly household rent and wages produced by aggregating census microdata to the commuting zones (CZ) level after hedonically adjusting rents and wages for endogenous sorting.</a:t>
            </a:r>
          </a:p>
        </p:txBody>
      </p:sp>
      <p:pic>
        <p:nvPicPr>
          <p:cNvPr id="6" name="Picture 5">
            <a:extLst>
              <a:ext uri="{FF2B5EF4-FFF2-40B4-BE49-F238E27FC236}">
                <a16:creationId xmlns:a16="http://schemas.microsoft.com/office/drawing/2014/main" id="{8E5E948E-3156-AFBC-0746-061E7A38C8C4}"/>
              </a:ext>
            </a:extLst>
          </p:cNvPr>
          <p:cNvPicPr>
            <a:picLocks noChangeAspect="1"/>
          </p:cNvPicPr>
          <p:nvPr/>
        </p:nvPicPr>
        <p:blipFill rotWithShape="1">
          <a:blip r:embed="rId2"/>
          <a:srcRect l="3197" t="11381" r="76215" b="18030"/>
          <a:stretch/>
        </p:blipFill>
        <p:spPr>
          <a:xfrm>
            <a:off x="7837963" y="2038588"/>
            <a:ext cx="1106008" cy="1896056"/>
          </a:xfrm>
          <a:prstGeom prst="rect">
            <a:avLst/>
          </a:prstGeom>
        </p:spPr>
      </p:pic>
      <p:sp>
        <p:nvSpPr>
          <p:cNvPr id="9" name="Shape 120">
            <a:extLst>
              <a:ext uri="{FF2B5EF4-FFF2-40B4-BE49-F238E27FC236}">
                <a16:creationId xmlns:a16="http://schemas.microsoft.com/office/drawing/2014/main" id="{772D8449-2379-2735-E319-4ACBF69FDE5E}"/>
              </a:ext>
            </a:extLst>
          </p:cNvPr>
          <p:cNvSpPr/>
          <p:nvPr/>
        </p:nvSpPr>
        <p:spPr>
          <a:xfrm>
            <a:off x="181513" y="4768242"/>
            <a:ext cx="4381229" cy="1441741"/>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ctr">
            <a:spAutoFit/>
          </a:bodyPr>
          <a:lstStyle/>
          <a:p>
            <a:pPr defTabSz="321457">
              <a:lnSpc>
                <a:spcPct val="150000"/>
              </a:lnSpc>
              <a:spcBef>
                <a:spcPts val="844"/>
              </a:spcBef>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Impact</a:t>
            </a:r>
            <a:endParaRPr lang="en-US" sz="1600" dirty="0">
              <a:latin typeface="Calibri" panose="020F0502020204030204" pitchFamily="34" charset="0"/>
              <a:ea typeface="Times New Roman" panose="02020603050405020304" pitchFamily="18" charset="0"/>
              <a:cs typeface="Calibri" panose="020F0502020204030204" pitchFamily="34" charset="0"/>
            </a:endParaRPr>
          </a:p>
          <a:p>
            <a:pPr defTabSz="321457">
              <a:buSzPct val="75000"/>
              <a:defRPr sz="2000">
                <a:latin typeface="Helvetica"/>
                <a:ea typeface="Helvetica"/>
                <a:cs typeface="Helvetica"/>
                <a:sym typeface="Helvetica"/>
              </a:defRPr>
            </a:pPr>
            <a:r>
              <a:rPr lang="en-US" sz="1300" dirty="0">
                <a:latin typeface="Calibri" panose="020F0502020204030204" pitchFamily="34" charset="0"/>
              </a:rPr>
              <a:t>Households may need up to 0.40% of annual income to withstand an extra disaster in a decade, and these costs vary significantly based on household skill level, with higher-skill, higher-income households willing to pay three times more annually to avoid additional natural disasters.</a:t>
            </a:r>
            <a:endParaRPr sz="1406" dirty="0"/>
          </a:p>
        </p:txBody>
      </p:sp>
    </p:spTree>
    <p:extLst>
      <p:ext uri="{BB962C8B-B14F-4D97-AF65-F5344CB8AC3E}">
        <p14:creationId xmlns:p14="http://schemas.microsoft.com/office/powerpoint/2010/main" val="545559921"/>
      </p:ext>
    </p:extLst>
  </p:cSld>
  <p:clrMapOvr>
    <a:masterClrMapping/>
  </p:clrMapOvr>
  <p:transition spd="med"/>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9077</TotalTime>
  <Words>313</Words>
  <Application>Microsoft Macintosh PowerPoint</Application>
  <PresentationFormat>On-screen Show (4:3)</PresentationFormat>
  <Paragraphs>11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Franklin Gothic Book</vt:lpstr>
      <vt:lpstr>Franklin Gothic Medium</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Kostadinova, Katerina Lubomirova</dc:creator>
  <cp:lastModifiedBy>Nicholas, Robert</cp:lastModifiedBy>
  <cp:revision>65</cp:revision>
  <dcterms:created xsi:type="dcterms:W3CDTF">2019-03-01T18:13:06Z</dcterms:created>
  <dcterms:modified xsi:type="dcterms:W3CDTF">2024-03-19T19:43:04Z</dcterms:modified>
</cp:coreProperties>
</file>