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3" r:id="rId1"/>
    <p:sldMasterId id="2147483688" r:id="rId2"/>
  </p:sldMasterIdLst>
  <p:notesMasterIdLst>
    <p:notesMasterId r:id="rId4"/>
  </p:notesMasterIdLst>
  <p:handoutMasterIdLst>
    <p:handoutMasterId r:id="rId5"/>
  </p:handoutMasterIdLst>
  <p:sldIdLst>
    <p:sldId id="265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6E25"/>
    <a:srgbClr val="1C75BC"/>
    <a:srgbClr val="88AC2E"/>
    <a:srgbClr val="008000"/>
    <a:srgbClr val="106636"/>
    <a:srgbClr val="276258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3994" autoAdjust="0"/>
    <p:restoredTop sz="94647" autoAdjust="0"/>
  </p:normalViewPr>
  <p:slideViewPr>
    <p:cSldViewPr snapToGrid="0" snapToObjects="1">
      <p:cViewPr varScale="1">
        <p:scale>
          <a:sx n="113" d="100"/>
          <a:sy n="113" d="100"/>
        </p:scale>
        <p:origin x="1182" y="102"/>
      </p:cViewPr>
      <p:guideLst>
        <p:guide orient="horz" pos="2160"/>
        <p:guide pos="384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3534" y="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3BC703-3CBD-6E4D-BA71-3FD9FD935D5C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910744-5CF2-5543-BF83-A5596142CF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6717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98C03B-BDB1-094E-85E4-DB3D905A6DF3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1C719-3C4F-EB4F-89FE-A3D057C59A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3658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her (EESA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ontent Placeholder 10"/>
          <p:cNvSpPr>
            <a:spLocks noGrp="1"/>
          </p:cNvSpPr>
          <p:nvPr>
            <p:ph sz="quarter" idx="31" hasCustomPrompt="1"/>
          </p:nvPr>
        </p:nvSpPr>
        <p:spPr>
          <a:xfrm>
            <a:off x="18661" y="782956"/>
            <a:ext cx="5906278" cy="477100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0" baseline="0">
                <a:solidFill>
                  <a:schemeClr val="accent4"/>
                </a:solidFill>
              </a:defRPr>
            </a:lvl1pPr>
            <a:lvl2pPr>
              <a:defRPr sz="1400">
                <a:solidFill>
                  <a:schemeClr val="accent4"/>
                </a:solidFill>
              </a:defRPr>
            </a:lvl2pPr>
          </a:lstStyle>
          <a:p>
            <a:pPr lvl="0"/>
            <a:r>
              <a:rPr lang="en-US" dirty="0"/>
              <a:t>Image and caption</a:t>
            </a:r>
          </a:p>
          <a:p>
            <a:pPr lvl="0"/>
            <a:r>
              <a:rPr lang="en-US" dirty="0"/>
              <a:t>- Visually compelling figure(s) to explain the research</a:t>
            </a:r>
          </a:p>
          <a:p>
            <a:pPr lvl="0"/>
            <a:r>
              <a:rPr lang="en-US" dirty="0"/>
              <a:t>- Include legends and descriptive caption </a:t>
            </a:r>
          </a:p>
          <a:p>
            <a:pPr lvl="0"/>
            <a:r>
              <a:rPr lang="en-US" dirty="0"/>
              <a:t>- DOE has the right to use published journal images per contractual funding agreements</a:t>
            </a:r>
          </a:p>
          <a:p>
            <a:pPr lvl="1"/>
            <a:endParaRPr lang="en-US" dirty="0"/>
          </a:p>
        </p:txBody>
      </p:sp>
      <p:sp>
        <p:nvSpPr>
          <p:cNvPr id="26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16933" y="5553961"/>
            <a:ext cx="4500034" cy="688293"/>
          </a:xfrm>
          <a:prstGeom prst="rect">
            <a:avLst/>
          </a:prstGeom>
        </p:spPr>
        <p:txBody>
          <a:bodyPr>
            <a:noAutofit/>
          </a:bodyPr>
          <a:lstStyle>
            <a:lvl1pPr algn="just">
              <a:lnSpc>
                <a:spcPts val="1000"/>
              </a:lnSpc>
              <a:spcBef>
                <a:spcPts val="0"/>
              </a:spcBef>
              <a:defRPr sz="1000" b="0">
                <a:solidFill>
                  <a:srgbClr val="E86E25"/>
                </a:solidFill>
              </a:defRPr>
            </a:lvl1pPr>
          </a:lstStyle>
          <a:p>
            <a:pPr lvl="0"/>
            <a:r>
              <a:rPr lang="en-US" dirty="0"/>
              <a:t>Last, F., F. Last, F. last and F. Last (</a:t>
            </a:r>
            <a:r>
              <a:rPr lang="en-US" dirty="0" err="1"/>
              <a:t>yyyy</a:t>
            </a:r>
            <a:r>
              <a:rPr lang="en-US" dirty="0"/>
              <a:t>), Title. Journal, Volume (Issue), pages, DOI: 10.xxxxx/</a:t>
            </a:r>
            <a:r>
              <a:rPr lang="en-US" dirty="0" err="1"/>
              <a:t>xxxxxx</a:t>
            </a:r>
            <a:endParaRPr lang="en-US" dirty="0"/>
          </a:p>
        </p:txBody>
      </p:sp>
      <p:sp>
        <p:nvSpPr>
          <p:cNvPr id="27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5924939" y="1079049"/>
            <a:ext cx="6307215" cy="1214209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/>
              <a:t>50 words or less</a:t>
            </a:r>
          </a:p>
        </p:txBody>
      </p:sp>
      <p:sp>
        <p:nvSpPr>
          <p:cNvPr id="28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5924939" y="2641148"/>
            <a:ext cx="6307215" cy="1212396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/>
              <a:t>50 words or less. Importance, relevance, or intriguing component of the finding to the field</a:t>
            </a:r>
          </a:p>
        </p:txBody>
      </p:sp>
      <p:sp>
        <p:nvSpPr>
          <p:cNvPr id="29" name="Text Placeholder 34"/>
          <p:cNvSpPr>
            <a:spLocks noGrp="1"/>
          </p:cNvSpPr>
          <p:nvPr>
            <p:ph type="body" sz="quarter" idx="35" hasCustomPrompt="1"/>
          </p:nvPr>
        </p:nvSpPr>
        <p:spPr>
          <a:xfrm>
            <a:off x="5924939" y="4214360"/>
            <a:ext cx="6307215" cy="203404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‒"/>
              <a:defRPr sz="14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/>
              <a:t>Address the research approach in 2-4 bullet points</a:t>
            </a:r>
          </a:p>
          <a:p>
            <a:pPr lvl="0"/>
            <a:r>
              <a:rPr lang="en-US" dirty="0"/>
              <a:t>Only if needed: Give a ~175 word detailed explanation and/or additional description of figure if needed in the PowerPoint Notes section</a:t>
            </a:r>
          </a:p>
        </p:txBody>
      </p:sp>
      <p:pic>
        <p:nvPicPr>
          <p:cNvPr id="31" name="Picture 30" descr="EES_Logo201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477195" y="6323281"/>
            <a:ext cx="1790936" cy="484632"/>
          </a:xfrm>
          <a:prstGeom prst="rect">
            <a:avLst/>
          </a:prstGeom>
        </p:spPr>
      </p:pic>
      <p:pic>
        <p:nvPicPr>
          <p:cNvPr id="32" name="Picture 31" descr="Berkeley_Lab_Logo_Smal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8131" y="6235626"/>
            <a:ext cx="822064" cy="640080"/>
          </a:xfrm>
          <a:prstGeom prst="rect">
            <a:avLst/>
          </a:prstGeom>
        </p:spPr>
      </p:pic>
      <p:sp>
        <p:nvSpPr>
          <p:cNvPr id="33" name="Picture Placeholder 51"/>
          <p:cNvSpPr>
            <a:spLocks noGrp="1"/>
          </p:cNvSpPr>
          <p:nvPr>
            <p:ph type="pic" sz="quarter" idx="37" hasCustomPrompt="1"/>
          </p:nvPr>
        </p:nvSpPr>
        <p:spPr>
          <a:xfrm>
            <a:off x="4516967" y="6323014"/>
            <a:ext cx="4250267" cy="439737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Optional - additional logos here (project logo, collaborators, etc.)</a:t>
            </a:r>
          </a:p>
        </p:txBody>
      </p:sp>
      <p:sp>
        <p:nvSpPr>
          <p:cNvPr id="35" name="Picture Placeholder 51"/>
          <p:cNvSpPr>
            <a:spLocks noGrp="1"/>
          </p:cNvSpPr>
          <p:nvPr>
            <p:ph type="pic" sz="quarter" idx="38" hasCustomPrompt="1"/>
          </p:nvPr>
        </p:nvSpPr>
        <p:spPr>
          <a:xfrm>
            <a:off x="463128" y="6330634"/>
            <a:ext cx="3844713" cy="439737"/>
          </a:xfrm>
          <a:prstGeom prst="rect">
            <a:avLst/>
          </a:prstGeom>
        </p:spPr>
        <p:txBody>
          <a:bodyPr/>
          <a:lstStyle>
            <a:lvl1pPr>
              <a:defRPr sz="11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Sponsor logo here</a:t>
            </a:r>
          </a:p>
        </p:txBody>
      </p:sp>
      <p:sp>
        <p:nvSpPr>
          <p:cNvPr id="54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0" y="0"/>
            <a:ext cx="12192000" cy="708660"/>
          </a:xfrm>
          <a:prstGeom prst="rect">
            <a:avLst/>
          </a:prstGeom>
          <a:solidFill>
            <a:srgbClr val="1C75BC"/>
          </a:solidFill>
          <a:ln w="9525">
            <a:noFill/>
            <a:miter lim="800000"/>
            <a:headEnd/>
            <a:tailEnd/>
          </a:ln>
        </p:spPr>
        <p:txBody>
          <a:bodyPr anchor="ctr"/>
          <a:lstStyle>
            <a:lvl1pPr marL="0">
              <a:spcBef>
                <a:spcPts val="0"/>
              </a:spcBef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cxnSp>
        <p:nvCxnSpPr>
          <p:cNvPr id="55" name="Straight Connector 54"/>
          <p:cNvCxnSpPr/>
          <p:nvPr userDrawn="1"/>
        </p:nvCxnSpPr>
        <p:spPr>
          <a:xfrm>
            <a:off x="0" y="734513"/>
            <a:ext cx="12192000" cy="0"/>
          </a:xfrm>
          <a:prstGeom prst="line">
            <a:avLst/>
          </a:prstGeom>
          <a:ln w="50800" cmpd="thickThin">
            <a:solidFill>
              <a:srgbClr val="88AC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 userDrawn="1"/>
        </p:nvCxnSpPr>
        <p:spPr>
          <a:xfrm>
            <a:off x="0" y="6242253"/>
            <a:ext cx="12192000" cy="0"/>
          </a:xfrm>
          <a:prstGeom prst="line">
            <a:avLst/>
          </a:prstGeom>
          <a:ln w="31750">
            <a:solidFill>
              <a:srgbClr val="88AC2E"/>
            </a:solidFill>
          </a:ln>
          <a:effectLst>
            <a:reflection endPos="50000" dist="127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649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ther (EESA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Content Placeholder 10"/>
          <p:cNvSpPr>
            <a:spLocks noGrp="1"/>
          </p:cNvSpPr>
          <p:nvPr>
            <p:ph sz="quarter" idx="31" hasCustomPrompt="1"/>
          </p:nvPr>
        </p:nvSpPr>
        <p:spPr>
          <a:xfrm>
            <a:off x="18661" y="782956"/>
            <a:ext cx="5906278" cy="477100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0" baseline="0">
                <a:solidFill>
                  <a:schemeClr val="accent4"/>
                </a:solidFill>
              </a:defRPr>
            </a:lvl1pPr>
            <a:lvl2pPr>
              <a:defRPr sz="1400">
                <a:solidFill>
                  <a:schemeClr val="accent4"/>
                </a:solidFill>
              </a:defRPr>
            </a:lvl2pPr>
          </a:lstStyle>
          <a:p>
            <a:pPr lvl="0"/>
            <a:r>
              <a:rPr lang="en-US" dirty="0"/>
              <a:t>Image and caption</a:t>
            </a:r>
          </a:p>
          <a:p>
            <a:pPr lvl="0"/>
            <a:r>
              <a:rPr lang="en-US" dirty="0"/>
              <a:t>- Visually compelling figure(s) to explain the research</a:t>
            </a:r>
          </a:p>
          <a:p>
            <a:pPr lvl="0"/>
            <a:r>
              <a:rPr lang="en-US" dirty="0"/>
              <a:t>- Include legends and descriptive caption </a:t>
            </a:r>
          </a:p>
          <a:p>
            <a:pPr lvl="0"/>
            <a:r>
              <a:rPr lang="en-US" dirty="0"/>
              <a:t>- DOE has the right to use published journal images per contractual funding agreements</a:t>
            </a:r>
          </a:p>
          <a:p>
            <a:pPr lvl="1"/>
            <a:endParaRPr lang="en-US" dirty="0"/>
          </a:p>
        </p:txBody>
      </p:sp>
      <p:sp>
        <p:nvSpPr>
          <p:cNvPr id="26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16933" y="5553961"/>
            <a:ext cx="4500034" cy="688293"/>
          </a:xfrm>
          <a:prstGeom prst="rect">
            <a:avLst/>
          </a:prstGeom>
        </p:spPr>
        <p:txBody>
          <a:bodyPr>
            <a:noAutofit/>
          </a:bodyPr>
          <a:lstStyle>
            <a:lvl1pPr algn="just">
              <a:lnSpc>
                <a:spcPts val="1000"/>
              </a:lnSpc>
              <a:spcBef>
                <a:spcPts val="0"/>
              </a:spcBef>
              <a:defRPr sz="1000" b="0">
                <a:solidFill>
                  <a:srgbClr val="E86E25"/>
                </a:solidFill>
              </a:defRPr>
            </a:lvl1pPr>
          </a:lstStyle>
          <a:p>
            <a:pPr lvl="0"/>
            <a:r>
              <a:rPr lang="en-US" dirty="0"/>
              <a:t>Last, F., F. Last, F. last and F. Last (</a:t>
            </a:r>
            <a:r>
              <a:rPr lang="en-US" dirty="0" err="1"/>
              <a:t>yyyy</a:t>
            </a:r>
            <a:r>
              <a:rPr lang="en-US" dirty="0"/>
              <a:t>), Title. Journal, Volume (Issue), pages, DOI: 10.xxxxx/</a:t>
            </a:r>
            <a:r>
              <a:rPr lang="en-US" dirty="0" err="1"/>
              <a:t>xxxxxx</a:t>
            </a:r>
            <a:endParaRPr lang="en-US" dirty="0"/>
          </a:p>
        </p:txBody>
      </p:sp>
      <p:sp>
        <p:nvSpPr>
          <p:cNvPr id="27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5924939" y="1079049"/>
            <a:ext cx="6307215" cy="1214209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/>
              <a:t>50 words or less</a:t>
            </a:r>
          </a:p>
        </p:txBody>
      </p:sp>
      <p:sp>
        <p:nvSpPr>
          <p:cNvPr id="28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5924939" y="2641148"/>
            <a:ext cx="6307215" cy="1212396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/>
              <a:t>50 words or less. Importance, relevance, or intriguing component of the finding to the field</a:t>
            </a:r>
          </a:p>
        </p:txBody>
      </p:sp>
      <p:sp>
        <p:nvSpPr>
          <p:cNvPr id="29" name="Text Placeholder 34"/>
          <p:cNvSpPr>
            <a:spLocks noGrp="1"/>
          </p:cNvSpPr>
          <p:nvPr>
            <p:ph type="body" sz="quarter" idx="35" hasCustomPrompt="1"/>
          </p:nvPr>
        </p:nvSpPr>
        <p:spPr>
          <a:xfrm>
            <a:off x="5924939" y="4214360"/>
            <a:ext cx="6307215" cy="203404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‒"/>
              <a:defRPr sz="1400" b="0">
                <a:solidFill>
                  <a:srgbClr val="1C75BC"/>
                </a:solidFill>
              </a:defRPr>
            </a:lvl1pPr>
          </a:lstStyle>
          <a:p>
            <a:pPr lvl="0"/>
            <a:r>
              <a:rPr lang="en-US" dirty="0"/>
              <a:t>Address the research approach in 2-4 bullet points</a:t>
            </a:r>
          </a:p>
          <a:p>
            <a:pPr lvl="0"/>
            <a:r>
              <a:rPr lang="en-US" dirty="0"/>
              <a:t>Only if needed: Give a ~175 word detailed explanation and/or additional description of figure if needed in the PowerPoint Notes section</a:t>
            </a:r>
          </a:p>
        </p:txBody>
      </p:sp>
      <p:pic>
        <p:nvPicPr>
          <p:cNvPr id="31" name="Picture 30" descr="EES_Logo201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477195" y="6323281"/>
            <a:ext cx="1790936" cy="484632"/>
          </a:xfrm>
          <a:prstGeom prst="rect">
            <a:avLst/>
          </a:prstGeom>
        </p:spPr>
      </p:pic>
      <p:pic>
        <p:nvPicPr>
          <p:cNvPr id="32" name="Picture 31" descr="Berkeley_Lab_Logo_Smal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8131" y="6235626"/>
            <a:ext cx="822064" cy="640080"/>
          </a:xfrm>
          <a:prstGeom prst="rect">
            <a:avLst/>
          </a:prstGeom>
        </p:spPr>
      </p:pic>
      <p:sp>
        <p:nvSpPr>
          <p:cNvPr id="33" name="Picture Placeholder 51"/>
          <p:cNvSpPr>
            <a:spLocks noGrp="1"/>
          </p:cNvSpPr>
          <p:nvPr>
            <p:ph type="pic" sz="quarter" idx="37" hasCustomPrompt="1"/>
          </p:nvPr>
        </p:nvSpPr>
        <p:spPr>
          <a:xfrm>
            <a:off x="4516967" y="6323014"/>
            <a:ext cx="4250267" cy="439737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Optional - additional logos here (project logo, collaborators, etc.)</a:t>
            </a:r>
          </a:p>
        </p:txBody>
      </p:sp>
      <p:sp>
        <p:nvSpPr>
          <p:cNvPr id="35" name="Picture Placeholder 51"/>
          <p:cNvSpPr>
            <a:spLocks noGrp="1"/>
          </p:cNvSpPr>
          <p:nvPr>
            <p:ph type="pic" sz="quarter" idx="38" hasCustomPrompt="1"/>
          </p:nvPr>
        </p:nvSpPr>
        <p:spPr>
          <a:xfrm>
            <a:off x="463128" y="6330634"/>
            <a:ext cx="3844713" cy="439737"/>
          </a:xfrm>
          <a:prstGeom prst="rect">
            <a:avLst/>
          </a:prstGeom>
        </p:spPr>
        <p:txBody>
          <a:bodyPr/>
          <a:lstStyle>
            <a:lvl1pPr>
              <a:defRPr sz="110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dirty="0"/>
              <a:t>Sponsor logo here</a:t>
            </a:r>
          </a:p>
        </p:txBody>
      </p:sp>
      <p:sp>
        <p:nvSpPr>
          <p:cNvPr id="11" name="Wave 10"/>
          <p:cNvSpPr/>
          <p:nvPr userDrawn="1"/>
        </p:nvSpPr>
        <p:spPr>
          <a:xfrm>
            <a:off x="1" y="330201"/>
            <a:ext cx="12187767" cy="238125"/>
          </a:xfrm>
          <a:prstGeom prst="wave">
            <a:avLst/>
          </a:prstGeom>
          <a:solidFill>
            <a:schemeClr val="accent6">
              <a:lumMod val="75000"/>
            </a:schemeClr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1436888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Wave 11"/>
          <p:cNvSpPr/>
          <p:nvPr userDrawn="1"/>
        </p:nvSpPr>
        <p:spPr>
          <a:xfrm>
            <a:off x="4234" y="311151"/>
            <a:ext cx="12187767" cy="219075"/>
          </a:xfrm>
          <a:prstGeom prst="wave">
            <a:avLst/>
          </a:prstGeom>
          <a:gradFill>
            <a:gsLst>
              <a:gs pos="0">
                <a:srgbClr val="FFCC66"/>
              </a:gs>
              <a:gs pos="100000">
                <a:srgbClr val="FFF495"/>
              </a:gs>
            </a:gsLst>
            <a:lin ang="600000" scaled="0"/>
          </a:gra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1436888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Wave 12"/>
          <p:cNvSpPr/>
          <p:nvPr userDrawn="1"/>
        </p:nvSpPr>
        <p:spPr>
          <a:xfrm>
            <a:off x="1" y="263526"/>
            <a:ext cx="12187767" cy="233363"/>
          </a:xfrm>
          <a:prstGeom prst="wave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1436888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Wave 13"/>
          <p:cNvSpPr/>
          <p:nvPr userDrawn="1"/>
        </p:nvSpPr>
        <p:spPr>
          <a:xfrm>
            <a:off x="0" y="65088"/>
            <a:ext cx="12192000" cy="361950"/>
          </a:xfrm>
          <a:prstGeom prst="wave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1436888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0" y="0"/>
            <a:ext cx="12192000" cy="304800"/>
          </a:xfrm>
          <a:prstGeom prst="rect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436888">
              <a:defRPr/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6" name="Wave 15"/>
          <p:cNvSpPr/>
          <p:nvPr userDrawn="1"/>
        </p:nvSpPr>
        <p:spPr>
          <a:xfrm>
            <a:off x="-4233" y="557213"/>
            <a:ext cx="12196233" cy="233362"/>
          </a:xfrm>
          <a:prstGeom prst="wave">
            <a:avLst/>
          </a:prstGeom>
          <a:solidFill>
            <a:srgbClr val="6BA42C"/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1436888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7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0" y="0"/>
            <a:ext cx="12192000" cy="70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marL="0">
              <a:spcBef>
                <a:spcPts val="0"/>
              </a:spcBef>
              <a:defRPr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0" y="734513"/>
            <a:ext cx="12192000" cy="0"/>
          </a:xfrm>
          <a:prstGeom prst="line">
            <a:avLst/>
          </a:prstGeom>
          <a:ln w="50800" cmpd="thickThin">
            <a:solidFill>
              <a:srgbClr val="88AC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0" y="6242253"/>
            <a:ext cx="12192000" cy="0"/>
          </a:xfrm>
          <a:prstGeom prst="line">
            <a:avLst/>
          </a:prstGeom>
          <a:ln w="31750">
            <a:solidFill>
              <a:srgbClr val="88AC2E"/>
            </a:solidFill>
          </a:ln>
          <a:effectLst>
            <a:reflection endPos="50000" dist="127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4593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E-SC generic (BER or BES)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488648" y="-4627"/>
            <a:ext cx="11190515" cy="70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 b="1" baseline="0">
                <a:solidFill>
                  <a:srgbClr val="008000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" name="Content Placeholder 10"/>
          <p:cNvSpPr>
            <a:spLocks noGrp="1"/>
          </p:cNvSpPr>
          <p:nvPr>
            <p:ph sz="quarter" idx="31" hasCustomPrompt="1"/>
          </p:nvPr>
        </p:nvSpPr>
        <p:spPr>
          <a:xfrm>
            <a:off x="18661" y="782956"/>
            <a:ext cx="5906278" cy="477100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0" baseline="0">
                <a:solidFill>
                  <a:srgbClr val="008000"/>
                </a:solidFill>
              </a:defRPr>
            </a:lvl1pPr>
            <a:lvl2pPr>
              <a:defRPr sz="1400"/>
            </a:lvl2pPr>
          </a:lstStyle>
          <a:p>
            <a:pPr lvl="0"/>
            <a:r>
              <a:rPr lang="en-US" dirty="0"/>
              <a:t>Image and caption</a:t>
            </a:r>
          </a:p>
          <a:p>
            <a:pPr lvl="0"/>
            <a:r>
              <a:rPr lang="en-US" dirty="0"/>
              <a:t>- Visually compelling figure(s) to explain the research</a:t>
            </a:r>
          </a:p>
          <a:p>
            <a:pPr lvl="0"/>
            <a:r>
              <a:rPr lang="en-US" dirty="0"/>
              <a:t>- Include legends and descriptive caption </a:t>
            </a:r>
          </a:p>
          <a:p>
            <a:pPr lvl="0"/>
            <a:r>
              <a:rPr lang="en-US" dirty="0"/>
              <a:t>- DOE has the right to use published journal images per contractual funding agreements</a:t>
            </a:r>
          </a:p>
          <a:p>
            <a:pPr lvl="1"/>
            <a:endParaRPr lang="en-US" dirty="0"/>
          </a:p>
        </p:txBody>
      </p:sp>
      <p:sp>
        <p:nvSpPr>
          <p:cNvPr id="14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16933" y="5553961"/>
            <a:ext cx="4500034" cy="688293"/>
          </a:xfrm>
          <a:prstGeom prst="rect">
            <a:avLst/>
          </a:prstGeom>
        </p:spPr>
        <p:txBody>
          <a:bodyPr>
            <a:noAutofit/>
          </a:bodyPr>
          <a:lstStyle>
            <a:lvl1pPr algn="just">
              <a:lnSpc>
                <a:spcPts val="1000"/>
              </a:lnSpc>
              <a:spcBef>
                <a:spcPts val="0"/>
              </a:spcBef>
              <a:defRPr sz="1000" b="0"/>
            </a:lvl1pPr>
          </a:lstStyle>
          <a:p>
            <a:pPr lvl="0"/>
            <a:r>
              <a:rPr lang="en-US" dirty="0"/>
              <a:t>Last, F., F. Last, F. last and F. Last (</a:t>
            </a:r>
            <a:r>
              <a:rPr lang="en-US" dirty="0" err="1"/>
              <a:t>yyyy</a:t>
            </a:r>
            <a:r>
              <a:rPr lang="en-US" dirty="0"/>
              <a:t>), Title. Journal, Volume (Issue), pages, DOI: 10.xxxxx/</a:t>
            </a:r>
            <a:r>
              <a:rPr lang="en-US" dirty="0" err="1"/>
              <a:t>xxxxxx</a:t>
            </a:r>
            <a:endParaRPr lang="en-US" dirty="0"/>
          </a:p>
        </p:txBody>
      </p:sp>
      <p:sp>
        <p:nvSpPr>
          <p:cNvPr id="15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5924939" y="1079049"/>
            <a:ext cx="6307215" cy="1214209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50 words or less</a:t>
            </a:r>
          </a:p>
        </p:txBody>
      </p:sp>
      <p:sp>
        <p:nvSpPr>
          <p:cNvPr id="16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5924939" y="2641148"/>
            <a:ext cx="6307215" cy="1212396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50 words or less. Importance, relevance, or intriguing component of the finding to the field</a:t>
            </a:r>
          </a:p>
        </p:txBody>
      </p:sp>
      <p:sp>
        <p:nvSpPr>
          <p:cNvPr id="17" name="Text Placeholder 34"/>
          <p:cNvSpPr>
            <a:spLocks noGrp="1"/>
          </p:cNvSpPr>
          <p:nvPr>
            <p:ph type="body" sz="quarter" idx="35" hasCustomPrompt="1"/>
          </p:nvPr>
        </p:nvSpPr>
        <p:spPr>
          <a:xfrm>
            <a:off x="5924939" y="4214360"/>
            <a:ext cx="6307215" cy="203404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‒"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Address the research approach in 2-4 bullet points</a:t>
            </a:r>
          </a:p>
          <a:p>
            <a:pPr lvl="0"/>
            <a:r>
              <a:rPr lang="en-US" dirty="0"/>
              <a:t>Only if needed: Give a ~175 word detailed explanation and/or additional description of figure if needed in the PowerPoint Notes section</a:t>
            </a:r>
          </a:p>
        </p:txBody>
      </p:sp>
      <p:pic>
        <p:nvPicPr>
          <p:cNvPr id="18" name="Picture 9" descr="horizontal-logo-green-text.jpg"/>
          <p:cNvPicPr>
            <a:picLocks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3" y="6354777"/>
            <a:ext cx="243978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EES_Logo2015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9477195" y="6323281"/>
            <a:ext cx="1790936" cy="484632"/>
          </a:xfrm>
          <a:prstGeom prst="rect">
            <a:avLst/>
          </a:prstGeom>
        </p:spPr>
      </p:pic>
      <p:pic>
        <p:nvPicPr>
          <p:cNvPr id="20" name="Picture 19" descr="Berkeley_Lab_Logo_Small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8131" y="6235626"/>
            <a:ext cx="822064" cy="640080"/>
          </a:xfrm>
          <a:prstGeom prst="rect">
            <a:avLst/>
          </a:prstGeom>
        </p:spPr>
      </p:pic>
      <p:sp>
        <p:nvSpPr>
          <p:cNvPr id="24" name="Picture Placeholder 51"/>
          <p:cNvSpPr>
            <a:spLocks noGrp="1"/>
          </p:cNvSpPr>
          <p:nvPr>
            <p:ph type="pic" sz="quarter" idx="37" hasCustomPrompt="1"/>
          </p:nvPr>
        </p:nvSpPr>
        <p:spPr>
          <a:xfrm>
            <a:off x="4516967" y="6323014"/>
            <a:ext cx="4250267" cy="439737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E86E25"/>
                </a:solidFill>
              </a:defRPr>
            </a:lvl1pPr>
          </a:lstStyle>
          <a:p>
            <a:pPr lvl="0"/>
            <a:r>
              <a:rPr lang="en-US" dirty="0"/>
              <a:t>Optional - additional logos here (project logo, collaborators, etc.)</a:t>
            </a:r>
          </a:p>
        </p:txBody>
      </p:sp>
    </p:spTree>
    <p:extLst>
      <p:ext uri="{BB962C8B-B14F-4D97-AF65-F5344CB8AC3E}">
        <p14:creationId xmlns:p14="http://schemas.microsoft.com/office/powerpoint/2010/main" val="3403733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tershed Function SF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 bwMode="auto">
          <a:xfrm>
            <a:off x="488648" y="-4627"/>
            <a:ext cx="11190515" cy="708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 b="1" baseline="0">
                <a:solidFill>
                  <a:srgbClr val="008000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7" name="Content Placeholder 10"/>
          <p:cNvSpPr>
            <a:spLocks noGrp="1"/>
          </p:cNvSpPr>
          <p:nvPr>
            <p:ph sz="quarter" idx="31" hasCustomPrompt="1"/>
          </p:nvPr>
        </p:nvSpPr>
        <p:spPr>
          <a:xfrm>
            <a:off x="18661" y="782956"/>
            <a:ext cx="5906278" cy="477100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 b="0" baseline="0">
                <a:solidFill>
                  <a:srgbClr val="008000"/>
                </a:solidFill>
              </a:defRPr>
            </a:lvl1pPr>
            <a:lvl2pPr>
              <a:defRPr sz="1400"/>
            </a:lvl2pPr>
          </a:lstStyle>
          <a:p>
            <a:pPr lvl="0"/>
            <a:r>
              <a:rPr lang="en-US" dirty="0"/>
              <a:t>Image and caption</a:t>
            </a:r>
          </a:p>
          <a:p>
            <a:pPr lvl="0"/>
            <a:r>
              <a:rPr lang="en-US" dirty="0"/>
              <a:t>- Visually compelling figure(s) to explain the research</a:t>
            </a:r>
          </a:p>
          <a:p>
            <a:pPr lvl="0"/>
            <a:r>
              <a:rPr lang="en-US" dirty="0"/>
              <a:t>- Include legends and descriptive caption </a:t>
            </a:r>
          </a:p>
          <a:p>
            <a:pPr lvl="0"/>
            <a:r>
              <a:rPr lang="en-US" dirty="0"/>
              <a:t>- DOE has the right to use published journal images per contractual funding agreements</a:t>
            </a:r>
          </a:p>
          <a:p>
            <a:pPr lvl="1"/>
            <a:endParaRPr lang="en-US" dirty="0"/>
          </a:p>
        </p:txBody>
      </p:sp>
      <p:sp>
        <p:nvSpPr>
          <p:cNvPr id="18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16933" y="5553961"/>
            <a:ext cx="4500034" cy="688293"/>
          </a:xfrm>
          <a:prstGeom prst="rect">
            <a:avLst/>
          </a:prstGeom>
        </p:spPr>
        <p:txBody>
          <a:bodyPr>
            <a:noAutofit/>
          </a:bodyPr>
          <a:lstStyle>
            <a:lvl1pPr algn="just">
              <a:lnSpc>
                <a:spcPts val="1000"/>
              </a:lnSpc>
              <a:spcBef>
                <a:spcPts val="0"/>
              </a:spcBef>
              <a:defRPr sz="1000" b="0"/>
            </a:lvl1pPr>
          </a:lstStyle>
          <a:p>
            <a:pPr lvl="0"/>
            <a:r>
              <a:rPr lang="en-US" dirty="0"/>
              <a:t>Last, F., F. Last, F. last and F. Last (</a:t>
            </a:r>
            <a:r>
              <a:rPr lang="en-US" dirty="0" err="1"/>
              <a:t>yyyy</a:t>
            </a:r>
            <a:r>
              <a:rPr lang="en-US" dirty="0"/>
              <a:t>), Title. Journal, Volume (Issue), pages, DOI: 10.xxxxx/</a:t>
            </a:r>
            <a:r>
              <a:rPr lang="en-US" dirty="0" err="1"/>
              <a:t>xxxxxx</a:t>
            </a:r>
            <a:endParaRPr lang="en-US" dirty="0"/>
          </a:p>
        </p:txBody>
      </p:sp>
      <p:sp>
        <p:nvSpPr>
          <p:cNvPr id="19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5924939" y="1079049"/>
            <a:ext cx="6307215" cy="1214209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50 words or less</a:t>
            </a:r>
          </a:p>
        </p:txBody>
      </p:sp>
      <p:sp>
        <p:nvSpPr>
          <p:cNvPr id="20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5924939" y="2641148"/>
            <a:ext cx="6307215" cy="1212396"/>
          </a:xfrm>
          <a:prstGeom prst="rect">
            <a:avLst/>
          </a:prstGeom>
        </p:spPr>
        <p:txBody>
          <a:bodyPr/>
          <a:lstStyle>
            <a:lvl1pPr marL="228600">
              <a:defRPr sz="16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50 words or less. Importance, relevance, or intriguing component of the finding to the field</a:t>
            </a:r>
          </a:p>
        </p:txBody>
      </p:sp>
      <p:sp>
        <p:nvSpPr>
          <p:cNvPr id="21" name="Text Placeholder 34"/>
          <p:cNvSpPr>
            <a:spLocks noGrp="1"/>
          </p:cNvSpPr>
          <p:nvPr>
            <p:ph type="body" sz="quarter" idx="35" hasCustomPrompt="1"/>
          </p:nvPr>
        </p:nvSpPr>
        <p:spPr>
          <a:xfrm>
            <a:off x="5924939" y="4214360"/>
            <a:ext cx="6307215" cy="203404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‒"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Address the research approach in 2-4 bullet points</a:t>
            </a:r>
          </a:p>
          <a:p>
            <a:pPr lvl="0"/>
            <a:r>
              <a:rPr lang="en-US" dirty="0"/>
              <a:t>Only if needed: Give a ~175 word detailed explanation and/or additional description of figure if needed in the PowerPoint Notes section</a:t>
            </a:r>
          </a:p>
        </p:txBody>
      </p:sp>
      <p:pic>
        <p:nvPicPr>
          <p:cNvPr id="22" name="Picture 9" descr="horizontal-logo-green-text.jpg"/>
          <p:cNvPicPr>
            <a:picLocks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3" y="6354777"/>
            <a:ext cx="243978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 descr="EES_Logo2015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9477195" y="6323281"/>
            <a:ext cx="1790936" cy="484632"/>
          </a:xfrm>
          <a:prstGeom prst="rect">
            <a:avLst/>
          </a:prstGeom>
        </p:spPr>
      </p:pic>
      <p:pic>
        <p:nvPicPr>
          <p:cNvPr id="24" name="Picture 23" descr="Berkeley_Lab_Logo_Small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8131" y="6235626"/>
            <a:ext cx="822064" cy="640080"/>
          </a:xfrm>
          <a:prstGeom prst="rect">
            <a:avLst/>
          </a:prstGeom>
        </p:spPr>
      </p:pic>
      <p:pic>
        <p:nvPicPr>
          <p:cNvPr id="25" name="Picture 24" descr="ERSP_2010(SBR)-logo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500" y="6294130"/>
            <a:ext cx="545549" cy="536820"/>
          </a:xfrm>
          <a:prstGeom prst="rect">
            <a:avLst/>
          </a:prstGeom>
        </p:spPr>
      </p:pic>
      <p:pic>
        <p:nvPicPr>
          <p:cNvPr id="26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81179" y="6294130"/>
            <a:ext cx="574378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 Placeholder 2"/>
          <p:cNvSpPr>
            <a:spLocks noGrp="1"/>
          </p:cNvSpPr>
          <p:nvPr>
            <p:ph type="body" sz="quarter" idx="36" hasCustomPrompt="1"/>
          </p:nvPr>
        </p:nvSpPr>
        <p:spPr>
          <a:xfrm>
            <a:off x="19051" y="5308601"/>
            <a:ext cx="4497916" cy="246063"/>
          </a:xfrm>
          <a:prstGeom prst="rect">
            <a:avLst/>
          </a:prstGeom>
        </p:spPr>
        <p:txBody>
          <a:bodyPr/>
          <a:lstStyle>
            <a:lvl1pPr>
              <a:defRPr sz="1000" baseline="0"/>
            </a:lvl1pPr>
          </a:lstStyle>
          <a:p>
            <a:pPr lvl="0"/>
            <a:r>
              <a:rPr lang="en-US" dirty="0"/>
              <a:t>Data available at (DOI):</a:t>
            </a:r>
          </a:p>
        </p:txBody>
      </p:sp>
      <p:sp>
        <p:nvSpPr>
          <p:cNvPr id="28" name="Picture Placeholder 51"/>
          <p:cNvSpPr>
            <a:spLocks noGrp="1"/>
          </p:cNvSpPr>
          <p:nvPr>
            <p:ph type="pic" sz="quarter" idx="37" hasCustomPrompt="1"/>
          </p:nvPr>
        </p:nvSpPr>
        <p:spPr>
          <a:xfrm>
            <a:off x="4516967" y="6323014"/>
            <a:ext cx="4250267" cy="439737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rgbClr val="E86E25"/>
                </a:solidFill>
              </a:defRPr>
            </a:lvl1pPr>
          </a:lstStyle>
          <a:p>
            <a:pPr lvl="0"/>
            <a:r>
              <a:rPr lang="en-US" dirty="0"/>
              <a:t>Optional - additional logos here (project logo, collaborators, etc.)</a:t>
            </a:r>
          </a:p>
        </p:txBody>
      </p:sp>
    </p:spTree>
    <p:extLst>
      <p:ext uri="{BB962C8B-B14F-4D97-AF65-F5344CB8AC3E}">
        <p14:creationId xmlns:p14="http://schemas.microsoft.com/office/powerpoint/2010/main" val="48872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0634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008000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5pPr>
      <a:lvl6pPr marL="455855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6pPr>
      <a:lvl7pPr marL="911711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7pPr>
      <a:lvl8pPr marL="136756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8pPr>
      <a:lvl9pPr marL="182342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800" b="1" kern="1200">
          <a:solidFill>
            <a:srgbClr val="008000"/>
          </a:solidFill>
          <a:latin typeface="Arial" pitchFamily="34" charset="0"/>
          <a:ea typeface="+mn-ea"/>
          <a:cs typeface="Arial" pitchFamily="34" charset="0"/>
        </a:defRPr>
      </a:lvl1pPr>
      <a:lvl2pPr marL="456502" indent="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800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1138095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94598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1104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07205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3060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8914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4769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855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711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56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42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273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129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0987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6842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4818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kern="1200">
          <a:solidFill>
            <a:srgbClr val="008000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5pPr>
      <a:lvl6pPr marL="455855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6pPr>
      <a:lvl7pPr marL="911711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7pPr>
      <a:lvl8pPr marL="136756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8pPr>
      <a:lvl9pPr marL="1823420" algn="ctr" rtl="0" eaLnBrk="1" fontAlgn="base" hangingPunct="1">
        <a:spcBef>
          <a:spcPct val="0"/>
        </a:spcBef>
        <a:spcAft>
          <a:spcPct val="0"/>
        </a:spcAft>
        <a:defRPr sz="2400">
          <a:solidFill>
            <a:srgbClr val="106636"/>
          </a:solidFill>
          <a:latin typeface="Arial" charset="0"/>
          <a:cs typeface="Arial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800" b="1" kern="1200">
          <a:solidFill>
            <a:srgbClr val="008000"/>
          </a:solidFill>
          <a:latin typeface="Arial" pitchFamily="34" charset="0"/>
          <a:ea typeface="+mn-ea"/>
          <a:cs typeface="Arial" pitchFamily="34" charset="0"/>
        </a:defRPr>
      </a:lvl1pPr>
      <a:lvl2pPr marL="456502" indent="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sz="1800" kern="1200">
          <a:solidFill>
            <a:srgbClr val="404040"/>
          </a:solidFill>
          <a:latin typeface="Arial" pitchFamily="34" charset="0"/>
          <a:ea typeface="+mn-ea"/>
          <a:cs typeface="Arial" pitchFamily="34" charset="0"/>
        </a:defRPr>
      </a:lvl2pPr>
      <a:lvl3pPr marL="1138095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94598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1104" indent="-22667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07205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3060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8914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4769" indent="-227932" algn="l" defTabSz="91171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855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711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56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420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273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129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0987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6842" algn="l" defTabSz="9117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doi.org/10.1016/j.agrformet.2022.109230" TargetMode="Externa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221943" y="-4627"/>
            <a:ext cx="11679163" cy="708660"/>
          </a:xfrm>
        </p:spPr>
        <p:txBody>
          <a:bodyPr/>
          <a:lstStyle/>
          <a:p>
            <a:r>
              <a:rPr lang="en-US" dirty="0"/>
              <a:t>Site-specific field management is needed to feed the world in the 21</a:t>
            </a:r>
            <a:r>
              <a:rPr lang="en-US" baseline="30000" dirty="0"/>
              <a:t>st</a:t>
            </a:r>
            <a:r>
              <a:rPr lang="en-US" dirty="0"/>
              <a:t> century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30"/>
          </p:nvPr>
        </p:nvSpPr>
        <p:spPr>
          <a:xfrm>
            <a:off x="5792418" y="1081731"/>
            <a:ext cx="6307215" cy="1163231"/>
          </a:xfrm>
        </p:spPr>
        <p:txBody>
          <a:bodyPr/>
          <a:lstStyle/>
          <a:p>
            <a:pPr marL="114300" indent="-106363">
              <a:buFont typeface="Arial" panose="020B0604020202020204" pitchFamily="34" charset="0"/>
              <a:buChar char="•"/>
            </a:pPr>
            <a:r>
              <a:rPr lang="en-US" dirty="0"/>
              <a:t>Crop yields are controlled by a wide range of interacting factors, driving the need for mechanistic models to explore food production</a:t>
            </a:r>
          </a:p>
          <a:p>
            <a:pPr marL="114300" indent="-106363">
              <a:buFont typeface="Arial" panose="020B0604020202020204" pitchFamily="34" charset="0"/>
              <a:buChar char="•"/>
            </a:pPr>
            <a:r>
              <a:rPr lang="en-US" dirty="0"/>
              <a:t>Climate change and growing population threaten global food security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endParaRPr lang="en-US" sz="1500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34"/>
          </p:nvPr>
        </p:nvSpPr>
        <p:spPr>
          <a:xfrm>
            <a:off x="5875409" y="2647601"/>
            <a:ext cx="6307215" cy="1212396"/>
          </a:xfrm>
        </p:spPr>
        <p:txBody>
          <a:bodyPr/>
          <a:lstStyle/>
          <a:p>
            <a:pPr marL="114300" indent="-106363">
              <a:buFont typeface="Arial" panose="020B0604020202020204" pitchFamily="34" charset="0"/>
              <a:buChar char="•"/>
            </a:pPr>
            <a:r>
              <a:rPr lang="en-US" dirty="0"/>
              <a:t>Analyzed wheat yield responses to climate change and field management adaptation using </a:t>
            </a:r>
            <a:r>
              <a:rPr lang="en-US" i="1" dirty="0" err="1"/>
              <a:t>ecosys</a:t>
            </a:r>
            <a:r>
              <a:rPr lang="en-US" dirty="0"/>
              <a:t>, a mechanistic crop model, evaluated against observed yields over 13 years at 3749 sites</a:t>
            </a:r>
          </a:p>
          <a:p>
            <a:pPr marL="114300" indent="-106363">
              <a:buFont typeface="Arial" panose="020B0604020202020204" pitchFamily="34" charset="0"/>
              <a:buChar char="•"/>
            </a:pPr>
            <a:r>
              <a:rPr lang="en-US" dirty="0"/>
              <a:t>Considered early planting, increased irrigation, and increased fertilizer application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35"/>
          </p:nvPr>
        </p:nvSpPr>
        <p:spPr>
          <a:xfrm>
            <a:off x="5875409" y="4385622"/>
            <a:ext cx="6077671" cy="1695583"/>
          </a:xfrm>
        </p:spPr>
        <p:txBody>
          <a:bodyPr>
            <a:normAutofit/>
          </a:bodyPr>
          <a:lstStyle/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600" dirty="0"/>
              <a:t>Addressing food shortages under climate change is a great challenge facing mankind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600" dirty="0"/>
              <a:t>Used a mechanistic model, compared to a observational dataset (3749 sites over 13 years), to evaluate management</a:t>
            </a:r>
          </a:p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1600" dirty="0"/>
              <a:t>Early planting with later-maturing varieties provided the most benefit to future yields under climate change</a:t>
            </a:r>
          </a:p>
        </p:txBody>
      </p:sp>
      <p:sp>
        <p:nvSpPr>
          <p:cNvPr id="9" name="Text Placeholder 21">
            <a:extLst>
              <a:ext uri="{FF2B5EF4-FFF2-40B4-BE49-F238E27FC236}">
                <a16:creationId xmlns:a16="http://schemas.microsoft.com/office/drawing/2014/main" id="{F095F797-F812-6E41-9090-390AD1A9A126}"/>
              </a:ext>
            </a:extLst>
          </p:cNvPr>
          <p:cNvSpPr txBox="1">
            <a:spLocks/>
          </p:cNvSpPr>
          <p:nvPr/>
        </p:nvSpPr>
        <p:spPr>
          <a:xfrm>
            <a:off x="5924939" y="2260519"/>
            <a:ext cx="3749040" cy="27813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008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dirty="0"/>
              <a:t>Approach and Results </a:t>
            </a:r>
          </a:p>
        </p:txBody>
      </p:sp>
      <p:sp>
        <p:nvSpPr>
          <p:cNvPr id="10" name="Text Placeholder 21">
            <a:extLst>
              <a:ext uri="{FF2B5EF4-FFF2-40B4-BE49-F238E27FC236}">
                <a16:creationId xmlns:a16="http://schemas.microsoft.com/office/drawing/2014/main" id="{19DA9F49-853D-3146-A395-3AD79BA5354B}"/>
              </a:ext>
            </a:extLst>
          </p:cNvPr>
          <p:cNvSpPr txBox="1">
            <a:spLocks/>
          </p:cNvSpPr>
          <p:nvPr/>
        </p:nvSpPr>
        <p:spPr>
          <a:xfrm>
            <a:off x="5924939" y="4047545"/>
            <a:ext cx="3749040" cy="27813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008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dirty="0"/>
              <a:t>Significance</a:t>
            </a:r>
          </a:p>
        </p:txBody>
      </p:sp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7D139619-7373-4C56-8868-37677A1357BD}"/>
              </a:ext>
            </a:extLst>
          </p:cNvPr>
          <p:cNvSpPr txBox="1">
            <a:spLocks/>
          </p:cNvSpPr>
          <p:nvPr/>
        </p:nvSpPr>
        <p:spPr>
          <a:xfrm>
            <a:off x="5924939" y="759576"/>
            <a:ext cx="3749040" cy="278130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rgbClr val="00800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6502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rgbClr val="40404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38095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94598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1104" indent="-22667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07205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3060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18914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4769" indent="-227932" algn="l" defTabSz="91171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dirty="0"/>
              <a:t>Scientific Challenges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B2F2CE5-AEE7-C344-8B41-235C5A958E6B}"/>
              </a:ext>
            </a:extLst>
          </p:cNvPr>
          <p:cNvSpPr/>
          <p:nvPr/>
        </p:nvSpPr>
        <p:spPr>
          <a:xfrm>
            <a:off x="158496" y="3227575"/>
            <a:ext cx="5633923" cy="16663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b="1" dirty="0"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Figure. </a:t>
            </a:r>
            <a:r>
              <a:rPr lang="en-US" b="1" dirty="0"/>
              <a:t>Globally, the largest negative effect on wheat yields by year 2100 was from rising temperatures, while the largest positive effect was from increasing CO</a:t>
            </a:r>
            <a:r>
              <a:rPr lang="en-US" b="1" baseline="-25000" dirty="0"/>
              <a:t>2</a:t>
            </a:r>
            <a:r>
              <a:rPr lang="en-US" b="1" dirty="0"/>
              <a:t> concentrations. However, these effects varied regionally and drove diverse management needs to improve yields.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E65135B-E6C6-9C41-ADE9-D292A31CD7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913" y="6310979"/>
            <a:ext cx="829401" cy="48334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123182F-ABA9-CA45-B87E-68195A2C70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3" t="4003" b="5327"/>
          <a:stretch/>
        </p:blipFill>
        <p:spPr>
          <a:xfrm>
            <a:off x="3158462" y="6250983"/>
            <a:ext cx="1067306" cy="61437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F1E04A4-4FE1-C542-952D-A73A5C9F5894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"/>
          <a:stretch/>
        </p:blipFill>
        <p:spPr>
          <a:xfrm>
            <a:off x="30855" y="800460"/>
            <a:ext cx="5844554" cy="2178685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1126ACB-B818-1946-9A89-05040B064C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14589" y="5225483"/>
            <a:ext cx="5320526" cy="688293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1400" dirty="0"/>
              <a:t>Woo, D. K., W. J. Riley, R. F. Grant, and Y. Wu, (2022)  “Site-specific field management adaptation is key to feeding the world in the 21</a:t>
            </a:r>
            <a:r>
              <a:rPr lang="en-US" sz="1400" baseline="30000" dirty="0"/>
              <a:t>st</a:t>
            </a:r>
            <a:r>
              <a:rPr lang="en-US" sz="1400" dirty="0"/>
              <a:t> century”, </a:t>
            </a:r>
            <a:r>
              <a:rPr lang="en-US" sz="1400" i="1" dirty="0"/>
              <a:t>Agricultural and Forest Meteorology</a:t>
            </a:r>
            <a:r>
              <a:rPr lang="en-US" sz="1400" dirty="0"/>
              <a:t>, </a:t>
            </a:r>
            <a:r>
              <a:rPr lang="en-US" sz="1400" i="1" dirty="0"/>
              <a:t>327</a:t>
            </a:r>
            <a:r>
              <a:rPr lang="en-US" sz="1400" dirty="0"/>
              <a:t>, </a:t>
            </a:r>
            <a:r>
              <a:rPr lang="en-US" sz="1400" dirty="0">
                <a:hlinkClick r:id="rId5"/>
              </a:rPr>
              <a:t>https://doi.org/10.1016/j.agrformet.2022.109230</a:t>
            </a:r>
            <a:r>
              <a:rPr lang="en-US" sz="1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52585012"/>
      </p:ext>
    </p:extLst>
  </p:cSld>
  <p:clrMapOvr>
    <a:masterClrMapping/>
  </p:clrMapOvr>
</p:sld>
</file>

<file path=ppt/theme/theme1.xml><?xml version="1.0" encoding="utf-8"?>
<a:theme xmlns:a="http://schemas.openxmlformats.org/drawingml/2006/main" name="Other EESA Highlights (not DOE-SC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OE-SC EESA Highlight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2198</TotalTime>
  <Words>245</Words>
  <Application>Microsoft Office PowerPoint</Application>
  <PresentationFormat>Widescreen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Times New Roman</vt:lpstr>
      <vt:lpstr>Other EESA Highlights (not DOE-SC)</vt:lpstr>
      <vt:lpstr>DOE-SC EESA Highlights</vt:lpstr>
      <vt:lpstr>Site-specific field management is needed to feed the world in the 21st century</vt:lpstr>
    </vt:vector>
  </TitlesOfParts>
  <Company>LBNL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Maryann Villavert</dc:creator>
  <cp:lastModifiedBy>Jacob Gimbel</cp:lastModifiedBy>
  <cp:revision>104</cp:revision>
  <dcterms:created xsi:type="dcterms:W3CDTF">2016-02-10T19:06:12Z</dcterms:created>
  <dcterms:modified xsi:type="dcterms:W3CDTF">2022-11-11T21:46:25Z</dcterms:modified>
</cp:coreProperties>
</file>