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696E"/>
    <a:srgbClr val="297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49"/>
    <p:restoredTop sz="83483" autoAdjust="0"/>
  </p:normalViewPr>
  <p:slideViewPr>
    <p:cSldViewPr>
      <p:cViewPr varScale="1">
        <p:scale>
          <a:sx n="95" d="100"/>
          <a:sy n="95" d="100"/>
        </p:scale>
        <p:origin x="76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9EE4A85-8FBA-486E-91F6-ED22EF1F7B4B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94181AAC-DC5D-42A9-BB4E-D2D9644E6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68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research funded</a:t>
            </a:r>
            <a:r>
              <a:rPr lang="en-US" baseline="0" dirty="0"/>
              <a:t> by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BER-ESMP grant (</a:t>
            </a:r>
            <a:r>
              <a:rPr lang="en-US" sz="1800" dirty="0">
                <a:effectLst/>
                <a:latin typeface="GraphikNaturel"/>
              </a:rPr>
              <a:t>DE-SC0022177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J.K.M.) and the RGMA  RUBISCO-SFA (</a:t>
            </a:r>
            <a:r>
              <a:rPr lang="en-US" sz="1800" dirty="0">
                <a:effectLst/>
                <a:latin typeface="GraphikNaturel"/>
              </a:rPr>
              <a:t>DE-SC0016539 to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J.K.M.).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81AAC-DC5D-42A9-BB4E-D2D9644E67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9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8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6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4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8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4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4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3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1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0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7436D-A0D8-473B-B8B3-EB8DB7A7CDF1}" type="datetimeFigureOut">
              <a:rPr lang="en-US" smtClean="0"/>
              <a:t>6/3/23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E4B92-3387-4D51-9A8C-1D94D9732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7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"/>
            <a:ext cx="9144000" cy="1197270"/>
          </a:xfrm>
          <a:prstGeom prst="rect">
            <a:avLst/>
          </a:prstGeom>
          <a:solidFill>
            <a:srgbClr val="0C696E"/>
          </a:solidFill>
          <a:ln>
            <a:solidFill>
              <a:srgbClr val="2975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29" y="74122"/>
            <a:ext cx="9100732" cy="1064089"/>
          </a:xfrm>
        </p:spPr>
        <p:txBody>
          <a:bodyPr>
            <a:noAutofit/>
          </a:bodyPr>
          <a:lstStyle/>
          <a:p>
            <a:r>
              <a:rPr lang="en-US" sz="2600" b="1" dirty="0">
                <a:effectLst/>
                <a:latin typeface="Harding"/>
              </a:rPr>
              <a:t>Acclimation of Phytoplankton Fe:C Ratios </a:t>
            </a:r>
            <a:br>
              <a:rPr lang="en-US" sz="2600" b="1" dirty="0">
                <a:effectLst/>
                <a:latin typeface="Harding"/>
              </a:rPr>
            </a:br>
            <a:r>
              <a:rPr lang="en-US" sz="2600" b="1" dirty="0">
                <a:effectLst/>
                <a:latin typeface="Harding"/>
              </a:rPr>
              <a:t>Dampens the Biogeochemical Response to Varying </a:t>
            </a:r>
            <a:br>
              <a:rPr lang="en-US" sz="2600" b="1" dirty="0">
                <a:effectLst/>
                <a:latin typeface="Harding"/>
              </a:rPr>
            </a:br>
            <a:r>
              <a:rPr lang="en-US" sz="2600" b="1" dirty="0">
                <a:effectLst/>
                <a:latin typeface="Harding"/>
              </a:rPr>
              <a:t>Atmospheric Deposition of Soluble Iron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8965" y="5939716"/>
            <a:ext cx="7778217" cy="954107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i="1" dirty="0"/>
              <a:t>Wiseman, N. A., Moore, J. K., Twining, B. S., Hamilton, D. S., &amp; Mahowald, N. M. (2023). Acclimation of phytoplankton Fe:C ratios dampens the biogeochemical response to varying atmospheric deposition of soluble iron. Global Biogeochemical Cycles, 37, e2022GB007491. https://</a:t>
            </a:r>
            <a:r>
              <a:rPr lang="en-US" sz="1400" i="1" dirty="0" err="1"/>
              <a:t>doi</a:t>
            </a:r>
            <a:r>
              <a:rPr lang="en-US" sz="1400" i="1" dirty="0"/>
              <a:t>. org/10.1029/2022GB007491.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7802863" y="5970234"/>
            <a:ext cx="1295401" cy="377616"/>
          </a:xfrm>
          <a:prstGeom prst="rect">
            <a:avLst/>
          </a:prstGeom>
          <a:solidFill>
            <a:srgbClr val="0C696E"/>
          </a:solidFill>
        </p:spPr>
        <p:txBody>
          <a:bodyPr wrap="none" rtlCol="0" anchor="ctr">
            <a:no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ea typeface="FangSong" panose="02010609060101010101" pitchFamily="49" charset="-122"/>
              </a:rPr>
              <a:t>ESMD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79D4AF-6D55-B440-F81A-4307C4AD0C51}"/>
              </a:ext>
            </a:extLst>
          </p:cNvPr>
          <p:cNvSpPr txBox="1"/>
          <p:nvPr/>
        </p:nvSpPr>
        <p:spPr>
          <a:xfrm>
            <a:off x="4631089" y="5416496"/>
            <a:ext cx="4467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Figure 2. </a:t>
            </a:r>
            <a:r>
              <a:rPr lang="en-US" sz="1400" dirty="0"/>
              <a:t>Plankton Fe:C modifies key nitrogen cycle fluxes in response to varying atmospheric iron deposition.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63314" y="3221739"/>
            <a:ext cx="3919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Figure 1.</a:t>
            </a:r>
            <a:r>
              <a:rPr lang="en-US" sz="1400" dirty="0"/>
              <a:t> Simulated  and observed Fe:C values,</a:t>
            </a:r>
          </a:p>
          <a:p>
            <a:r>
              <a:rPr lang="en-US" sz="1400" dirty="0"/>
              <a:t>   varying by more than an order of magnitude..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137" y="1247916"/>
            <a:ext cx="4615731" cy="4722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</a:pPr>
            <a:r>
              <a:rPr lang="en-US" b="1" u="sng" dirty="0"/>
              <a:t>Objectives:</a:t>
            </a:r>
            <a:r>
              <a:rPr lang="en-US" b="1" dirty="0"/>
              <a:t> </a:t>
            </a:r>
          </a:p>
          <a:p>
            <a:pPr marL="342900" indent="-342900" algn="just">
              <a:lnSpc>
                <a:spcPts val="2300"/>
              </a:lnSpc>
              <a:buAutoNum type="arabicParenR"/>
            </a:pPr>
            <a:r>
              <a:rPr lang="en-US" sz="1600" dirty="0"/>
              <a:t>Develop improved treatment of phytoplankton  iron to carbon (Fe:C) ratios in MARBL</a:t>
            </a:r>
          </a:p>
          <a:p>
            <a:pPr marL="342900" indent="-342900" algn="just">
              <a:lnSpc>
                <a:spcPts val="2300"/>
              </a:lnSpc>
              <a:buAutoNum type="arabicParenR"/>
            </a:pPr>
            <a:r>
              <a:rPr lang="en-US" sz="1600" dirty="0"/>
              <a:t>Quantify the biogeochemical impacts of dynamic phytoplankton Fe:C ratios</a:t>
            </a:r>
          </a:p>
          <a:p>
            <a:pPr algn="just">
              <a:spcBef>
                <a:spcPts val="400"/>
              </a:spcBef>
            </a:pPr>
            <a:r>
              <a:rPr lang="en-US" b="1" u="sng" dirty="0"/>
              <a:t>Results/Impacts:</a:t>
            </a:r>
            <a:r>
              <a:rPr lang="en-US" dirty="0"/>
              <a:t> </a:t>
            </a:r>
          </a:p>
          <a:p>
            <a:pPr algn="just">
              <a:lnSpc>
                <a:spcPts val="1700"/>
              </a:lnSpc>
            </a:pPr>
            <a:r>
              <a:rPr lang="en-US" sz="1500" dirty="0"/>
              <a:t>A) Accounting for </a:t>
            </a:r>
            <a:r>
              <a:rPr lang="en-US" sz="1500" dirty="0">
                <a:solidFill>
                  <a:srgbClr val="FF0000"/>
                </a:solidFill>
              </a:rPr>
              <a:t>phytoplankton Fe:C acclimation   </a:t>
            </a:r>
          </a:p>
          <a:p>
            <a:pPr algn="just">
              <a:lnSpc>
                <a:spcPts val="1700"/>
              </a:lnSpc>
            </a:pPr>
            <a:r>
              <a:rPr lang="en-US" sz="1500" dirty="0"/>
              <a:t>     dampens impacts on the </a:t>
            </a:r>
            <a:r>
              <a:rPr lang="en-US" sz="1500" dirty="0">
                <a:solidFill>
                  <a:srgbClr val="FF0000"/>
                </a:solidFill>
              </a:rPr>
              <a:t>carbon</a:t>
            </a:r>
            <a:r>
              <a:rPr lang="en-US" sz="1500" dirty="0"/>
              <a:t> and </a:t>
            </a:r>
            <a:r>
              <a:rPr lang="en-US" sz="1500" dirty="0">
                <a:solidFill>
                  <a:srgbClr val="FF0000"/>
                </a:solidFill>
              </a:rPr>
              <a:t>nitrogen</a:t>
            </a:r>
            <a:r>
              <a:rPr lang="en-US" sz="1500" dirty="0"/>
              <a:t>  cycles </a:t>
            </a:r>
          </a:p>
          <a:p>
            <a:pPr algn="just">
              <a:lnSpc>
                <a:spcPts val="1700"/>
              </a:lnSpc>
            </a:pPr>
            <a:r>
              <a:rPr lang="en-US" sz="1500" dirty="0"/>
              <a:t>     from varying levels of atmospheric iron deposition.</a:t>
            </a:r>
          </a:p>
          <a:p>
            <a:pPr algn="just">
              <a:lnSpc>
                <a:spcPts val="1700"/>
              </a:lnSpc>
            </a:pPr>
            <a:r>
              <a:rPr lang="en-US" sz="1500" dirty="0"/>
              <a:t>B) Predicting how carbon export by the biological pump </a:t>
            </a:r>
          </a:p>
          <a:p>
            <a:pPr algn="just">
              <a:lnSpc>
                <a:spcPts val="1700"/>
              </a:lnSpc>
            </a:pPr>
            <a:r>
              <a:rPr lang="en-US" sz="1500" dirty="0"/>
              <a:t>     will respond to climate change and other forcings,</a:t>
            </a:r>
          </a:p>
          <a:p>
            <a:pPr algn="just">
              <a:lnSpc>
                <a:spcPts val="1700"/>
              </a:lnSpc>
            </a:pPr>
            <a:r>
              <a:rPr lang="en-US" sz="1500" dirty="0"/>
              <a:t>     requires accurately accounting for variability in the </a:t>
            </a:r>
          </a:p>
          <a:p>
            <a:pPr algn="just">
              <a:lnSpc>
                <a:spcPts val="1700"/>
              </a:lnSpc>
            </a:pPr>
            <a:r>
              <a:rPr lang="en-US" sz="1500" dirty="0"/>
              <a:t>     elemental composition of the plankton. </a:t>
            </a:r>
            <a:endParaRPr lang="en-US" sz="1000" dirty="0"/>
          </a:p>
          <a:p>
            <a:pPr algn="just">
              <a:lnSpc>
                <a:spcPts val="1700"/>
              </a:lnSpc>
            </a:pPr>
            <a:r>
              <a:rPr lang="en-US" sz="1600" b="1" u="sng" dirty="0"/>
              <a:t>Summary</a:t>
            </a:r>
          </a:p>
          <a:p>
            <a:pPr algn="just">
              <a:lnSpc>
                <a:spcPts val="1700"/>
              </a:lnSpc>
            </a:pPr>
            <a:r>
              <a:rPr lang="en-US" sz="1400" dirty="0"/>
              <a:t>Iron is the growth-limiting nutrient over &gt; 33% of the oceans</a:t>
            </a:r>
          </a:p>
          <a:p>
            <a:pPr algn="just">
              <a:lnSpc>
                <a:spcPts val="1700"/>
              </a:lnSpc>
            </a:pPr>
            <a:r>
              <a:rPr lang="en-US" sz="1400" dirty="0"/>
              <a:t>Variable plankton Fe:C ratios link carbon export and the ocean’s biological pump to available iron. Fe:C variations  strongly impact important nitrogen cycle fluxes and the response to varying atmospheric iron deposition.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0ADBFB-223E-BD94-CE13-7C4022464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411" y="1241005"/>
            <a:ext cx="4391589" cy="20660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FDCDB3-FB85-0644-2CFD-D501AA7AB1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0504" y="3719235"/>
            <a:ext cx="4615731" cy="170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95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305</Words>
  <Application>Microsoft Macintosh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GraphikNaturel</vt:lpstr>
      <vt:lpstr>Harding</vt:lpstr>
      <vt:lpstr>Office Theme</vt:lpstr>
      <vt:lpstr>Acclimation of Phytoplankton Fe:C Ratios  Dampens the Biogeochemical Response to Varying  Atmospheric Deposition of Soluble Iron</vt:lpstr>
    </vt:vector>
  </TitlesOfParts>
  <Company>ORNL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Biogeochemistry–Climate Feedbacks Scientific Focus Area</dc:title>
  <dc:creator>Forrest M. Hoffman</dc:creator>
  <cp:lastModifiedBy>jkmoore@uci.edu</cp:lastModifiedBy>
  <cp:revision>103</cp:revision>
  <cp:lastPrinted>2016-09-22T20:50:40Z</cp:lastPrinted>
  <dcterms:created xsi:type="dcterms:W3CDTF">2015-01-09T19:58:50Z</dcterms:created>
  <dcterms:modified xsi:type="dcterms:W3CDTF">2023-06-03T08:32:40Z</dcterms:modified>
</cp:coreProperties>
</file>