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Century Gothic" panose="020B050202020202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O4wY2kWQeatWpyDOZmShpKEVA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5"/>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body" idx="1"/>
          </p:nvPr>
        </p:nvSpPr>
        <p:spPr>
          <a:xfrm rot="5400000">
            <a:off x="4077354" y="-1413529"/>
            <a:ext cx="403729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4"/>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15"/>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
        <p:nvSpPr>
          <p:cNvPr id="25" name="Google Shape;25;p6"/>
          <p:cNvSpPr/>
          <p:nvPr/>
        </p:nvSpPr>
        <p:spPr>
          <a:xfrm>
            <a:off x="0" y="393699"/>
            <a:ext cx="12192000" cy="2387599"/>
          </a:xfrm>
          <a:prstGeom prst="rect">
            <a:avLst/>
          </a:prstGeom>
          <a:gradFill>
            <a:gsLst>
              <a:gs pos="0">
                <a:srgbClr val="F5F7FC"/>
              </a:gs>
              <a:gs pos="74000">
                <a:srgbClr val="A9BEE4"/>
              </a:gs>
              <a:gs pos="83000">
                <a:srgbClr val="A9BEE4"/>
              </a:gs>
              <a:gs pos="100000">
                <a:srgbClr val="C5D3ED"/>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6"/>
          <p:cNvSpPr txBox="1">
            <a:spLocks noGrp="1"/>
          </p:cNvSpPr>
          <p:nvPr>
            <p:ph type="ctrTitle"/>
          </p:nvPr>
        </p:nvSpPr>
        <p:spPr>
          <a:xfrm>
            <a:off x="187419" y="393699"/>
            <a:ext cx="8630178" cy="2387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entury Gothic"/>
              <a:buNone/>
              <a:defRPr sz="6000" b="1">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subTitle" idx="1"/>
          </p:nvPr>
        </p:nvSpPr>
        <p:spPr>
          <a:xfrm>
            <a:off x="187419" y="3026833"/>
            <a:ext cx="8630178"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A6A6A"/>
              </a:buClr>
              <a:buSzPts val="2400"/>
              <a:buNone/>
              <a:defRPr sz="2400">
                <a:solidFill>
                  <a:srgbClr val="6A6A6A"/>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8" name="Google Shape;28;p6"/>
          <p:cNvPicPr preferRelativeResize="0"/>
          <p:nvPr/>
        </p:nvPicPr>
        <p:blipFill rotWithShape="1">
          <a:blip r:embed="rId2">
            <a:alphaModFix/>
          </a:blip>
          <a:srcRect/>
          <a:stretch/>
        </p:blipFill>
        <p:spPr>
          <a:xfrm>
            <a:off x="7053994" y="4570300"/>
            <a:ext cx="5138006" cy="19267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10515600" cy="4037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7"/>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8"/>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9"/>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10"/>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11"/>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12"/>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a:spLocks noGrp="1"/>
          </p:cNvSpPr>
          <p:nvPr>
            <p:ph type="pic" idx="2"/>
          </p:nvPr>
        </p:nvSpPr>
        <p:spPr>
          <a:xfrm>
            <a:off x="5183188" y="987425"/>
            <a:ext cx="6172200" cy="4873625"/>
          </a:xfrm>
          <a:prstGeom prst="rect">
            <a:avLst/>
          </a:prstGeom>
          <a:noFill/>
          <a:ln>
            <a:noFill/>
          </a:ln>
        </p:spPr>
      </p:sp>
      <p:sp>
        <p:nvSpPr>
          <p:cNvPr id="78" name="Google Shape;7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13"/>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838200" y="1825625"/>
            <a:ext cx="10515600" cy="40372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grpSp>
        <p:nvGrpSpPr>
          <p:cNvPr id="8" name="Google Shape;8;p4"/>
          <p:cNvGrpSpPr/>
          <p:nvPr/>
        </p:nvGrpSpPr>
        <p:grpSpPr>
          <a:xfrm>
            <a:off x="3982" y="5957980"/>
            <a:ext cx="12188018" cy="900020"/>
            <a:chOff x="-546280" y="7333362"/>
            <a:chExt cx="13024207" cy="1059271"/>
          </a:xfrm>
        </p:grpSpPr>
        <p:pic>
          <p:nvPicPr>
            <p:cNvPr id="9" name="Google Shape;9;p4"/>
            <p:cNvPicPr preferRelativeResize="0"/>
            <p:nvPr/>
          </p:nvPicPr>
          <p:blipFill rotWithShape="1">
            <a:blip r:embed="rId13">
              <a:alphaModFix/>
            </a:blip>
            <a:srcRect/>
            <a:stretch/>
          </p:blipFill>
          <p:spPr>
            <a:xfrm>
              <a:off x="-546280" y="7451706"/>
              <a:ext cx="13024207" cy="380939"/>
            </a:xfrm>
            <a:prstGeom prst="rect">
              <a:avLst/>
            </a:prstGeom>
            <a:noFill/>
            <a:ln>
              <a:noFill/>
            </a:ln>
          </p:spPr>
        </p:pic>
        <p:pic>
          <p:nvPicPr>
            <p:cNvPr id="10" name="Google Shape;10;p4"/>
            <p:cNvPicPr preferRelativeResize="0"/>
            <p:nvPr/>
          </p:nvPicPr>
          <p:blipFill rotWithShape="1">
            <a:blip r:embed="rId14">
              <a:alphaModFix/>
            </a:blip>
            <a:srcRect b="45499"/>
            <a:stretch/>
          </p:blipFill>
          <p:spPr>
            <a:xfrm>
              <a:off x="-546280" y="7361504"/>
              <a:ext cx="13014050" cy="500805"/>
            </a:xfrm>
            <a:prstGeom prst="rect">
              <a:avLst/>
            </a:prstGeom>
            <a:noFill/>
            <a:ln>
              <a:noFill/>
            </a:ln>
          </p:spPr>
        </p:pic>
        <p:pic>
          <p:nvPicPr>
            <p:cNvPr id="11" name="Google Shape;11;p4"/>
            <p:cNvPicPr preferRelativeResize="0"/>
            <p:nvPr/>
          </p:nvPicPr>
          <p:blipFill rotWithShape="1">
            <a:blip r:embed="rId15">
              <a:alphaModFix/>
            </a:blip>
            <a:srcRect t="1" b="-1144"/>
            <a:stretch/>
          </p:blipFill>
          <p:spPr>
            <a:xfrm>
              <a:off x="-546279" y="7333362"/>
              <a:ext cx="13004799" cy="920812"/>
            </a:xfrm>
            <a:prstGeom prst="rect">
              <a:avLst/>
            </a:prstGeom>
            <a:noFill/>
            <a:ln>
              <a:noFill/>
            </a:ln>
          </p:spPr>
        </p:pic>
        <p:sp>
          <p:nvSpPr>
            <p:cNvPr id="12" name="Google Shape;12;p4"/>
            <p:cNvSpPr/>
            <p:nvPr/>
          </p:nvSpPr>
          <p:spPr>
            <a:xfrm>
              <a:off x="-546279" y="7845233"/>
              <a:ext cx="13004799" cy="547400"/>
            </a:xfrm>
            <a:prstGeom prst="rect">
              <a:avLst/>
            </a:prstGeom>
            <a:solidFill>
              <a:schemeClr val="dk1"/>
            </a:solidFill>
            <a:ln>
              <a:noFill/>
            </a:ln>
            <a:effectLst>
              <a:outerShdw blurRad="38100" dist="25400" dir="5400000" rotWithShape="0">
                <a:srgbClr val="000000">
                  <a:alpha val="34509"/>
                </a:srgbClr>
              </a:outerShdw>
            </a:effectLst>
          </p:spPr>
          <p:txBody>
            <a:bodyPr spcFirstLastPara="1" wrap="square" lIns="57350" tIns="57350" rIns="57350" bIns="57350" anchor="ctr" anchorCtr="0">
              <a:noAutofit/>
            </a:bodyPr>
            <a:lstStyle/>
            <a:p>
              <a:pPr marL="0" marR="0" lvl="0" indent="0" algn="l" rtl="0">
                <a:lnSpc>
                  <a:spcPct val="100000"/>
                </a:lnSpc>
                <a:spcBef>
                  <a:spcPts val="0"/>
                </a:spcBef>
                <a:spcAft>
                  <a:spcPts val="0"/>
                </a:spcAft>
                <a:buClr>
                  <a:schemeClr val="dk1"/>
                </a:buClr>
                <a:buSzPts val="2400"/>
                <a:buFont typeface="Century Gothic"/>
                <a:buNone/>
              </a:pPr>
              <a:endParaRPr sz="2400" b="0" i="0" u="none" strike="noStrike" cap="none">
                <a:solidFill>
                  <a:srgbClr val="000000"/>
                </a:solidFill>
                <a:latin typeface="Century Gothic"/>
                <a:ea typeface="Century Gothic"/>
                <a:cs typeface="Century Gothic"/>
                <a:sym typeface="Century Gothic"/>
              </a:endParaRPr>
            </a:p>
          </p:txBody>
        </p:sp>
        <p:pic>
          <p:nvPicPr>
            <p:cNvPr id="13" name="Google Shape;13;p4"/>
            <p:cNvPicPr preferRelativeResize="0"/>
            <p:nvPr/>
          </p:nvPicPr>
          <p:blipFill rotWithShape="1">
            <a:blip r:embed="rId16">
              <a:alphaModFix/>
            </a:blip>
            <a:srcRect/>
            <a:stretch/>
          </p:blipFill>
          <p:spPr>
            <a:xfrm>
              <a:off x="1231615" y="7863226"/>
              <a:ext cx="2266946" cy="427256"/>
            </a:xfrm>
            <a:prstGeom prst="rect">
              <a:avLst/>
            </a:prstGeom>
            <a:noFill/>
            <a:ln>
              <a:noFill/>
            </a:ln>
          </p:spPr>
        </p:pic>
        <p:pic>
          <p:nvPicPr>
            <p:cNvPr id="14" name="Google Shape;14;p4"/>
            <p:cNvPicPr preferRelativeResize="0"/>
            <p:nvPr/>
          </p:nvPicPr>
          <p:blipFill rotWithShape="1">
            <a:blip r:embed="rId17">
              <a:alphaModFix/>
            </a:blip>
            <a:srcRect l="42591" t="15878" b="10431"/>
            <a:stretch/>
          </p:blipFill>
          <p:spPr>
            <a:xfrm>
              <a:off x="-468544" y="7779383"/>
              <a:ext cx="1642680" cy="497713"/>
            </a:xfrm>
            <a:prstGeom prst="rect">
              <a:avLst/>
            </a:prstGeom>
            <a:noFill/>
            <a:ln>
              <a:noFill/>
            </a:ln>
          </p:spPr>
        </p:pic>
        <p:pic>
          <p:nvPicPr>
            <p:cNvPr id="15" name="Google Shape;15;p4"/>
            <p:cNvPicPr preferRelativeResize="0"/>
            <p:nvPr/>
          </p:nvPicPr>
          <p:blipFill rotWithShape="1">
            <a:blip r:embed="rId18">
              <a:alphaModFix/>
            </a:blip>
            <a:srcRect/>
            <a:stretch/>
          </p:blipFill>
          <p:spPr>
            <a:xfrm>
              <a:off x="3848154" y="7805871"/>
              <a:ext cx="501772" cy="502704"/>
            </a:xfrm>
            <a:prstGeom prst="rect">
              <a:avLst/>
            </a:prstGeom>
            <a:noFill/>
            <a:ln>
              <a:noFill/>
            </a:ln>
          </p:spPr>
        </p:pic>
      </p:grpSp>
      <p:sp>
        <p:nvSpPr>
          <p:cNvPr id="16" name="Google Shape;16;p4"/>
          <p:cNvSpPr txBox="1">
            <a:spLocks noGrp="1"/>
          </p:cNvSpPr>
          <p:nvPr>
            <p:ph type="dt" idx="10"/>
          </p:nvPr>
        </p:nvSpPr>
        <p:spPr>
          <a:xfrm>
            <a:off x="4912988" y="6371208"/>
            <a:ext cx="888036"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4"/>
          <p:cNvSpPr txBox="1">
            <a:spLocks noGrp="1"/>
          </p:cNvSpPr>
          <p:nvPr>
            <p:ph type="ftr" idx="11"/>
          </p:nvPr>
        </p:nvSpPr>
        <p:spPr>
          <a:xfrm>
            <a:off x="5908601" y="6371208"/>
            <a:ext cx="363518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Google Shape;18;p4"/>
          <p:cNvSpPr txBox="1">
            <a:spLocks noGrp="1"/>
          </p:cNvSpPr>
          <p:nvPr>
            <p:ph type="sldNum" idx="12"/>
          </p:nvPr>
        </p:nvSpPr>
        <p:spPr>
          <a:xfrm>
            <a:off x="9651366" y="6357133"/>
            <a:ext cx="874011"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p:nvPr/>
        </p:nvSpPr>
        <p:spPr>
          <a:xfrm>
            <a:off x="6237375" y="5023550"/>
            <a:ext cx="5811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a:solidFill>
                  <a:schemeClr val="dk1"/>
                </a:solidFill>
              </a:rPr>
              <a:t>Wirz, C. D., Sutter, C., Demuth, J. L., </a:t>
            </a:r>
            <a:r>
              <a:rPr lang="en-US" sz="1200" b="1">
                <a:solidFill>
                  <a:schemeClr val="dk1"/>
                </a:solidFill>
              </a:rPr>
              <a:t>Mayer, K. J.</a:t>
            </a:r>
            <a:r>
              <a:rPr lang="en-US" sz="1200">
                <a:solidFill>
                  <a:schemeClr val="dk1"/>
                </a:solidFill>
              </a:rPr>
              <a:t>, Chapman, W. E., Cains, M.G., et al. (2024). Increasing the reproducibility and replicability of supervised AI/ML in the Earth systems science by leveraging social science methods. Earth and Space Science, 11, e2023EA003364. https://doi.org/10.1029/2023EA003364</a:t>
            </a:r>
            <a:endParaRPr sz="1200" i="0" u="none" strike="noStrike" cap="none">
              <a:solidFill>
                <a:schemeClr val="dk1"/>
              </a:solidFill>
            </a:endParaRPr>
          </a:p>
        </p:txBody>
      </p:sp>
      <p:sp>
        <p:nvSpPr>
          <p:cNvPr id="102" name="Google Shape;102;p1"/>
          <p:cNvSpPr txBox="1"/>
          <p:nvPr/>
        </p:nvSpPr>
        <p:spPr>
          <a:xfrm>
            <a:off x="256650" y="1109100"/>
            <a:ext cx="5449800" cy="93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OBJECTIVE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a:t>Provide an introduction to Quantitative Content Analysis (QCA) to improve reproducibility and replicability of hand labeling </a:t>
            </a:r>
            <a:r>
              <a:rPr lang="en-US" sz="1200">
                <a:solidFill>
                  <a:schemeClr val="dk1"/>
                </a:solidFill>
              </a:rPr>
              <a:t>for supervised machine learning applications in Earth System Science</a:t>
            </a:r>
            <a:r>
              <a:rPr lang="en-US" sz="1200"/>
              <a:t>. </a:t>
            </a:r>
            <a:endParaRPr sz="1400" b="1" i="1" u="none" strike="noStrike" cap="none">
              <a:solidFill>
                <a:schemeClr val="dk1"/>
              </a:solidFill>
              <a:latin typeface="Arial"/>
              <a:ea typeface="Arial"/>
              <a:cs typeface="Arial"/>
              <a:sym typeface="Arial"/>
            </a:endParaRPr>
          </a:p>
        </p:txBody>
      </p:sp>
      <p:sp>
        <p:nvSpPr>
          <p:cNvPr id="103" name="Google Shape;103;p1"/>
          <p:cNvSpPr txBox="1"/>
          <p:nvPr/>
        </p:nvSpPr>
        <p:spPr>
          <a:xfrm>
            <a:off x="256650" y="2253138"/>
            <a:ext cx="5657700" cy="167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APPROACH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We </a:t>
            </a:r>
            <a:r>
              <a:rPr lang="en-US" sz="1200"/>
              <a:t>introduce and demonstrate a social science method to the Earth System Sciences to help improve the reproducibility and replicability of hand labeling data for supervised machine learning tasks. </a:t>
            </a:r>
            <a:r>
              <a:rPr lang="en-US" sz="1200">
                <a:solidFill>
                  <a:schemeClr val="dk1"/>
                </a:solidFill>
              </a:rPr>
              <a:t>Quantitative Content Analysis (QCA) requires the documentation (a codebook) of the decision making process used to classify samples along with a reliability assessment to evaluate the consistency among labelers using the codebook. This iterative, thorough process results in more methodologically transparent machine learning applications.</a:t>
            </a:r>
            <a:endParaRPr sz="1200">
              <a:solidFill>
                <a:schemeClr val="dk1"/>
              </a:solidFill>
            </a:endParaRPr>
          </a:p>
        </p:txBody>
      </p:sp>
      <p:sp>
        <p:nvSpPr>
          <p:cNvPr id="104" name="Google Shape;104;p1"/>
          <p:cNvSpPr txBox="1"/>
          <p:nvPr/>
        </p:nvSpPr>
        <p:spPr>
          <a:xfrm>
            <a:off x="220050" y="4135803"/>
            <a:ext cx="5730900" cy="167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dk1"/>
                </a:solidFill>
                <a:latin typeface="Arial"/>
                <a:ea typeface="Arial"/>
                <a:cs typeface="Arial"/>
                <a:sym typeface="Arial"/>
              </a:rPr>
              <a:t>IMPACT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en-US" sz="1200">
                <a:solidFill>
                  <a:schemeClr val="dk1"/>
                </a:solidFill>
              </a:rPr>
              <a:t>This work demonstrates how supervised machine learning applications in the Earth System Sciences can leverage social science methods such as QCA to improve the reproducibility and replicability of hand labeling tasks (e.g. labeling atmospheric rivers or fronts). As machine learning continues to grow in popularity and is applied to a variety of different data sets (e.g. observations, CESM, and E3SM), it is important to use these tools to ensure results can be reproduced and replicated.</a:t>
            </a:r>
            <a:endParaRPr sz="1400" b="0" i="0" u="none" strike="noStrike" cap="none">
              <a:solidFill>
                <a:srgbClr val="000000"/>
              </a:solidFill>
              <a:latin typeface="Arial"/>
              <a:ea typeface="Arial"/>
              <a:cs typeface="Arial"/>
              <a:sym typeface="Arial"/>
            </a:endParaRPr>
          </a:p>
        </p:txBody>
      </p:sp>
      <p:sp>
        <p:nvSpPr>
          <p:cNvPr id="105" name="Google Shape;105;p1"/>
          <p:cNvSpPr txBox="1"/>
          <p:nvPr/>
        </p:nvSpPr>
        <p:spPr>
          <a:xfrm>
            <a:off x="220050" y="189750"/>
            <a:ext cx="11751900" cy="67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900"/>
              <a:buFont typeface="Arial"/>
              <a:buNone/>
            </a:pPr>
            <a:r>
              <a:rPr lang="en-US" sz="1900" b="1">
                <a:solidFill>
                  <a:schemeClr val="dk1"/>
                </a:solidFill>
              </a:rPr>
              <a:t>Increasing the Reproducibility and Replicability of Supervised AI/ML in the Earth Systems Science by Leveraging Social Science Methods</a:t>
            </a:r>
            <a:endParaRPr sz="1900" b="1" i="0" u="none" strike="noStrike" cap="none">
              <a:solidFill>
                <a:schemeClr val="dk1"/>
              </a:solidFill>
              <a:latin typeface="Arial"/>
              <a:ea typeface="Arial"/>
              <a:cs typeface="Arial"/>
              <a:sym typeface="Arial"/>
            </a:endParaRPr>
          </a:p>
        </p:txBody>
      </p:sp>
      <p:sp>
        <p:nvSpPr>
          <p:cNvPr id="106" name="Google Shape;106;p1"/>
          <p:cNvSpPr txBox="1"/>
          <p:nvPr/>
        </p:nvSpPr>
        <p:spPr>
          <a:xfrm>
            <a:off x="6314325" y="4088925"/>
            <a:ext cx="5657700" cy="67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100" b="0" i="0" u="none" strike="noStrike" cap="none">
                <a:solidFill>
                  <a:srgbClr val="6A6A6A"/>
                </a:solidFill>
                <a:latin typeface="Arial"/>
                <a:ea typeface="Arial"/>
                <a:cs typeface="Arial"/>
                <a:sym typeface="Arial"/>
              </a:rPr>
              <a:t>Figure </a:t>
            </a:r>
            <a:r>
              <a:rPr lang="en-US" sz="1100">
                <a:solidFill>
                  <a:srgbClr val="6A6A6A"/>
                </a:solidFill>
              </a:rPr>
              <a:t>1</a:t>
            </a:r>
            <a:r>
              <a:rPr lang="en-US" sz="1100" b="0" i="0" u="none" strike="noStrike" cap="none">
                <a:solidFill>
                  <a:srgbClr val="6A6A6A"/>
                </a:solidFill>
                <a:latin typeface="Arial"/>
                <a:ea typeface="Arial"/>
                <a:cs typeface="Arial"/>
                <a:sym typeface="Arial"/>
              </a:rPr>
              <a:t>:</a:t>
            </a:r>
            <a:endParaRPr sz="1100" b="0" i="0" u="none" strike="noStrike" cap="none">
              <a:solidFill>
                <a:srgbClr val="6A6A6A"/>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1100">
                <a:solidFill>
                  <a:srgbClr val="6A6A6A"/>
                </a:solidFill>
              </a:rPr>
              <a:t>Conceptual diagram of how QCA addresses weaknesses of the hand labeling status quo (a) and can help make supervised ML more reproducible and replicable (b).</a:t>
            </a:r>
            <a:endParaRPr sz="1100" b="0" i="0" u="none" strike="noStrike" cap="none">
              <a:solidFill>
                <a:srgbClr val="6A6A6A"/>
              </a:solidFill>
              <a:latin typeface="Arial"/>
              <a:ea typeface="Arial"/>
              <a:cs typeface="Arial"/>
              <a:sym typeface="Arial"/>
            </a:endParaRPr>
          </a:p>
        </p:txBody>
      </p:sp>
      <p:pic>
        <p:nvPicPr>
          <p:cNvPr id="107" name="Google Shape;107;p1"/>
          <p:cNvPicPr preferRelativeResize="0"/>
          <p:nvPr/>
        </p:nvPicPr>
        <p:blipFill>
          <a:blip r:embed="rId3">
            <a:alphaModFix/>
          </a:blip>
          <a:stretch>
            <a:fillRect/>
          </a:stretch>
        </p:blipFill>
        <p:spPr>
          <a:xfrm>
            <a:off x="6283888" y="1073450"/>
            <a:ext cx="5718528" cy="288997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329</Words>
  <Application>Microsoft Office PowerPoint</Application>
  <PresentationFormat>Widescreen</PresentationFormat>
  <Paragraphs>10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Century Gothic</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cp:revision>
  <dcterms:created xsi:type="dcterms:W3CDTF">2017-08-29T22:43:04Z</dcterms:created>
  <dcterms:modified xsi:type="dcterms:W3CDTF">2024-07-20T20:06:40Z</dcterms:modified>
</cp:coreProperties>
</file>