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5"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99"/>
    <p:restoredTop sz="94577"/>
  </p:normalViewPr>
  <p:slideViewPr>
    <p:cSldViewPr>
      <p:cViewPr varScale="1">
        <p:scale>
          <a:sx n="127" d="100"/>
          <a:sy n="127" d="100"/>
        </p:scale>
        <p:origin x="108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86A74D-81BC-4965-8D76-20C793EE69AD}" type="datetimeFigureOut">
              <a:rPr lang="en-US" smtClean="0"/>
              <a:pPr/>
              <a:t>11/15/2022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BD793DC-401D-445D-9E15-8375BE67FA78}" type="slidenum">
              <a:rPr lang="en-US" smtClean="0"/>
              <a:pPr/>
              <a:t>‹#›</a:t>
            </a:fld>
            <a:endParaRPr lang="en-US"/>
          </a:p>
        </p:txBody>
      </p:sp>
    </p:spTree>
    <p:extLst>
      <p:ext uri="{BB962C8B-B14F-4D97-AF65-F5344CB8AC3E}">
        <p14:creationId xmlns:p14="http://schemas.microsoft.com/office/powerpoint/2010/main" val="2707859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C80B9A-C993-4CEA-8A39-3AFD6A021F27}" type="slidenum">
              <a:rPr lang="en-US" smtClean="0"/>
              <a:pPr/>
              <a:t>1</a:t>
            </a:fld>
            <a:endParaRPr lang="en-US"/>
          </a:p>
        </p:txBody>
      </p:sp>
    </p:spTree>
    <p:extLst>
      <p:ext uri="{BB962C8B-B14F-4D97-AF65-F5344CB8AC3E}">
        <p14:creationId xmlns:p14="http://schemas.microsoft.com/office/powerpoint/2010/main" val="1231563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36D64-B606-4833-8E9E-A8FC51B35A1D}"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7" name="Rectangle 235"/>
          <p:cNvSpPr>
            <a:spLocks noChangeArrowheads="1"/>
          </p:cNvSpPr>
          <p:nvPr/>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2" name="Title 1"/>
          <p:cNvSpPr>
            <a:spLocks noGrp="1"/>
          </p:cNvSpPr>
          <p:nvPr>
            <p:ph type="title"/>
          </p:nvPr>
        </p:nvSpPr>
        <p:spPr>
          <a:xfrm>
            <a:off x="457200" y="3810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1600200"/>
            <a:ext cx="3848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38700" y="1600200"/>
            <a:ext cx="3848100" cy="4525963"/>
          </a:xfrm>
        </p:spPr>
        <p:txBody>
          <a:bodyPr/>
          <a:lstStyle/>
          <a:p>
            <a:pPr lvl="0"/>
            <a:endParaRPr lang="en-US" noProof="0"/>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2113C00A-46C3-4695-A1BF-A4D51761E616}" type="slidenum">
              <a:rPr lang="en-US"/>
              <a:pPr>
                <a:defRPr/>
              </a:pPr>
              <a:t>‹#›</a:t>
            </a:fld>
            <a:endParaRPr lang="en-US"/>
          </a:p>
        </p:txBody>
      </p:sp>
      <p:sp>
        <p:nvSpPr>
          <p:cNvPr id="10" name="Rectangle 235"/>
          <p:cNvSpPr>
            <a:spLocks noChangeArrowheads="1"/>
          </p:cNvSpPr>
          <p:nvPr userDrawn="1"/>
        </p:nvSpPr>
        <p:spPr bwMode="auto">
          <a:xfrm>
            <a:off x="-34926" y="6646863"/>
            <a:ext cx="2320925" cy="274637"/>
          </a:xfrm>
          <a:prstGeom prst="rect">
            <a:avLst/>
          </a:prstGeom>
          <a:noFill/>
          <a:ln w="9525" algn="ctr">
            <a:noFill/>
            <a:miter lim="800000"/>
            <a:headEnd/>
            <a:tailEnd/>
          </a:ln>
          <a:effectLst/>
        </p:spPr>
        <p:txBody>
          <a:bodyPr/>
          <a:lstStyle/>
          <a:p>
            <a:pPr marL="171450" indent="-171450" eaLnBrk="0" hangingPunct="0">
              <a:lnSpc>
                <a:spcPct val="90000"/>
              </a:lnSpc>
              <a:defRPr/>
            </a:pPr>
            <a:fld id="{3CF22588-4ED6-4D73-B710-A92B6386A90D}"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a:solidFill>
                  <a:schemeClr val="bg1"/>
                </a:solidFill>
                <a:ea typeface="Rod"/>
                <a:cs typeface="Rod"/>
              </a:rPr>
              <a:t>BER Climate Research</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36D64-B606-4833-8E9E-A8FC51B35A1D}"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636D64-B606-4833-8E9E-A8FC51B35A1D}" type="datetimeFigureOut">
              <a:rPr lang="en-US" smtClean="0"/>
              <a:pPr/>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636D64-B606-4833-8E9E-A8FC51B35A1D}" type="datetimeFigureOut">
              <a:rPr lang="en-US" smtClean="0"/>
              <a:pPr/>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636D64-B606-4833-8E9E-A8FC51B35A1D}" type="datetimeFigureOut">
              <a:rPr lang="en-US" smtClean="0"/>
              <a:pPr/>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36D64-B606-4833-8E9E-A8FC51B35A1D}" type="datetimeFigureOut">
              <a:rPr lang="en-US" smtClean="0"/>
              <a:pPr/>
              <a:t>11/15/2022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36D64-B606-4833-8E9E-A8FC51B35A1D}" type="datetimeFigureOut">
              <a:rPr lang="en-US" smtClean="0"/>
              <a:pPr/>
              <a:t>11/15/2022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C275B-07AD-4C9E-AB1F-13419A9373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a:p>
        </p:txBody>
      </p:sp>
      <p:sp>
        <p:nvSpPr>
          <p:cNvPr id="5" name="TextBox 4"/>
          <p:cNvSpPr txBox="1"/>
          <p:nvPr/>
        </p:nvSpPr>
        <p:spPr>
          <a:xfrm>
            <a:off x="228600" y="83373"/>
            <a:ext cx="8710667" cy="707886"/>
          </a:xfrm>
          <a:prstGeom prst="rect">
            <a:avLst/>
          </a:prstGeom>
          <a:noFill/>
        </p:spPr>
        <p:txBody>
          <a:bodyPr wrap="square">
            <a:spAutoFit/>
          </a:bodyPr>
          <a:lstStyle/>
          <a:p>
            <a:pPr algn="ctr">
              <a:defRPr/>
            </a:pPr>
            <a:r>
              <a:rPr lang="en-US" sz="2000" b="1" dirty="0"/>
              <a:t>On the interactions between the Arctic Mediterranean and the Atlantic Meridional Overturning Circulation</a:t>
            </a:r>
          </a:p>
        </p:txBody>
      </p:sp>
      <p:sp>
        <p:nvSpPr>
          <p:cNvPr id="19" name="TextBox 18"/>
          <p:cNvSpPr txBox="1"/>
          <p:nvPr/>
        </p:nvSpPr>
        <p:spPr>
          <a:xfrm>
            <a:off x="4847422" y="935266"/>
            <a:ext cx="4067977" cy="2769989"/>
          </a:xfrm>
          <a:prstGeom prst="rect">
            <a:avLst/>
          </a:prstGeom>
          <a:noFill/>
        </p:spPr>
        <p:txBody>
          <a:bodyPr wrap="square" rtlCol="0">
            <a:spAutoFit/>
          </a:bodyPr>
          <a:lstStyle/>
          <a:p>
            <a:r>
              <a:rPr lang="en-US" sz="2000" u="sng" dirty="0"/>
              <a:t>Research</a:t>
            </a:r>
          </a:p>
          <a:p>
            <a:pPr marL="285750" indent="-285750">
              <a:buFont typeface="Arial" panose="020B0604020202020204" pitchFamily="34" charset="0"/>
              <a:buChar char="•"/>
            </a:pPr>
            <a:r>
              <a:rPr lang="en-US" sz="1400" dirty="0"/>
              <a:t>The Atlantic Meridional Overturning Circulation (AMOC) is tightly coupled to the Arctic Ocean. </a:t>
            </a:r>
          </a:p>
          <a:p>
            <a:pPr marL="285750" indent="-285750">
              <a:buFont typeface="Arial" panose="020B0604020202020204" pitchFamily="34" charset="0"/>
              <a:buChar char="•"/>
            </a:pPr>
            <a:r>
              <a:rPr lang="en-US" sz="1400" dirty="0"/>
              <a:t>Recent advances in monitoring (e.g., OSNAP, Argo) and modeling (e.g., E3SM-Arctic) capabilities have significantly increased our understanding of these connections.</a:t>
            </a:r>
          </a:p>
          <a:p>
            <a:pPr marL="285750" indent="-285750">
              <a:buFont typeface="Arial" panose="020B0604020202020204" pitchFamily="34" charset="0"/>
              <a:buChar char="•"/>
            </a:pPr>
            <a:r>
              <a:rPr lang="en-US" sz="1400" dirty="0"/>
              <a:t>The AMOC impacts the Arctic mostly through its (partial) control on poleward heat transport.</a:t>
            </a:r>
          </a:p>
          <a:p>
            <a:pPr marL="285750" indent="-285750">
              <a:buFont typeface="Arial" panose="020B0604020202020204" pitchFamily="34" charset="0"/>
              <a:buChar char="•"/>
            </a:pPr>
            <a:r>
              <a:rPr lang="en-US" sz="1400" dirty="0"/>
              <a:t>The Arctic impacts the AMOC primarily through changes in its freshwater budget and the impact on surface salinity.</a:t>
            </a:r>
          </a:p>
        </p:txBody>
      </p:sp>
      <p:sp>
        <p:nvSpPr>
          <p:cNvPr id="20" name="TextBox 19"/>
          <p:cNvSpPr txBox="1"/>
          <p:nvPr/>
        </p:nvSpPr>
        <p:spPr>
          <a:xfrm>
            <a:off x="4847423" y="3946029"/>
            <a:ext cx="4067977" cy="1692771"/>
          </a:xfrm>
          <a:prstGeom prst="rect">
            <a:avLst/>
          </a:prstGeom>
          <a:noFill/>
        </p:spPr>
        <p:txBody>
          <a:bodyPr wrap="square" rtlCol="0">
            <a:spAutoFit/>
          </a:bodyPr>
          <a:lstStyle/>
          <a:p>
            <a:r>
              <a:rPr lang="en-US" sz="2000" u="sng" dirty="0"/>
              <a:t>Impact</a:t>
            </a:r>
          </a:p>
          <a:p>
            <a:pPr marL="285750" indent="-285750">
              <a:buFont typeface="Arial" panose="020B0604020202020204" pitchFamily="34" charset="0"/>
              <a:buChar char="•"/>
            </a:pPr>
            <a:r>
              <a:rPr lang="en-US" sz="1400" dirty="0"/>
              <a:t>Both the AMOC and Arctic are projected to change dramatically in a warming climate. </a:t>
            </a:r>
          </a:p>
          <a:p>
            <a:pPr marL="285750" indent="-285750">
              <a:buFont typeface="Arial" panose="020B0604020202020204" pitchFamily="34" charset="0"/>
              <a:buChar char="•"/>
            </a:pPr>
            <a:r>
              <a:rPr lang="en-US" sz="1400" dirty="0"/>
              <a:t>Understanding the mutual interactions between these important elements of the climate system is critical for our ability to project the future of our Earth system.</a:t>
            </a:r>
          </a:p>
        </p:txBody>
      </p:sp>
      <p:sp>
        <p:nvSpPr>
          <p:cNvPr id="16" name="TextBox 15">
            <a:extLst>
              <a:ext uri="{FF2B5EF4-FFF2-40B4-BE49-F238E27FC236}">
                <a16:creationId xmlns:a16="http://schemas.microsoft.com/office/drawing/2014/main" id="{4A9FF80A-D7E1-DA4E-8E46-F34A599D7489}"/>
              </a:ext>
            </a:extLst>
          </p:cNvPr>
          <p:cNvSpPr txBox="1"/>
          <p:nvPr/>
        </p:nvSpPr>
        <p:spPr>
          <a:xfrm>
            <a:off x="301021" y="4706759"/>
            <a:ext cx="4168402" cy="1200329"/>
          </a:xfrm>
          <a:prstGeom prst="rect">
            <a:avLst/>
          </a:prstGeom>
          <a:noFill/>
        </p:spPr>
        <p:txBody>
          <a:bodyPr wrap="square" rtlCol="0">
            <a:spAutoFit/>
          </a:bodyPr>
          <a:lstStyle/>
          <a:p>
            <a:r>
              <a:rPr lang="en-US" sz="1200" dirty="0">
                <a:solidFill>
                  <a:srgbClr val="0070C0"/>
                </a:solidFill>
              </a:rPr>
              <a:t>Schematic of the horizontal circulation in the North Atlantic and Arctic Oceans, overlain on Sea Surface Temperature. Polar Water (cyan) lies at the surface, North Atlantic Deep Water (blue) lies at depth, and Atlantic Water from the North Atlantic Current lies at the surface in the Atlantic and Nordic Seas and at intermediate depth in the Arctic Ocean (red and pink). </a:t>
            </a:r>
          </a:p>
        </p:txBody>
      </p:sp>
      <p:sp>
        <p:nvSpPr>
          <p:cNvPr id="18" name="TextBox 17"/>
          <p:cNvSpPr txBox="1"/>
          <p:nvPr/>
        </p:nvSpPr>
        <p:spPr>
          <a:xfrm>
            <a:off x="304800" y="719316"/>
            <a:ext cx="4267200" cy="1046440"/>
          </a:xfrm>
          <a:prstGeom prst="rect">
            <a:avLst/>
          </a:prstGeom>
          <a:noFill/>
        </p:spPr>
        <p:txBody>
          <a:bodyPr wrap="square" rtlCol="0">
            <a:spAutoFit/>
          </a:bodyPr>
          <a:lstStyle/>
          <a:p>
            <a:r>
              <a:rPr lang="en-US" sz="2000" u="sng" dirty="0"/>
              <a:t>Objective</a:t>
            </a:r>
          </a:p>
          <a:p>
            <a:r>
              <a:rPr lang="en-US" sz="1400" dirty="0"/>
              <a:t>Summarize recent progress in our understanding of the two-way interactions between the Arctic climate system and the Atlantic Meridional Overturning Circulation.</a:t>
            </a:r>
          </a:p>
        </p:txBody>
      </p:sp>
      <p:sp>
        <p:nvSpPr>
          <p:cNvPr id="12" name="TextBox 11"/>
          <p:cNvSpPr txBox="1"/>
          <p:nvPr/>
        </p:nvSpPr>
        <p:spPr>
          <a:xfrm>
            <a:off x="301021" y="6062483"/>
            <a:ext cx="8710667"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defRPr/>
            </a:pPr>
            <a:r>
              <a:rPr lang="nl" sz="1200" dirty="0"/>
              <a:t>Weĳer, W., T. W. N. Haine, A. H. Siddiqui, W. Cheng, M. Veneziani, and P. Kurtakoti. 2022. Interactions between the Arctic Mediterranean and the Atlantic Meridional Overturning Circulation: A review. </a:t>
            </a:r>
            <a:r>
              <a:rPr lang="nl" sz="1200" i="1" dirty="0"/>
              <a:t>Oceanography</a:t>
            </a:r>
            <a:r>
              <a:rPr lang="nl" sz="1200" dirty="0"/>
              <a:t>, https://doi.org/10.5670/oceanog.2022.130.</a:t>
            </a:r>
            <a:endParaRPr lang="en-US" sz="1200" dirty="0"/>
          </a:p>
        </p:txBody>
      </p:sp>
      <p:pic>
        <p:nvPicPr>
          <p:cNvPr id="2" name="Picture 1">
            <a:extLst>
              <a:ext uri="{FF2B5EF4-FFF2-40B4-BE49-F238E27FC236}">
                <a16:creationId xmlns:a16="http://schemas.microsoft.com/office/drawing/2014/main" id="{28048F98-5E9D-FF82-290A-8DC744761686}"/>
              </a:ext>
            </a:extLst>
          </p:cNvPr>
          <p:cNvPicPr>
            <a:picLocks noChangeAspect="1"/>
          </p:cNvPicPr>
          <p:nvPr/>
        </p:nvPicPr>
        <p:blipFill>
          <a:blip r:embed="rId3"/>
          <a:stretch>
            <a:fillRect/>
          </a:stretch>
        </p:blipFill>
        <p:spPr>
          <a:xfrm>
            <a:off x="886439" y="1965463"/>
            <a:ext cx="2752710" cy="2667000"/>
          </a:xfrm>
          <a:prstGeom prst="rect">
            <a:avLst/>
          </a:prstGeom>
        </p:spPr>
      </p:pic>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2098</TotalTime>
  <Words>297</Words>
  <Application>Microsoft Office PowerPoint</Application>
  <PresentationFormat>On-screen Show (4:3)</PresentationFormat>
  <Paragraphs>14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renu</dc:creator>
  <cp:lastModifiedBy>Weijer, Wilbert</cp:lastModifiedBy>
  <cp:revision>95</cp:revision>
  <dcterms:created xsi:type="dcterms:W3CDTF">2010-09-02T17:02:09Z</dcterms:created>
  <dcterms:modified xsi:type="dcterms:W3CDTF">2022-11-16T04:33:47Z</dcterms:modified>
</cp:coreProperties>
</file>