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D Collins" initials="WDC" lastIdx="1" clrIdx="0"/>
  <p:cmAuthor id="2" name="William D Collins" initials="WDC [2]" lastIdx="1" clrIdx="1"/>
  <p:cmAuthor id="3" name="William D Collins" initials="WDC [3]" lastIdx="1" clrIdx="2"/>
  <p:cmAuthor id="4" name="William D Collins" initials="WDC [4]" lastIdx="1" clrIdx="3"/>
  <p:cmAuthor id="5" name="William D Collins" initials="WDC [5]" lastIdx="1" clrIdx="4"/>
  <p:cmAuthor id="6" name="William D Collins" initials="WD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86E25"/>
    <a:srgbClr val="1C75BC"/>
    <a:srgbClr val="88AC2E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0" autoAdjust="0"/>
    <p:restoredTop sz="94600" autoAdjust="0"/>
  </p:normalViewPr>
  <p:slideViewPr>
    <p:cSldViewPr snapToGrid="0" snapToObjects="1">
      <p:cViewPr varScale="1">
        <p:scale>
          <a:sx n="156" d="100"/>
          <a:sy n="156" d="100"/>
        </p:scale>
        <p:origin x="1032" y="176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5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531495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587217"/>
            <a:ext cx="3350984" cy="3578253"/>
          </a:xfrm>
          <a:prstGeom prst="rect">
            <a:avLst/>
          </a:prstGeom>
        </p:spPr>
        <p:txBody>
          <a:bodyPr/>
          <a:lstStyle>
            <a:lvl1pPr>
              <a:defRPr sz="1350" b="0" baseline="0">
                <a:solidFill>
                  <a:schemeClr val="accent4"/>
                </a:solidFill>
              </a:defRPr>
            </a:lvl1pPr>
            <a:lvl2pPr>
              <a:defRPr sz="105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4165470"/>
            <a:ext cx="3352280" cy="51622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750"/>
              </a:lnSpc>
              <a:spcBef>
                <a:spcPts val="0"/>
              </a:spcBef>
              <a:defRPr sz="75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1" y="809286"/>
            <a:ext cx="5786275" cy="91065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1" y="1980861"/>
            <a:ext cx="5786275" cy="90929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1" y="3160769"/>
            <a:ext cx="5786275" cy="152553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‒"/>
              <a:defRPr sz="105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86300"/>
            <a:ext cx="762000" cy="444985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4742260"/>
            <a:ext cx="3187700" cy="329803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6" y="4747975"/>
            <a:ext cx="2883535" cy="329803"/>
          </a:xfrm>
          <a:prstGeom prst="rect">
            <a:avLst/>
          </a:prstGeom>
        </p:spPr>
        <p:txBody>
          <a:bodyPr/>
          <a:lstStyle>
            <a:lvl1pPr>
              <a:defRPr sz="825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550885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4681690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0" descr="CRD_logo_new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55182" y="4686301"/>
            <a:ext cx="988971" cy="4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1" y="247650"/>
            <a:ext cx="9140825" cy="178594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6" y="233363"/>
            <a:ext cx="9140825" cy="164306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1" y="197644"/>
            <a:ext cx="9140825" cy="175022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48816"/>
            <a:ext cx="9144000" cy="2714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7666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417910"/>
            <a:ext cx="9147175" cy="17502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5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587217"/>
            <a:ext cx="3350984" cy="3578253"/>
          </a:xfrm>
          <a:prstGeom prst="rect">
            <a:avLst/>
          </a:prstGeom>
        </p:spPr>
        <p:txBody>
          <a:bodyPr/>
          <a:lstStyle>
            <a:lvl1pPr>
              <a:defRPr sz="1350" b="0" baseline="0">
                <a:solidFill>
                  <a:schemeClr val="accent4"/>
                </a:solidFill>
              </a:defRPr>
            </a:lvl1pPr>
            <a:lvl2pPr>
              <a:defRPr sz="105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4165470"/>
            <a:ext cx="3352280" cy="51622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750"/>
              </a:lnSpc>
              <a:spcBef>
                <a:spcPts val="0"/>
              </a:spcBef>
              <a:defRPr sz="75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1" y="809286"/>
            <a:ext cx="5786275" cy="91065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1" y="1980861"/>
            <a:ext cx="5786275" cy="90929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1" y="3160769"/>
            <a:ext cx="5786275" cy="152553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‒"/>
              <a:defRPr sz="105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86300"/>
            <a:ext cx="762000" cy="444985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4742260"/>
            <a:ext cx="3187700" cy="329803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6" y="4747975"/>
            <a:ext cx="2883535" cy="329803"/>
          </a:xfrm>
          <a:prstGeom prst="rect">
            <a:avLst/>
          </a:prstGeom>
        </p:spPr>
        <p:txBody>
          <a:bodyPr/>
          <a:lstStyle>
            <a:lvl1pPr>
              <a:defRPr sz="825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550885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4681690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0" descr="CRD_logo_new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55182" y="4686301"/>
            <a:ext cx="988971" cy="4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3470"/>
            <a:ext cx="8392886" cy="5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/>
          </p:nvPr>
        </p:nvSpPr>
        <p:spPr>
          <a:xfrm>
            <a:off x="12700" y="4165470"/>
            <a:ext cx="3352280" cy="51622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750"/>
              </a:lnSpc>
              <a:spcBef>
                <a:spcPts val="0"/>
              </a:spcBef>
              <a:defRPr sz="750" b="0"/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3387841" y="952418"/>
            <a:ext cx="5786275" cy="767525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3395590" y="2343631"/>
            <a:ext cx="5786275" cy="562025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3387841" y="3359176"/>
            <a:ext cx="5786275" cy="710236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‒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66083"/>
            <a:ext cx="2438400" cy="3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86300"/>
            <a:ext cx="762000" cy="444985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4742260"/>
            <a:ext cx="3187700" cy="329803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E3D77-9788-BEB8-5989-67B3B786E57D}"/>
              </a:ext>
            </a:extLst>
          </p:cNvPr>
          <p:cNvSpPr txBox="1"/>
          <p:nvPr userDrawn="1"/>
        </p:nvSpPr>
        <p:spPr>
          <a:xfrm>
            <a:off x="4839419" y="672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3470"/>
            <a:ext cx="8392886" cy="5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/>
          </p:nvPr>
        </p:nvSpPr>
        <p:spPr>
          <a:xfrm>
            <a:off x="69742" y="620167"/>
            <a:ext cx="2896668" cy="3572175"/>
          </a:xfrm>
          <a:prstGeom prst="rect">
            <a:avLst/>
          </a:prstGeom>
        </p:spPr>
        <p:txBody>
          <a:bodyPr/>
          <a:lstStyle>
            <a:lvl1pPr>
              <a:defRPr sz="1350" b="0" baseline="0">
                <a:solidFill>
                  <a:srgbClr val="008000"/>
                </a:solidFill>
              </a:defRPr>
            </a:lvl1pPr>
            <a:lvl2pPr>
              <a:defRPr sz="1050"/>
            </a:lvl2pPr>
          </a:lstStyle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4165470"/>
            <a:ext cx="3352280" cy="51622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750"/>
              </a:lnSpc>
              <a:spcBef>
                <a:spcPts val="0"/>
              </a:spcBef>
              <a:defRPr sz="75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1" y="809286"/>
            <a:ext cx="5786275" cy="91065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1" y="2571750"/>
            <a:ext cx="5786275" cy="318408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1" y="3797085"/>
            <a:ext cx="5786275" cy="889215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‒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66083"/>
            <a:ext cx="2438400" cy="3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4742461"/>
            <a:ext cx="1351650" cy="27432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86300"/>
            <a:ext cx="762000" cy="444985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4720590"/>
            <a:ext cx="548640" cy="40235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4720229"/>
            <a:ext cx="548640" cy="39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9" y="3981450"/>
            <a:ext cx="3373437" cy="184547"/>
          </a:xfrm>
          <a:prstGeom prst="rect">
            <a:avLst/>
          </a:prstGeom>
        </p:spPr>
        <p:txBody>
          <a:bodyPr/>
          <a:lstStyle>
            <a:lvl1pPr>
              <a:defRPr sz="75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1" y="2930129"/>
            <a:ext cx="5786275" cy="2085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1" y="2257584"/>
            <a:ext cx="5786275" cy="47620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1" y="586979"/>
            <a:ext cx="5786275" cy="2059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5pPr>
      <a:lvl6pPr marL="341891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6pPr>
      <a:lvl7pPr marL="683783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7pPr>
      <a:lvl8pPr marL="1025670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8pPr>
      <a:lvl9pPr marL="1367565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35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342377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35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853571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5949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8328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0404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295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86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077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891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3783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567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7565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9455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1347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324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5132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421380" y="2904900"/>
            <a:ext cx="6303052" cy="149342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68040" y="1528743"/>
            <a:ext cx="6356393" cy="14934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800" dirty="0"/>
              <a:t>  </a:t>
            </a:r>
          </a:p>
          <a:p>
            <a:pPr defTabSz="685800"/>
            <a:r>
              <a:rPr lang="en-US" sz="1350" dirty="0"/>
              <a:t>Significance and Impact</a:t>
            </a:r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421380" y="555983"/>
            <a:ext cx="5752735" cy="2059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5pPr>
      <a:lvl6pPr marL="341891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6pPr>
      <a:lvl7pPr marL="683783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7pPr>
      <a:lvl8pPr marL="1025670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8pPr>
      <a:lvl9pPr marL="1367565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35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342377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35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853571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5949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8328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0404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295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86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077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891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3783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567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7565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9455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1347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324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5132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53093" y="12038"/>
            <a:ext cx="8627720" cy="531495"/>
          </a:xfrm>
        </p:spPr>
        <p:txBody>
          <a:bodyPr/>
          <a:lstStyle/>
          <a:p>
            <a:r>
              <a:rPr lang="en-US" dirty="0"/>
              <a:t>On the uncertainty of long-period return values of extreme daily precipitation.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2849336" y="726767"/>
            <a:ext cx="6294667" cy="2003530"/>
          </a:xfrm>
        </p:spPr>
        <p:txBody>
          <a:bodyPr/>
          <a:lstStyle/>
          <a:p>
            <a:r>
              <a:rPr lang="en-GB" dirty="0"/>
              <a:t>Methods for calculating return values of extreme precipitation and their uncertainty are compared using daily precipitation rates over the Western U.S. and Southwestern Canada from a large ensemble of climate model simulations. The roles of return-value estimation procedures and sample size in uncertainty are evaluated for various return periods. We compare 2 different generalized extreme value (GEV) parameter estimation techniques, the L-moments and maximum likelihood (MLE), against empirical methods.</a:t>
            </a: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3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4"/>
          </p:nvPr>
        </p:nvSpPr>
        <p:spPr>
          <a:xfrm>
            <a:off x="2906486" y="2022504"/>
            <a:ext cx="6129451" cy="1962876"/>
          </a:xfrm>
        </p:spPr>
        <p:txBody>
          <a:bodyPr/>
          <a:lstStyle/>
          <a:p>
            <a:r>
              <a:rPr lang="en-GB" dirty="0"/>
              <a:t>Even for very large datasets, confidence intervals calculated using GEV techniques are narrower than those calculated using empirical methods. The more efficient L-moments parameter estimation techniques result in narrower confidence intervals than MLE parameter estimation techniques at small sample sizes, but similar best estimates.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3110592" y="3087947"/>
            <a:ext cx="5925343" cy="1465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This </a:t>
            </a:r>
            <a:r>
              <a:rPr lang="en-GB" sz="1200" dirty="0"/>
              <a:t>study provides several recommendations to climate data analysts about statistical analyses of extreme precipitation and temperature. </a:t>
            </a:r>
            <a:r>
              <a:rPr lang="en-US" sz="1200" dirty="0"/>
              <a:t>The primary contributions of this paper are to compare uncertainty in estimated precipitation return values between various methods of estimating return values; to compare uncertainty in estimated precipitation return values across various sample sizes; to compare practical ways of quantifying uncertainty when the sample size is limited; and to evaluate whether uncertainty approaches zero at increasing sample size.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83128" y="3500086"/>
            <a:ext cx="31580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Normalized regional average uncertainty associated with GEV estimate of extreme precipitation return values for various sample sizes ranging from 20 to 200 years. MLE (dashed) and L-moments (solid).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2F5B612A-0810-B64F-AA3B-2AFE7E169A9B}"/>
              </a:ext>
            </a:extLst>
          </p:cNvPr>
          <p:cNvSpPr>
            <a:spLocks noGrp="1" noChangeArrowheads="1"/>
          </p:cNvSpPr>
          <p:nvPr>
            <p:ph type="body" sz="quarter" idx="26"/>
          </p:nvPr>
        </p:nvSpPr>
        <p:spPr bwMode="auto">
          <a:xfrm>
            <a:off x="108064" y="4400178"/>
            <a:ext cx="8927872" cy="40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Wehner</a:t>
            </a:r>
            <a:r>
              <a:rPr lang="en-US" dirty="0"/>
              <a:t> MF, Duffy ML, Risser M, </a:t>
            </a:r>
            <a:r>
              <a:rPr lang="en-US" dirty="0" err="1"/>
              <a:t>Paciorek</a:t>
            </a:r>
            <a:r>
              <a:rPr lang="en-US" dirty="0"/>
              <a:t> CJ, Stone DA and Pall P (2024) On the uncertainty of long-period return values of extreme daily precipitation. </a:t>
            </a:r>
            <a:r>
              <a:rPr lang="en-US" i="1" dirty="0"/>
              <a:t>Frontiers in Climate. </a:t>
            </a:r>
            <a:r>
              <a:rPr lang="en-US" dirty="0"/>
              <a:t>6:1343072.  </a:t>
            </a:r>
            <a:r>
              <a:rPr lang="en-US" dirty="0" err="1"/>
              <a:t>doi</a:t>
            </a:r>
            <a:r>
              <a:rPr lang="en-US" dirty="0"/>
              <a:t>: 10.3389/fclim.2024.1343072</a:t>
            </a:r>
          </a:p>
          <a:p>
            <a:endParaRPr lang="en-US" sz="11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DA3091C-2778-B04F-A1C1-F2B2577F2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9" y="648392"/>
            <a:ext cx="71174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AF69C-7101-B683-FBBD-45E0AC0A98E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1006" y="-399014"/>
            <a:ext cx="34877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D208C-CAA7-5F4B-9EC3-89CE03AA6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506" y="4720754"/>
            <a:ext cx="646135" cy="406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CFDB1F-7015-F144-A056-5C95D75AFB4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1" t="5436" r="3531" b="9284"/>
          <a:stretch/>
        </p:blipFill>
        <p:spPr bwMode="auto">
          <a:xfrm>
            <a:off x="-57948" y="651051"/>
            <a:ext cx="3060474" cy="2842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17640</TotalTime>
  <Words>298</Words>
  <Application>Microsoft Macintosh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Other EESA Highlights (not DOE-SC)</vt:lpstr>
      <vt:lpstr>DOE-SC EESA Highlights</vt:lpstr>
      <vt:lpstr>On the uncertainty of long-period return values of extreme daily precipitation.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Michael Wehner</cp:lastModifiedBy>
  <cp:revision>179</cp:revision>
  <dcterms:created xsi:type="dcterms:W3CDTF">2016-02-10T19:06:12Z</dcterms:created>
  <dcterms:modified xsi:type="dcterms:W3CDTF">2024-03-05T22:23:54Z</dcterms:modified>
</cp:coreProperties>
</file>