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154" d="100"/>
          <a:sy n="154" d="100"/>
        </p:scale>
        <p:origin x="1240" y="184"/>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9/25/23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9/25/23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endParaRPr lang="en-US" dirty="0"/>
          </a:p>
        </p:txBody>
      </p:sp>
      <p:sp>
        <p:nvSpPr>
          <p:cNvPr id="44" name="Text Placeholder 23"/>
          <p:cNvSpPr>
            <a:spLocks noGrp="1"/>
          </p:cNvSpPr>
          <p:nvPr>
            <p:ph type="body" sz="quarter" idx="30"/>
          </p:nvPr>
        </p:nvSpPr>
        <p:spPr>
          <a:xfrm>
            <a:off x="3387841" y="952418"/>
            <a:ext cx="5786275" cy="767525"/>
          </a:xfrm>
          <a:prstGeom prst="rect">
            <a:avLst/>
          </a:prstGeom>
        </p:spPr>
        <p:txBody>
          <a:bodyPr/>
          <a:lstStyle>
            <a:lvl1pPr marL="171450">
              <a:defRPr sz="1200" b="0">
                <a:solidFill>
                  <a:schemeClr val="tx1"/>
                </a:solidFill>
              </a:defRPr>
            </a:lvl1pPr>
          </a:lstStyle>
          <a:p>
            <a:pPr lvl="0"/>
            <a:endParaRPr lang="en-US" dirty="0"/>
          </a:p>
        </p:txBody>
      </p:sp>
      <p:sp>
        <p:nvSpPr>
          <p:cNvPr id="46" name="Text Placeholder 23"/>
          <p:cNvSpPr>
            <a:spLocks noGrp="1"/>
          </p:cNvSpPr>
          <p:nvPr>
            <p:ph type="body" sz="quarter" idx="34"/>
          </p:nvPr>
        </p:nvSpPr>
        <p:spPr>
          <a:xfrm>
            <a:off x="3395590" y="2343631"/>
            <a:ext cx="5786275" cy="562025"/>
          </a:xfrm>
          <a:prstGeom prst="rect">
            <a:avLst/>
          </a:prstGeom>
        </p:spPr>
        <p:txBody>
          <a:bodyPr/>
          <a:lstStyle>
            <a:lvl1pPr marL="171450">
              <a:defRPr sz="1200" b="0">
                <a:solidFill>
                  <a:schemeClr val="tx1"/>
                </a:solidFill>
              </a:defRPr>
            </a:lvl1pPr>
          </a:lstStyle>
          <a:p>
            <a:pPr lvl="0"/>
            <a:endParaRPr lang="en-US" dirty="0"/>
          </a:p>
        </p:txBody>
      </p:sp>
      <p:sp>
        <p:nvSpPr>
          <p:cNvPr id="47" name="Text Placeholder 34"/>
          <p:cNvSpPr>
            <a:spLocks noGrp="1"/>
          </p:cNvSpPr>
          <p:nvPr>
            <p:ph type="body" sz="quarter" idx="35"/>
          </p:nvPr>
        </p:nvSpPr>
        <p:spPr>
          <a:xfrm>
            <a:off x="3387841" y="3359176"/>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endParaRPr lang="en-US" dirty="0"/>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4839419" y="67286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BAA53F3E-0332-FAFA-3C49-B2B9F332A5E6}"/>
              </a:ext>
            </a:extLst>
          </p:cNvPr>
          <p:cNvPicPr>
            <a:picLocks noChangeAspect="1"/>
          </p:cNvPicPr>
          <p:nvPr userDrawn="1"/>
        </p:nvPicPr>
        <p:blipFill rotWithShape="1">
          <a:blip r:embed="rId5"/>
          <a:srcRect t="13799"/>
          <a:stretch/>
        </p:blipFill>
        <p:spPr>
          <a:xfrm>
            <a:off x="7194826" y="4727967"/>
            <a:ext cx="882374" cy="444985"/>
          </a:xfrm>
          <a:prstGeom prst="rect">
            <a:avLst/>
          </a:prstGeom>
        </p:spPr>
      </p:pic>
      <p:pic>
        <p:nvPicPr>
          <p:cNvPr id="4" name="Picture 3">
            <a:extLst>
              <a:ext uri="{FF2B5EF4-FFF2-40B4-BE49-F238E27FC236}">
                <a16:creationId xmlns:a16="http://schemas.microsoft.com/office/drawing/2014/main" id="{48D73F65-A617-9CA6-0ADA-4CBF8A33B3D8}"/>
              </a:ext>
            </a:extLst>
          </p:cNvPr>
          <p:cNvPicPr>
            <a:picLocks noChangeAspect="1"/>
          </p:cNvPicPr>
          <p:nvPr userDrawn="1"/>
        </p:nvPicPr>
        <p:blipFill rotWithShape="1">
          <a:blip r:embed="rId6"/>
          <a:srcRect l="26983" t="5957" r="29311" b="8399"/>
          <a:stretch/>
        </p:blipFill>
        <p:spPr>
          <a:xfrm>
            <a:off x="6781800" y="4714650"/>
            <a:ext cx="413026" cy="416635"/>
          </a:xfrm>
          <a:prstGeom prst="rect">
            <a:avLst/>
          </a:prstGeom>
        </p:spPr>
      </p:pic>
      <p:pic>
        <p:nvPicPr>
          <p:cNvPr id="10" name="Picture 9">
            <a:extLst>
              <a:ext uri="{FF2B5EF4-FFF2-40B4-BE49-F238E27FC236}">
                <a16:creationId xmlns:a16="http://schemas.microsoft.com/office/drawing/2014/main" id="{74588BF3-E5D6-D488-0C72-5A453365F78F}"/>
              </a:ext>
            </a:extLst>
          </p:cNvPr>
          <p:cNvPicPr>
            <a:picLocks noChangeAspect="1"/>
          </p:cNvPicPr>
          <p:nvPr userDrawn="1"/>
        </p:nvPicPr>
        <p:blipFill>
          <a:blip r:embed="rId7"/>
          <a:stretch>
            <a:fillRect/>
          </a:stretch>
        </p:blipFill>
        <p:spPr>
          <a:xfrm>
            <a:off x="5794928" y="4727967"/>
            <a:ext cx="972100" cy="389938"/>
          </a:xfrm>
          <a:prstGeom prst="rect">
            <a:avLst/>
          </a:prstGeom>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69742" y="620167"/>
            <a:ext cx="2896668" cy="3572175"/>
          </a:xfrm>
          <a:prstGeom prst="rect">
            <a:avLst/>
          </a:prstGeom>
        </p:spPr>
        <p:txBody>
          <a:bodyPr/>
          <a:lstStyle>
            <a:lvl1pPr>
              <a:defRPr sz="1350" b="0" baseline="0">
                <a:solidFill>
                  <a:srgbClr val="008000"/>
                </a:solidFill>
              </a:defRPr>
            </a:lvl1pPr>
            <a:lvl2pPr>
              <a:defRPr sz="1050"/>
            </a:lvl2pPr>
          </a:lstStyle>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2571750"/>
            <a:ext cx="5786275" cy="318408"/>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084164" y="2843940"/>
            <a:ext cx="6640268" cy="149342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endParaRPr lang="en-US" sz="1350" dirty="0"/>
          </a:p>
          <a:p>
            <a:pPr defTabSz="685800"/>
            <a:endParaRPr lang="en-US" sz="1350" dirty="0"/>
          </a:p>
          <a:p>
            <a:pPr defTabSz="685800"/>
            <a:r>
              <a:rPr lang="en-US" sz="400" dirty="0"/>
              <a:t>   </a:t>
            </a:r>
          </a:p>
          <a:p>
            <a:pPr defTabSz="685800"/>
            <a:r>
              <a:rPr lang="en-US" sz="1350" dirty="0"/>
              <a:t>Research Details</a:t>
            </a:r>
          </a:p>
        </p:txBody>
      </p:sp>
      <p:sp>
        <p:nvSpPr>
          <p:cNvPr id="3" name="Text Placeholder 21"/>
          <p:cNvSpPr txBox="1">
            <a:spLocks/>
          </p:cNvSpPr>
          <p:nvPr userDrawn="1"/>
        </p:nvSpPr>
        <p:spPr>
          <a:xfrm>
            <a:off x="3084164" y="2084522"/>
            <a:ext cx="6640268" cy="93764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55983"/>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aipp.silverchair-cdn.com/aipp/content_public/journal/physicstoday/76/9/10.1063_pt.3.5309/1/40_1_pt.3.5309.figures.online.f6.jpeg?Expires=1698422901&amp;Signature=bQnB2hEvauvjnoi9INS0wXpiqVDRrUS59l0OXXDjPk4yG7tUJ9KH1I1gYGsRoqpP~6XkmuQMj6sbQxM84Pm7prl4YifzPXIqpnz4yA0tOKV4RBDD1YWqG1AD4oiM6odWcX~9yZ9g~rE9ozBQZPVFyXDHLzLG1EeYH5J9-nNP4kVv370KmGI3Gs34Ta0nNBC44sU8f6paoVWGj~n4yt-B~hSImCowQzdfCU7L~qLiPmoRy4a3Rz5r6nj92L1QBckIABqMbbFpZtYWZYbrlsmCggV2xfetMHfBWzR9NP7PZlwzGhPrjOfGahk8MvFpWrODX~wD1B1n6QNZN4KpvNxVLQ__&amp;Key-Pair-Id=APKAIE5G5CRDK6RD3PGA"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pPr marL="0" marR="0" algn="ctr">
              <a:spcBef>
                <a:spcPts val="0"/>
              </a:spcBef>
              <a:spcAft>
                <a:spcPts val="0"/>
              </a:spcAft>
            </a:pPr>
            <a:r>
              <a:rPr lang="en-US" sz="1800" dirty="0">
                <a:effectLst/>
                <a:latin typeface="}ãŒ˛"/>
                <a:ea typeface="SimSun" panose="02010600030101010101" pitchFamily="2" charset="-122"/>
                <a:cs typeface="}ãŒ˛"/>
              </a:rPr>
              <a:t>Connecting extreme weather events to climate change </a:t>
            </a:r>
            <a:endParaRPr lang="en-US" sz="1800" dirty="0">
              <a:effectLst/>
              <a:latin typeface="Times New Roman" panose="02020603050405020304" pitchFamily="18" charset="0"/>
              <a:ea typeface="Times New Roman" panose="02020603050405020304" pitchFamily="18" charset="0"/>
            </a:endParaRPr>
          </a:p>
        </p:txBody>
      </p:sp>
      <p:sp>
        <p:nvSpPr>
          <p:cNvPr id="32" name="Text Placeholder 31"/>
          <p:cNvSpPr>
            <a:spLocks noGrp="1"/>
          </p:cNvSpPr>
          <p:nvPr>
            <p:ph type="body" sz="quarter" idx="30"/>
          </p:nvPr>
        </p:nvSpPr>
        <p:spPr>
          <a:xfrm>
            <a:off x="2768139" y="734765"/>
            <a:ext cx="6375862" cy="1962876"/>
          </a:xfrm>
        </p:spPr>
        <p:txBody>
          <a:bodyPr/>
          <a:lstStyle/>
          <a:p>
            <a:pPr marL="0" marR="0">
              <a:spcBef>
                <a:spcPts val="0"/>
              </a:spcBef>
              <a:spcAft>
                <a:spcPts val="1000"/>
              </a:spcAft>
            </a:pPr>
            <a:r>
              <a:rPr lang="en-US" dirty="0">
                <a:effectLst/>
                <a:ea typeface="Times New Roman" panose="02020603050405020304" pitchFamily="18" charset="0"/>
              </a:rPr>
              <a:t>Developments in attribution science over the past two decades have extended attribution statements about observed long term climate change to robust statements about the human influence on many types of actual individual extreme weather events, including heat waves, heavy precipitation events and floods. Extension of attribution science to socio-economic damages and inequalities is now underway with the potential for legal consequences. This review article, intended for a general scientific audience, highlights recent developments in quantifying the human influence on extreme weather events and their impacts.</a:t>
            </a:r>
            <a:endParaRPr lang="en-US" dirty="0">
              <a:effectLst/>
              <a:ea typeface="SimSun" panose="02010600030101010101" pitchFamily="2" charset="-122"/>
            </a:endParaRPr>
          </a:p>
        </p:txBody>
      </p:sp>
      <p:sp>
        <p:nvSpPr>
          <p:cNvPr id="34" name="Text Placeholder 33"/>
          <p:cNvSpPr>
            <a:spLocks noGrp="1"/>
          </p:cNvSpPr>
          <p:nvPr>
            <p:ph type="body" sz="quarter" idx="34"/>
          </p:nvPr>
        </p:nvSpPr>
        <p:spPr>
          <a:xfrm>
            <a:off x="2768139" y="2301556"/>
            <a:ext cx="6284421" cy="1962876"/>
          </a:xfrm>
        </p:spPr>
        <p:txBody>
          <a:bodyPr/>
          <a:lstStyle/>
          <a:p>
            <a:pPr marL="0" marR="0">
              <a:spcBef>
                <a:spcPts val="0"/>
              </a:spcBef>
              <a:spcAft>
                <a:spcPts val="0"/>
              </a:spcAft>
            </a:pPr>
            <a:r>
              <a:rPr lang="en-US" dirty="0">
                <a:effectLst/>
                <a:ea typeface="SimSun" panose="02010600030101010101" pitchFamily="2" charset="-122"/>
              </a:rPr>
              <a:t>This review uses examples from the RGMA funded projects to illustrate what extreme event attribution is and its relative strengths and weaknesses. In addition to discussing the human influence on individual extreme weather events, it also discusses the rapidly developing area of quantifying the impacts and costs of these events. A special box discussing how causal inference techniques are fundamental to attribution is included to help clarify this often confusing and sometimes philosophical topic.</a:t>
            </a:r>
            <a:endParaRPr lang="en-US" dirty="0">
              <a:effectLst/>
              <a:ea typeface="Times New Roman" panose="02020603050405020304" pitchFamily="18" charset="0"/>
            </a:endParaRPr>
          </a:p>
        </p:txBody>
      </p:sp>
      <p:sp>
        <p:nvSpPr>
          <p:cNvPr id="35" name="Text Placeholder 34"/>
          <p:cNvSpPr>
            <a:spLocks noGrp="1"/>
          </p:cNvSpPr>
          <p:nvPr>
            <p:ph type="body" sz="quarter" idx="35"/>
          </p:nvPr>
        </p:nvSpPr>
        <p:spPr>
          <a:xfrm>
            <a:off x="191194" y="3588133"/>
            <a:ext cx="8844742" cy="1022467"/>
          </a:xfrm>
        </p:spPr>
        <p:txBody>
          <a:bodyPr>
            <a:noAutofit/>
          </a:bodyPr>
          <a:lstStyle/>
          <a:p>
            <a:pPr marL="0" marR="0" indent="0">
              <a:spcBef>
                <a:spcPts val="0"/>
              </a:spcBef>
              <a:spcAft>
                <a:spcPts val="0"/>
              </a:spcAft>
              <a:buNone/>
            </a:pPr>
            <a:r>
              <a:rPr lang="en-US" sz="1200" dirty="0">
                <a:effectLst/>
                <a:ea typeface="Times New Roman" panose="02020603050405020304" pitchFamily="18" charset="0"/>
              </a:rPr>
              <a:t>According the 6</a:t>
            </a:r>
            <a:r>
              <a:rPr lang="en-US" sz="1200" baseline="30000" dirty="0">
                <a:effectLst/>
                <a:ea typeface="Times New Roman" panose="02020603050405020304" pitchFamily="18" charset="0"/>
              </a:rPr>
              <a:t>th</a:t>
            </a:r>
            <a:r>
              <a:rPr lang="en-US" sz="1200" dirty="0">
                <a:effectLst/>
                <a:ea typeface="Times New Roman" panose="02020603050405020304" pitchFamily="18" charset="0"/>
              </a:rPr>
              <a:t> Assessment Report of the Intergovernmental Panel on Climate Change: “</a:t>
            </a:r>
            <a:r>
              <a:rPr lang="en-US" sz="1200" dirty="0">
                <a:solidFill>
                  <a:srgbClr val="000000"/>
                </a:solidFill>
                <a:effectLst/>
                <a:ea typeface="Times New Roman" panose="02020603050405020304" pitchFamily="18" charset="0"/>
              </a:rPr>
              <a:t>Human-induced climate change is already affecting many weather and climate extremes in every region across the globe.” Indeed, this summer of 2023 has been particularly extreme in the US and elsewhere. Event attribution both aids in our understanding of how humans are affecting this aspect of the climate and helps communicate the risks of extreme weather in a changing climate to the general public</a:t>
            </a:r>
            <a:endParaRPr lang="en-US" sz="1200" dirty="0">
              <a:effectLst/>
              <a:ea typeface="Times New Roman" panose="02020603050405020304" pitchFamily="18" charset="0"/>
            </a:endParaRPr>
          </a:p>
          <a:p>
            <a:pPr marL="0" indent="0">
              <a:buNone/>
            </a:pPr>
            <a:endParaRPr lang="en-US" sz="1200" dirty="0">
              <a:effectLst/>
            </a:endParaRPr>
          </a:p>
          <a:p>
            <a:pPr marL="0" indent="0">
              <a:buNone/>
            </a:pPr>
            <a:endParaRPr lang="en-US" sz="1200" dirty="0"/>
          </a:p>
        </p:txBody>
      </p:sp>
      <p:sp>
        <p:nvSpPr>
          <p:cNvPr id="3" name="TextBox 2"/>
          <p:cNvSpPr txBox="1"/>
          <p:nvPr/>
        </p:nvSpPr>
        <p:spPr>
          <a:xfrm>
            <a:off x="121073" y="2822282"/>
            <a:ext cx="2555626" cy="646331"/>
          </a:xfrm>
          <a:prstGeom prst="rect">
            <a:avLst/>
          </a:prstGeom>
          <a:noFill/>
          <a:ln>
            <a:solidFill>
              <a:schemeClr val="accent1"/>
            </a:solidFill>
          </a:ln>
        </p:spPr>
        <p:txBody>
          <a:bodyPr wrap="square" rtlCol="0">
            <a:spAutoFit/>
          </a:bodyPr>
          <a:lstStyle/>
          <a:p>
            <a:pPr marL="0" marR="0">
              <a:spcBef>
                <a:spcPts val="0"/>
              </a:spcBef>
              <a:spcAft>
                <a:spcPts val="0"/>
              </a:spcAft>
              <a:tabLst>
                <a:tab pos="2052955"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Hurricane Harvey flood. Background picture for the review article.</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08064" y="4364090"/>
            <a:ext cx="8927872" cy="61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l">
              <a:lnSpc>
                <a:spcPts val="1050"/>
              </a:lnSpc>
              <a:spcBef>
                <a:spcPts val="0"/>
              </a:spcBef>
              <a:spcAft>
                <a:spcPts val="1000"/>
              </a:spcAft>
            </a:pPr>
            <a:r>
              <a:rPr lang="en-US" sz="1000" dirty="0">
                <a:effectLst/>
                <a:ea typeface="Times New Roman" panose="02020603050405020304" pitchFamily="18" charset="0"/>
              </a:rPr>
              <a:t>Michael Wehner; Connecting extreme weather events to climate change. </a:t>
            </a:r>
            <a:r>
              <a:rPr lang="en-US" sz="1000" i="1" dirty="0">
                <a:effectLst/>
                <a:ea typeface="Times New Roman" panose="02020603050405020304" pitchFamily="18" charset="0"/>
              </a:rPr>
              <a:t>Physics Today</a:t>
            </a:r>
            <a:r>
              <a:rPr lang="en-US" sz="1000" dirty="0">
                <a:effectLst/>
                <a:ea typeface="Times New Roman" panose="02020603050405020304" pitchFamily="18" charset="0"/>
              </a:rPr>
              <a:t> 1 September 2023; 76 (9): 40–46</a:t>
            </a:r>
            <a:r>
              <a:rPr lang="en-US" sz="1000" dirty="0">
                <a:solidFill>
                  <a:srgbClr val="000000"/>
                </a:solidFill>
                <a:effectLst/>
                <a:ea typeface="Times New Roman" panose="02020603050405020304" pitchFamily="18" charset="0"/>
              </a:rPr>
              <a:t>. https://</a:t>
            </a:r>
            <a:r>
              <a:rPr lang="en-US" sz="1000" dirty="0" err="1">
                <a:solidFill>
                  <a:srgbClr val="000000"/>
                </a:solidFill>
                <a:effectLst/>
                <a:ea typeface="Times New Roman" panose="02020603050405020304" pitchFamily="18" charset="0"/>
              </a:rPr>
              <a:t>doi.org</a:t>
            </a:r>
            <a:r>
              <a:rPr lang="en-US" sz="1000" dirty="0">
                <a:solidFill>
                  <a:srgbClr val="000000"/>
                </a:solidFill>
                <a:effectLst/>
                <a:ea typeface="Times New Roman" panose="02020603050405020304" pitchFamily="18" charset="0"/>
              </a:rPr>
              <a:t>/10.1063/PT.3.5309</a:t>
            </a:r>
            <a:endParaRPr lang="en-US" sz="1000" dirty="0">
              <a:effectLst/>
              <a:ea typeface="Times New Roman" panose="02020603050405020304" pitchFamily="18" charset="0"/>
            </a:endParaRPr>
          </a:p>
          <a:p>
            <a:endParaRPr lang="en-US" sz="1100"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89AF69C-7101-B683-FBBD-45E0AC0A98E7}"/>
              </a:ext>
            </a:extLst>
          </p:cNvPr>
          <p:cNvSpPr>
            <a:spLocks noChangeArrowheads="1"/>
          </p:cNvSpPr>
          <p:nvPr/>
        </p:nvSpPr>
        <p:spPr bwMode="auto">
          <a:xfrm flipV="1">
            <a:off x="161006" y="-399014"/>
            <a:ext cx="3487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9" name="Picture 1" descr="ISTOCK.COM/E4C">
            <a:extLst>
              <a:ext uri="{FF2B5EF4-FFF2-40B4-BE49-F238E27FC236}">
                <a16:creationId xmlns:a16="http://schemas.microsoft.com/office/drawing/2014/main" id="{F8939F6D-0BE4-464A-46AB-92A3B602782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1072" y="1000114"/>
            <a:ext cx="2622673" cy="172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17594</TotalTime>
  <Words>304</Words>
  <Application>Microsoft Macintosh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Times New Roman</vt:lpstr>
      <vt:lpstr>}ãŒ˛</vt:lpstr>
      <vt:lpstr>Other EESA Highlights (not DOE-SC)</vt:lpstr>
      <vt:lpstr>DOE-SC EESA Highlights</vt:lpstr>
      <vt:lpstr>Connecting extreme weather events to climate change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Michael Wehner</cp:lastModifiedBy>
  <cp:revision>168</cp:revision>
  <dcterms:created xsi:type="dcterms:W3CDTF">2016-02-10T19:06:12Z</dcterms:created>
  <dcterms:modified xsi:type="dcterms:W3CDTF">2023-09-25T20:53:47Z</dcterms:modified>
</cp:coreProperties>
</file>