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9" r:id="rId5"/>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11" clrIdx="0">
    <p:extLst>
      <p:ext uri="{19B8F6BF-5375-455C-9EA6-DF929625EA0E}">
        <p15:presenceInfo xmlns:p15="http://schemas.microsoft.com/office/powerpoint/2012/main" userId="S::beth.mundy@pnnl.gov::09c03546-1d2d-4d82-89e1-bb5e2a2e687b" providerId="AD"/>
      </p:ext>
    </p:extLst>
  </p:cmAuthor>
  <p:cmAuthor id="2" name="Wan, Hui" initials="WH" lastIdx="5" clrIdx="1">
    <p:extLst>
      <p:ext uri="{19B8F6BF-5375-455C-9EA6-DF929625EA0E}">
        <p15:presenceInfo xmlns:p15="http://schemas.microsoft.com/office/powerpoint/2012/main" userId="S::hui.wan@pnnl.gov::72e2a99e-bd7a-4866-93e5-81e1fb7306c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61276E-0EDA-411A-9E23-0CF06BA9CBCB}" v="5" dt="2022-05-16T19:43:40.2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022" autoAdjust="0"/>
    <p:restoredTop sz="95646" autoAdjust="0"/>
  </p:normalViewPr>
  <p:slideViewPr>
    <p:cSldViewPr>
      <p:cViewPr varScale="1">
        <p:scale>
          <a:sx n="124" d="100"/>
          <a:sy n="124" d="100"/>
        </p:scale>
        <p:origin x="870" y="13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ndy, Beth E" userId="09c03546-1d2d-4d82-89e1-bb5e2a2e687b" providerId="ADAL" clId="{6761276E-0EDA-411A-9E23-0CF06BA9CBCB}"/>
    <pc:docChg chg="modSld">
      <pc:chgData name="Mundy, Beth E" userId="09c03546-1d2d-4d82-89e1-bb5e2a2e687b" providerId="ADAL" clId="{6761276E-0EDA-411A-9E23-0CF06BA9CBCB}" dt="2022-05-16T19:43:46.466" v="33" actId="255"/>
      <pc:docMkLst>
        <pc:docMk/>
      </pc:docMkLst>
      <pc:sldChg chg="modSp mod">
        <pc:chgData name="Mundy, Beth E" userId="09c03546-1d2d-4d82-89e1-bb5e2a2e687b" providerId="ADAL" clId="{6761276E-0EDA-411A-9E23-0CF06BA9CBCB}" dt="2022-05-16T19:43:46.466" v="33" actId="255"/>
        <pc:sldMkLst>
          <pc:docMk/>
          <pc:sldMk cId="3694239047" sldId="259"/>
        </pc:sldMkLst>
        <pc:spChg chg="mod">
          <ac:chgData name="Mundy, Beth E" userId="09c03546-1d2d-4d82-89e1-bb5e2a2e687b" providerId="ADAL" clId="{6761276E-0EDA-411A-9E23-0CF06BA9CBCB}" dt="2022-05-16T19:43:46.466" v="33" actId="255"/>
          <ac:spMkLst>
            <pc:docMk/>
            <pc:sldMk cId="3694239047" sldId="259"/>
            <ac:spMk id="3076" creationId="{00000000-0000-0000-0000-000000000000}"/>
          </ac:spMkLst>
        </pc:spChg>
        <pc:spChg chg="mod">
          <ac:chgData name="Mundy, Beth E" userId="09c03546-1d2d-4d82-89e1-bb5e2a2e687b" providerId="ADAL" clId="{6761276E-0EDA-411A-9E23-0CF06BA9CBCB}" dt="2022-05-16T19:43:40.248" v="32" actId="1036"/>
          <ac:spMkLst>
            <pc:docMk/>
            <pc:sldMk cId="3694239047" sldId="259"/>
            <ac:spMk id="307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5/16/2022</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000" dirty="0"/>
          </a:p>
        </p:txBody>
      </p:sp>
    </p:spTree>
    <p:extLst>
      <p:ext uri="{BB962C8B-B14F-4D97-AF65-F5344CB8AC3E}">
        <p14:creationId xmlns:p14="http://schemas.microsoft.com/office/powerpoint/2010/main" val="1176528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5/16/2022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5/16/2022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5/16/2022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5/16/2022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5/16/2022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5/16/2022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5/16/2022</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5/16/2022</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5/16/2022</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5/16/2022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5/16/2022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5/16/2022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E9DD52D-96B3-DD4A-BCB4-D9E2F86537FA}"/>
              </a:ext>
            </a:extLst>
          </p:cNvPr>
          <p:cNvPicPr>
            <a:picLocks noChangeAspect="1"/>
          </p:cNvPicPr>
          <p:nvPr/>
        </p:nvPicPr>
        <p:blipFill>
          <a:blip r:embed="rId3"/>
          <a:stretch>
            <a:fillRect/>
          </a:stretch>
        </p:blipFill>
        <p:spPr>
          <a:xfrm>
            <a:off x="4860124" y="533400"/>
            <a:ext cx="4207676" cy="4525904"/>
          </a:xfrm>
          <a:prstGeom prst="rect">
            <a:avLst/>
          </a:prstGeom>
        </p:spPr>
      </p:pic>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146406" y="1056423"/>
            <a:ext cx="4567558" cy="5281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400" b="1" dirty="0">
                <a:solidFill>
                  <a:prstClr val="black"/>
                </a:solidFill>
              </a:rPr>
              <a:t>Objective</a:t>
            </a:r>
          </a:p>
          <a:p>
            <a:pPr marL="285750" indent="-285750">
              <a:spcBef>
                <a:spcPct val="15000"/>
              </a:spcBef>
              <a:buFont typeface="Arial" pitchFamily="34" charset="0"/>
              <a:buChar char="●"/>
              <a:defRPr/>
            </a:pPr>
            <a:r>
              <a:rPr lang="en-US" sz="1400" dirty="0">
                <a:solidFill>
                  <a:prstClr val="black"/>
                </a:solidFill>
              </a:rPr>
              <a:t>Develop a flexible tool to facilitate the analysis of relationships between atmospheric processes in simulations using numerical models, like the Energy </a:t>
            </a:r>
            <a:r>
              <a:rPr lang="en-US" sz="1400" dirty="0" err="1">
                <a:solidFill>
                  <a:prstClr val="black"/>
                </a:solidFill>
              </a:rPr>
              <a:t>Exascale</a:t>
            </a:r>
            <a:r>
              <a:rPr lang="en-US" sz="1400" dirty="0">
                <a:solidFill>
                  <a:prstClr val="black"/>
                </a:solidFill>
              </a:rPr>
              <a:t> Earth System Model (E3SM).</a:t>
            </a:r>
            <a:br>
              <a:rPr lang="en-US" sz="1400" dirty="0">
                <a:solidFill>
                  <a:prstClr val="black"/>
                </a:solidFill>
              </a:rPr>
            </a:br>
            <a:endParaRPr lang="en-US" sz="1400" b="1" dirty="0">
              <a:solidFill>
                <a:prstClr val="black"/>
              </a:solidFill>
            </a:endParaRPr>
          </a:p>
          <a:p>
            <a:pPr marL="231775" indent="-231775" algn="ctr">
              <a:spcBef>
                <a:spcPct val="15000"/>
              </a:spcBef>
              <a:defRPr/>
            </a:pPr>
            <a:r>
              <a:rPr lang="en-US" sz="1400" b="1" dirty="0"/>
              <a:t>Approach</a:t>
            </a:r>
          </a:p>
          <a:p>
            <a:pPr marL="285750" indent="-285750">
              <a:spcBef>
                <a:spcPct val="15000"/>
              </a:spcBef>
              <a:buFont typeface="Arial" pitchFamily="34" charset="0"/>
              <a:buChar char="●"/>
              <a:defRPr/>
            </a:pPr>
            <a:r>
              <a:rPr lang="en-US" sz="1400" dirty="0"/>
              <a:t>Add new and flexible data structures to E3SM, allowing researchers to capture process-level information during simulations.</a:t>
            </a:r>
          </a:p>
          <a:p>
            <a:pPr marL="285750" indent="-285750">
              <a:spcBef>
                <a:spcPct val="15000"/>
              </a:spcBef>
              <a:buFont typeface="Arial" pitchFamily="34" charset="0"/>
              <a:buChar char="●"/>
              <a:defRPr/>
            </a:pPr>
            <a:r>
              <a:rPr lang="en-US" sz="1400" dirty="0"/>
              <a:t>Develop general algorithms for budget analysis and conditional sampling based on typical use cases .</a:t>
            </a:r>
          </a:p>
          <a:p>
            <a:pPr>
              <a:spcBef>
                <a:spcPct val="15000"/>
              </a:spcBef>
              <a:defRPr/>
            </a:pPr>
            <a:endParaRPr lang="en-US" sz="1400" dirty="0"/>
          </a:p>
          <a:p>
            <a:pPr algn="ctr" eaLnBrk="1" hangingPunct="1">
              <a:spcBef>
                <a:spcPct val="15000"/>
              </a:spcBef>
              <a:buFontTx/>
              <a:buNone/>
            </a:pPr>
            <a:r>
              <a:rPr lang="en-US" altLang="en-US" sz="1400" b="1" dirty="0">
                <a:solidFill>
                  <a:srgbClr val="000000"/>
                </a:solidFill>
              </a:rPr>
              <a:t>Impact</a:t>
            </a:r>
          </a:p>
          <a:p>
            <a:pPr marL="283464" indent="-283464">
              <a:spcBef>
                <a:spcPct val="15000"/>
              </a:spcBef>
              <a:buFont typeface="Arial" panose="020B0604020202020204" pitchFamily="34" charset="0"/>
              <a:buChar char="●"/>
            </a:pPr>
            <a:r>
              <a:rPr lang="en-US" sz="1400" dirty="0"/>
              <a:t>The flexible data structures and general algorithms allow budget analysis and conditional sampling to be conducted using runtime-configurable analysis design.</a:t>
            </a:r>
          </a:p>
          <a:p>
            <a:pPr marL="283464" indent="-283464">
              <a:spcBef>
                <a:spcPct val="15000"/>
              </a:spcBef>
              <a:buFont typeface="Arial" panose="020B0604020202020204" pitchFamily="34" charset="0"/>
              <a:buChar char="●"/>
            </a:pPr>
            <a:r>
              <a:rPr lang="en-US" sz="1400" dirty="0"/>
              <a:t>Allowing researchers to focus on the science, rather than requiring coding for each process and relationship, can significantly speed up model development and evaluation activities, helping provide better tools for weather and climate predictions. </a:t>
            </a:r>
            <a:endParaRPr lang="en-US" altLang="en-US" sz="1400" dirty="0"/>
          </a:p>
          <a:p>
            <a:pPr marL="285750" indent="-285750">
              <a:spcBef>
                <a:spcPct val="15000"/>
              </a:spcBef>
              <a:buFont typeface="Arial" pitchFamily="34" charset="0"/>
              <a:buChar char="●"/>
              <a:defRPr/>
            </a:pPr>
            <a:endParaRPr lang="en-US" sz="1400" dirty="0">
              <a:solidFill>
                <a:prstClr val="black"/>
              </a:solidFill>
            </a:endParaRPr>
          </a:p>
        </p:txBody>
      </p:sp>
      <p:sp>
        <p:nvSpPr>
          <p:cNvPr id="3076" name="Rectangle 5"/>
          <p:cNvSpPr>
            <a:spLocks noChangeArrowheads="1"/>
          </p:cNvSpPr>
          <p:nvPr/>
        </p:nvSpPr>
        <p:spPr bwMode="auto">
          <a:xfrm>
            <a:off x="0" y="0"/>
            <a:ext cx="914399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2400" b="1" dirty="0">
                <a:latin typeface="Arial" panose="020B0604020202020204" pitchFamily="34" charset="0"/>
              </a:rPr>
              <a:t>Online Diagnostics Make Analyzing Modeled Atmospheric Processes Easier and More Efficient</a:t>
            </a:r>
          </a:p>
        </p:txBody>
      </p:sp>
      <p:sp>
        <p:nvSpPr>
          <p:cNvPr id="3077" name="Text Box 6"/>
          <p:cNvSpPr txBox="1">
            <a:spLocks noChangeArrowheads="1"/>
          </p:cNvSpPr>
          <p:nvPr/>
        </p:nvSpPr>
        <p:spPr bwMode="auto">
          <a:xfrm>
            <a:off x="599164" y="6381690"/>
            <a:ext cx="8229600" cy="40011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15000"/>
              </a:spcBef>
              <a:buNone/>
            </a:pPr>
            <a:r>
              <a:rPr lang="en-US" sz="1000" dirty="0">
                <a:solidFill>
                  <a:srgbClr val="000000"/>
                </a:solidFill>
              </a:rPr>
              <a:t>Wan, H., Zhang, K., Rasch, P. J., Larson, V. E., Zeng, X., Zhang, S., and Dixon, R. “CondiDiag1.0: a flexible online diagnostic tool for conditional sampling and budget analysis in the E3SM atmosphere model (EAM).” Geoscientific Model Development, 15, 3205–3231, (2022) [DOI: 10.5194/gmd-15-3205-2022]</a:t>
            </a:r>
            <a:endParaRPr lang="en-US" altLang="en-US" sz="1000" dirty="0">
              <a:solidFill>
                <a:srgbClr val="000000"/>
              </a:solidFill>
            </a:endParaRPr>
          </a:p>
        </p:txBody>
      </p:sp>
      <p:sp>
        <p:nvSpPr>
          <p:cNvPr id="3078" name="TextBox 9"/>
          <p:cNvSpPr txBox="1">
            <a:spLocks noChangeArrowheads="1"/>
          </p:cNvSpPr>
          <p:nvPr/>
        </p:nvSpPr>
        <p:spPr bwMode="auto">
          <a:xfrm>
            <a:off x="4860124" y="5048071"/>
            <a:ext cx="4131476"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a:solidFill>
                  <a:srgbClr val="0432FF"/>
                </a:solidFill>
                <a:latin typeface="Arial" panose="020B0604020202020204" pitchFamily="34" charset="0"/>
              </a:rPr>
              <a:t>New data structures and algorithms introduced to the E3SM atmosphere model can facilitate online analysis of process relationships and conditional sampling. Such analysis previously required tedious coding and large amounts of model output data. The new tool in E3SM has eliminated these difficulties. </a:t>
            </a:r>
          </a:p>
        </p:txBody>
      </p:sp>
    </p:spTree>
    <p:extLst>
      <p:ext uri="{BB962C8B-B14F-4D97-AF65-F5344CB8AC3E}">
        <p14:creationId xmlns:p14="http://schemas.microsoft.com/office/powerpoint/2010/main" val="3694239047"/>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4522C35C9ABB64B81B56AE93BD8121A" ma:contentTypeVersion="6" ma:contentTypeDescription="Create a new document." ma:contentTypeScope="" ma:versionID="9d624290c367736fe56a967e31f7a987">
  <xsd:schema xmlns:xsd="http://www.w3.org/2001/XMLSchema" xmlns:xs="http://www.w3.org/2001/XMLSchema" xmlns:p="http://schemas.microsoft.com/office/2006/metadata/properties" xmlns:ns2="34ce37e6-51e5-4700-bc4a-ee453d0b2e1a" targetNamespace="http://schemas.microsoft.com/office/2006/metadata/properties" ma:root="true" ma:fieldsID="2db02a63a5a8a8ad5401177501251ca7" ns2:_="">
    <xsd:import namespace="34ce37e6-51e5-4700-bc4a-ee453d0b2e1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ce37e6-51e5-4700-bc4a-ee453d0b2e1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57D9F0-2B85-430B-8843-0027C0E6F07C}">
  <ds:schemaRefs>
    <ds:schemaRef ds:uri="http://schemas.microsoft.com/office/2006/documentManagement/types"/>
    <ds:schemaRef ds:uri="http://purl.org/dc/dcmitype/"/>
    <ds:schemaRef ds:uri="http://purl.org/dc/terms/"/>
    <ds:schemaRef ds:uri="http://www.w3.org/XML/1998/namespace"/>
    <ds:schemaRef ds:uri="34ce37e6-51e5-4700-bc4a-ee453d0b2e1a"/>
    <ds:schemaRef ds:uri="http://purl.org/dc/elements/1.1/"/>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2C74935E-4390-47DD-99CE-60A5373B7B50}">
  <ds:schemaRefs>
    <ds:schemaRef ds:uri="http://schemas.microsoft.com/sharepoint/v3/contenttype/forms"/>
  </ds:schemaRefs>
</ds:datastoreItem>
</file>

<file path=customXml/itemProps3.xml><?xml version="1.0" encoding="utf-8"?>
<ds:datastoreItem xmlns:ds="http://schemas.openxmlformats.org/officeDocument/2006/customXml" ds:itemID="{9E20CC44-E570-40E8-8322-8BE88B7D66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ce37e6-51e5-4700-bc4a-ee453d0b2e1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6546</TotalTime>
  <Words>256</Words>
  <Application>Microsoft Office PowerPoint</Application>
  <PresentationFormat>On-screen Show (4:3)</PresentationFormat>
  <Paragraphs>13</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Mundy, Beth E</cp:lastModifiedBy>
  <cp:revision>10</cp:revision>
  <cp:lastPrinted>2011-05-11T17:30:12Z</cp:lastPrinted>
  <dcterms:created xsi:type="dcterms:W3CDTF">2017-11-02T21:19:41Z</dcterms:created>
  <dcterms:modified xsi:type="dcterms:W3CDTF">2022-05-16T19:43:47Z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0x010100C4522C35C9ABB64B81B56AE93BD8121A</vt:lpwstr>
  </property>
  <property fmtid="{D5CDD505-2E9C-101B-9397-08002B2CF9AE}" pid="4" name="Order">
    <vt:r8>3400</vt:r8>
  </property>
</Properties>
</file>