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382" r:id="rId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hes, Mike" initials="RM" lastIdx="10" clrIdx="0">
    <p:extLst>
      <p:ext uri="{19B8F6BF-5375-455C-9EA6-DF929625EA0E}">
        <p15:presenceInfo xmlns:p15="http://schemas.microsoft.com/office/powerpoint/2012/main" userId="S-1-5-21-414935543-1342250053-1793291686-4960" providerId="AD"/>
      </p:ext>
    </p:extLst>
  </p:cmAuthor>
  <p:cmAuthor id="2" name="Geernaert, Gerald" initials="GG" lastIdx="2" clrIdx="1">
    <p:extLst>
      <p:ext uri="{19B8F6BF-5375-455C-9EA6-DF929625EA0E}">
        <p15:presenceInfo xmlns:p15="http://schemas.microsoft.com/office/powerpoint/2012/main" userId="S-1-5-21-414935543-1342250053-1793291686-4723" providerId="AD"/>
      </p:ext>
    </p:extLst>
  </p:cmAuthor>
  <p:cmAuthor id="3" name="Anderson, Todd" initials="AT" lastIdx="6" clrIdx="2">
    <p:extLst>
      <p:ext uri="{19B8F6BF-5375-455C-9EA6-DF929625EA0E}">
        <p15:presenceInfo xmlns:p15="http://schemas.microsoft.com/office/powerpoint/2012/main" userId="S-1-5-21-414935543-1342250053-1793291686-4898" providerId="AD"/>
      </p:ext>
    </p:extLst>
  </p:cmAuthor>
  <p:cmAuthor id="4" name="Isakson, Linda U" initials="ILU" lastIdx="11" clrIdx="3">
    <p:extLst>
      <p:ext uri="{19B8F6BF-5375-455C-9EA6-DF929625EA0E}">
        <p15:presenceInfo xmlns:p15="http://schemas.microsoft.com/office/powerpoint/2012/main" userId="S::linda.isakson@pnnl.gov::2fb9b16b-847b-429e-b1d1-183f47ce9d6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6536"/>
    <a:srgbClr val="007837"/>
    <a:srgbClr val="FEFFE5"/>
    <a:srgbClr val="F2F2F2"/>
    <a:srgbClr val="06612F"/>
    <a:srgbClr val="6AAD89"/>
    <a:srgbClr val="106433"/>
    <a:srgbClr val="11134A"/>
    <a:srgbClr val="FFFFCC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F7DFF0-9D57-4926-B6EF-297E10BBE95C}" v="11" dt="2023-04-01T15:57:54.0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89" autoAdjust="0"/>
    <p:restoredTop sz="72245" autoAdjust="0"/>
  </p:normalViewPr>
  <p:slideViewPr>
    <p:cSldViewPr>
      <p:cViewPr varScale="1">
        <p:scale>
          <a:sx n="90" d="100"/>
          <a:sy n="90" d="100"/>
        </p:scale>
        <p:origin x="1920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739" cy="471054"/>
          </a:xfrm>
          <a:prstGeom prst="rect">
            <a:avLst/>
          </a:prstGeom>
        </p:spPr>
        <p:txBody>
          <a:bodyPr vert="horz" lIns="94213" tIns="47107" rIns="94213" bIns="4710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1"/>
            <a:ext cx="3077739" cy="471054"/>
          </a:xfrm>
          <a:prstGeom prst="rect">
            <a:avLst/>
          </a:prstGeom>
        </p:spPr>
        <p:txBody>
          <a:bodyPr vert="horz" lIns="94213" tIns="47107" rIns="94213" bIns="47107" rtlCol="0"/>
          <a:lstStyle>
            <a:lvl1pPr algn="r">
              <a:defRPr sz="1200"/>
            </a:lvl1pPr>
          </a:lstStyle>
          <a:p>
            <a:fld id="{76432D7D-4958-459C-A757-1B834665ED1E}" type="datetimeFigureOut">
              <a:rPr lang="en-US" smtClean="0"/>
              <a:t>8/11/23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917422"/>
            <a:ext cx="3077739" cy="471053"/>
          </a:xfrm>
          <a:prstGeom prst="rect">
            <a:avLst/>
          </a:prstGeom>
        </p:spPr>
        <p:txBody>
          <a:bodyPr vert="horz" lIns="94213" tIns="47107" rIns="94213" bIns="4710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2"/>
            <a:ext cx="3077739" cy="471053"/>
          </a:xfrm>
          <a:prstGeom prst="rect">
            <a:avLst/>
          </a:prstGeom>
        </p:spPr>
        <p:txBody>
          <a:bodyPr vert="horz" lIns="94213" tIns="47107" rIns="94213" bIns="47107" rtlCol="0" anchor="b"/>
          <a:lstStyle>
            <a:lvl1pPr algn="r">
              <a:defRPr sz="1200"/>
            </a:lvl1pPr>
          </a:lstStyle>
          <a:p>
            <a:fld id="{5FC274D9-AA59-431F-9AAD-4F2419B530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442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739" cy="469424"/>
          </a:xfrm>
          <a:prstGeom prst="rect">
            <a:avLst/>
          </a:prstGeom>
        </p:spPr>
        <p:txBody>
          <a:bodyPr vert="horz" lIns="94213" tIns="47107" rIns="94213" bIns="4710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1"/>
            <a:ext cx="3077739" cy="469424"/>
          </a:xfrm>
          <a:prstGeom prst="rect">
            <a:avLst/>
          </a:prstGeom>
        </p:spPr>
        <p:txBody>
          <a:bodyPr vert="horz" lIns="94213" tIns="47107" rIns="94213" bIns="47107" rtlCol="0"/>
          <a:lstStyle>
            <a:lvl1pPr algn="r">
              <a:defRPr sz="1200"/>
            </a:lvl1pPr>
          </a:lstStyle>
          <a:p>
            <a:fld id="{D7505EE2-20AE-4EC6-B79A-9BC949FFC34E}" type="datetimeFigureOut">
              <a:rPr lang="en-US" smtClean="0"/>
              <a:t>8/11/23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13" tIns="47107" rIns="94213" bIns="4710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8"/>
            <a:ext cx="5681980" cy="4224814"/>
          </a:xfrm>
          <a:prstGeom prst="rect">
            <a:avLst/>
          </a:prstGeom>
        </p:spPr>
        <p:txBody>
          <a:bodyPr vert="horz" lIns="94213" tIns="47107" rIns="94213" bIns="4710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7423"/>
            <a:ext cx="3077739" cy="469424"/>
          </a:xfrm>
          <a:prstGeom prst="rect">
            <a:avLst/>
          </a:prstGeom>
        </p:spPr>
        <p:txBody>
          <a:bodyPr vert="horz" lIns="94213" tIns="47107" rIns="94213" bIns="4710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3"/>
            <a:ext cx="3077739" cy="469424"/>
          </a:xfrm>
          <a:prstGeom prst="rect">
            <a:avLst/>
          </a:prstGeom>
        </p:spPr>
        <p:txBody>
          <a:bodyPr vert="horz" lIns="94213" tIns="47107" rIns="94213" bIns="47107" rtlCol="0" anchor="b"/>
          <a:lstStyle>
            <a:lvl1pPr algn="r">
              <a:defRPr sz="1200"/>
            </a:lvl1pPr>
          </a:lstStyle>
          <a:p>
            <a:fld id="{1BB79768-6CD1-4274-8D6F-55F7E56E67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457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kern="1800" dirty="0">
                <a:solidFill>
                  <a:srgbClr val="1066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Word highlight text here.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685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06400" y="6248400"/>
            <a:ext cx="3556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828800" y="3200400"/>
            <a:ext cx="85344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609600" y="1981200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1">
                <a:solidFill>
                  <a:srgbClr val="14673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E50CC-E570-4C4C-A87C-24787CB3A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52800" y="304800"/>
            <a:ext cx="5105400" cy="856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33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1029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9167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1219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69901" y="866775"/>
            <a:ext cx="11214100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18333" y="6351589"/>
            <a:ext cx="50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F8A97BA-DB9B-4291-87AE-AF89EA7F18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9901" y="6297596"/>
            <a:ext cx="2759807" cy="473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37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76201" y="762000"/>
            <a:ext cx="5562599" cy="1221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>
              <a:lnSpc>
                <a:spcPct val="95000"/>
              </a:lnSpc>
              <a:defRPr/>
            </a:pPr>
            <a:r>
              <a:rPr lang="en-US" sz="20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Scientific Challenge </a:t>
            </a:r>
          </a:p>
          <a:p>
            <a:pPr marL="231775" indent="-231775">
              <a:lnSpc>
                <a:spcPct val="95000"/>
              </a:lnSpc>
              <a:defRPr/>
            </a:pPr>
            <a:endParaRPr lang="en-US" sz="20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90000"/>
              </a:lnSpc>
              <a:buFont typeface="Arial" pitchFamily="34" charset="0"/>
              <a:buChar char="●"/>
              <a:defRPr/>
            </a:pPr>
            <a:r>
              <a:rPr lang="en-US" sz="1800" b="0" i="0" dirty="0">
                <a:solidFill>
                  <a:srgbClr val="1C1D1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Identifying the relative balance of rivers, waves, and tides on river delta morphology has been a longstanding challenge in earth surface research. </a:t>
            </a:r>
          </a:p>
          <a:p>
            <a:pPr>
              <a:lnSpc>
                <a:spcPct val="95000"/>
              </a:lnSpc>
              <a:defRPr/>
            </a:pPr>
            <a:endParaRPr lang="en-US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39165" y="234881"/>
            <a:ext cx="117008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006600"/>
                </a:solidFill>
                <a:latin typeface="Arial" panose="020B0604020202020204" pitchFamily="34" charset="0"/>
              </a:rPr>
              <a:t>Delta shoreline metrics link form to process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297930" y="3828438"/>
            <a:ext cx="5510086" cy="183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Shoreline Morphometric Space (SMS). Deltas shorelines are positioned in the three-dimensional space constructed by the macroscale shape,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fM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gFSV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metrics. Unsupervised clustering of the SMS using k-prototypes reveals five self-emergent delta morphotypes, that is, classes of morphologically similar systems. </a:t>
            </a:r>
            <a:endParaRPr lang="en-US" altLang="en-US" sz="1400" dirty="0">
              <a:latin typeface="Arial" panose="020B060402020202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0D711938-5F57-4CD6-8D4E-B80CB7329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28" y="3918930"/>
            <a:ext cx="5994288" cy="21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5000"/>
              </a:lnSpc>
              <a:buFontTx/>
              <a:buNone/>
            </a:pPr>
            <a:r>
              <a:rPr lang="en-US" altLang="en-US" sz="20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Significance and Impact</a:t>
            </a:r>
          </a:p>
          <a:p>
            <a:pPr eaLnBrk="1" hangingPunct="1">
              <a:lnSpc>
                <a:spcPct val="95000"/>
              </a:lnSpc>
              <a:buFontTx/>
              <a:buNone/>
            </a:pPr>
            <a:endParaRPr lang="en-US" altLang="en-US" sz="20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3464" indent="-283464">
              <a:lnSpc>
                <a:spcPct val="90000"/>
              </a:lnSpc>
              <a:buFont typeface="Arial" panose="020B0604020202020204" pitchFamily="34" charset="0"/>
              <a:buChar char="●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linking form to process, our method allows for evaluating dominant controls on delta based on easily measurable metrics even for river systems where process-based data is scarce.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8B1C6242-7ACF-4806-8730-C141EE592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04" y="2276278"/>
            <a:ext cx="7759881" cy="197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>
              <a:lnSpc>
                <a:spcPct val="95000"/>
              </a:lnSpc>
              <a:defRPr/>
            </a:pPr>
            <a:r>
              <a:rPr lang="en-US" sz="20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 and Findings</a:t>
            </a:r>
          </a:p>
          <a:p>
            <a:pPr marL="231775" indent="-231775">
              <a:lnSpc>
                <a:spcPct val="95000"/>
              </a:lnSpc>
              <a:defRPr/>
            </a:pPr>
            <a:endParaRPr lang="en-US" sz="20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90000"/>
              </a:lnSpc>
              <a:buFont typeface="Arial" pitchFamily="34" charset="0"/>
              <a:buChar char="●"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used three process-informed, geometric, and spectral metrics to characterize multiscale shoreline features. Our unsupervised clustering of delta shoreline metrics revealed five distinct delta morphotypes which correspond to distinct forcings.</a:t>
            </a:r>
          </a:p>
          <a:p>
            <a:pPr>
              <a:lnSpc>
                <a:spcPct val="90000"/>
              </a:lnSpc>
              <a:defRPr/>
            </a:pPr>
            <a:endParaRPr lang="en-US" sz="1800" b="0" i="0" dirty="0">
              <a:solidFill>
                <a:srgbClr val="1C1D1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90000"/>
              </a:lnSpc>
              <a:buFont typeface="Arial" pitchFamily="34" charset="0"/>
              <a:buChar char="●"/>
              <a:defRPr/>
            </a:pPr>
            <a:endParaRPr lang="en-US" sz="1800" b="0" i="0" dirty="0">
              <a:solidFill>
                <a:srgbClr val="1C1D1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68491" y="5724293"/>
            <a:ext cx="11855018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1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Vulis</a:t>
            </a:r>
            <a:r>
              <a:rPr lang="en-US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L., </a:t>
            </a:r>
            <a:r>
              <a:rPr lang="en-US" sz="1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Tejedor</a:t>
            </a:r>
            <a:r>
              <a:rPr lang="en-US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A., Ma, H., </a:t>
            </a:r>
            <a:r>
              <a:rPr lang="en-US" sz="1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Nienhuis</a:t>
            </a:r>
            <a:r>
              <a:rPr lang="en-US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J. H., Broaddus, C. M., Brown, J., et al. (2023). River delta morphotypes emerge from multiscale characterization of shorelines. </a:t>
            </a:r>
            <a:r>
              <a:rPr lang="en-US" sz="1200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Geophysical Research Letters</a:t>
            </a:r>
            <a:r>
              <a:rPr lang="en-US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50, e2022GL102684. </a:t>
            </a:r>
            <a:r>
              <a:rPr lang="en-US" sz="1200" u="sng" kern="100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https://doi</a:t>
            </a:r>
            <a:r>
              <a:rPr lang="en-US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org/10.1029/2022GL102684</a:t>
            </a:r>
          </a:p>
          <a:p>
            <a:pPr eaLnBrk="1" hangingPunct="1">
              <a:spcBef>
                <a:spcPct val="0"/>
              </a:spcBef>
              <a:buNone/>
            </a:pPr>
            <a:endParaRPr lang="en-US" altLang="en-US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235">
            <a:extLst>
              <a:ext uri="{FF2B5EF4-FFF2-40B4-BE49-F238E27FC236}">
                <a16:creationId xmlns:a16="http://schemas.microsoft.com/office/drawing/2014/main" id="{21B71F70-0558-4303-9547-B61E5C4618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7825" y="6465071"/>
            <a:ext cx="6564313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171450" indent="-171450" algn="r" eaLnBrk="0" hangingPunct="0">
              <a:lnSpc>
                <a:spcPct val="90000"/>
              </a:lnSpc>
            </a:pPr>
            <a:r>
              <a:rPr lang="en-US" sz="1200" b="1" dirty="0">
                <a:solidFill>
                  <a:srgbClr val="106433"/>
                </a:solidFill>
                <a:latin typeface="Arial Nova" panose="020B0504020202020204" pitchFamily="34" charset="0"/>
                <a:ea typeface="Rod" charset="0"/>
                <a:cs typeface="Rod" charset="0"/>
              </a:rPr>
              <a:t>Department of Energy  •  Office of Science  •  Biological and Environmental Research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EB5681E-3BBC-5712-A33E-081E60142A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32641" y="763786"/>
            <a:ext cx="6040664" cy="3024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99235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Y 2017 BER Transition briefing MRR 02102017 Gary Tris Todd.pptx" id="{950876FA-45CC-4CBB-8EB8-94848769055F}" vid="{E060FB21-235D-4E61-AB69-C8AF0AE30E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f1a08c3-14da-4669-a81b-4822034d70c2">
      <Terms xmlns="http://schemas.microsoft.com/office/infopath/2007/PartnerControls"/>
    </lcf76f155ced4ddcb4097134ff3c332f>
    <TaxCatchAll xmlns="5cece13e-3376-4417-9525-be60b11a89a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EE2EA1CCEDFE42ABC93D9292C873B0" ma:contentTypeVersion="15" ma:contentTypeDescription="Create a new document." ma:contentTypeScope="" ma:versionID="d0e421adeeb29216af584de8cfaaa04a">
  <xsd:schema xmlns:xsd="http://www.w3.org/2001/XMLSchema" xmlns:xs="http://www.w3.org/2001/XMLSchema" xmlns:p="http://schemas.microsoft.com/office/2006/metadata/properties" xmlns:ns2="c984396b-6b2b-4702-b0ed-ddd4650c9569" xmlns:ns3="df1a08c3-14da-4669-a81b-4822034d70c2" xmlns:ns4="5cece13e-3376-4417-9525-be60b11a89a8" targetNamespace="http://schemas.microsoft.com/office/2006/metadata/properties" ma:root="true" ma:fieldsID="2635d5d37e702e062bf6f3db5e2ece6e" ns2:_="" ns3:_="" ns4:_="">
    <xsd:import namespace="c984396b-6b2b-4702-b0ed-ddd4650c9569"/>
    <xsd:import namespace="df1a08c3-14da-4669-a81b-4822034d70c2"/>
    <xsd:import namespace="5cece13e-3376-4417-9525-be60b11a89a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LengthInSeconds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84396b-6b2b-4702-b0ed-ddd4650c956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1a08c3-14da-4669-a81b-4822034d70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260f1aaf-6244-4bb9-9bf9-38bf373853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ece13e-3376-4417-9525-be60b11a89a8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1dbef186-2c9c-465c-b98c-3ee97403fb82}" ma:internalName="TaxCatchAll" ma:showField="CatchAllData" ma:web="c984396b-6b2b-4702-b0ed-ddd4650c95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65C4C2-4478-4D9E-A6A1-E2DBA1C29A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913A82-260E-4EE4-B3B5-558A6A351E7F}">
  <ds:schemaRefs>
    <ds:schemaRef ds:uri="5cece13e-3376-4417-9525-be60b11a89a8"/>
    <ds:schemaRef ds:uri="http://purl.org/dc/terms/"/>
    <ds:schemaRef ds:uri="http://purl.org/dc/dcmitype/"/>
    <ds:schemaRef ds:uri="http://schemas.openxmlformats.org/package/2006/metadata/core-properties"/>
    <ds:schemaRef ds:uri="df1a08c3-14da-4669-a81b-4822034d70c2"/>
    <ds:schemaRef ds:uri="http://purl.org/dc/elements/1.1/"/>
    <ds:schemaRef ds:uri="http://schemas.microsoft.com/office/2006/metadata/properties"/>
    <ds:schemaRef ds:uri="http://schemas.microsoft.com/office/2006/documentManagement/types"/>
    <ds:schemaRef ds:uri="c984396b-6b2b-4702-b0ed-ddd4650c9569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26A0052-45CF-4915-8A3A-5A80A05D34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84396b-6b2b-4702-b0ed-ddd4650c9569"/>
    <ds:schemaRef ds:uri="df1a08c3-14da-4669-a81b-4822034d70c2"/>
    <ds:schemaRef ds:uri="5cece13e-3376-4417-9525-be60b11a89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 template</Template>
  <TotalTime>3461</TotalTime>
  <Words>230</Words>
  <Application>Microsoft Macintosh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Nova</vt:lpstr>
      <vt:lpstr>Calibri</vt:lpstr>
      <vt:lpstr>Times New Roman</vt:lpstr>
      <vt:lpstr>1_Office Theme</vt:lpstr>
      <vt:lpstr>PowerPoint Presentation</vt:lpstr>
    </vt:vector>
  </TitlesOfParts>
  <Company>US Department of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West, Tristram</dc:creator>
  <cp:lastModifiedBy>Rowland, Joel C</cp:lastModifiedBy>
  <cp:revision>133</cp:revision>
  <cp:lastPrinted>2022-03-28T16:23:10Z</cp:lastPrinted>
  <dcterms:created xsi:type="dcterms:W3CDTF">2019-02-27T15:57:00Z</dcterms:created>
  <dcterms:modified xsi:type="dcterms:W3CDTF">2023-08-11T18:37:11Z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0x01010007EE2EA1CCEDFE42ABC93D9292C873B0</vt:lpwstr>
  </property>
  <property fmtid="{D5CDD505-2E9C-101B-9397-08002B2CF9AE}" pid="3" name="MediaServiceImageTags">
    <vt:lpwstr/>
  </property>
</Properties>
</file>