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0"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3F7F10-04A2-ADCF-9C19-22A8AC7A0A17}" name="Wan, Hui" initials="" userId="S::Hui.Wan@pnnl.gov::72e2a99e-bd7a-4866-93e5-81e1fb7306cb" providerId="AD"/>
  <p188:author id="{3CCD125E-CC7B-203E-39C8-6398A13779AA}" name="Himes, Catherine L" initials="HCL" userId="S::catherine.himes@pnnl.gov::3188da6f-cffb-4e9b-aed8-fac80e95ab34" providerId="AD"/>
  <p188:author id="{5E5B1A60-6A0E-C4C7-A44B-AAE154336DFF}" name="Brettman, Allan E" initials="AB" userId="S::allan.brettman@pnnl.gov::da25bcae-0f5e-4d73-ba0d-80097dd92b7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61" autoAdjust="0"/>
    <p:restoredTop sz="94625" autoAdjust="0"/>
  </p:normalViewPr>
  <p:slideViewPr>
    <p:cSldViewPr>
      <p:cViewPr varScale="1">
        <p:scale>
          <a:sx n="57" d="100"/>
          <a:sy n="57" d="100"/>
        </p:scale>
        <p:origin x="52" y="2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4/17/2024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153664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4/17/2024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4/17/2024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4/17/2024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4/17/2024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4/17/2024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4/17/2024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4/17/2024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4/17/2024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4/17/2024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4/17/2024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4/17/2024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4/17/2024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400" y="1295400"/>
            <a:ext cx="59436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Leverage mathematical error analysis techniques to </a:t>
            </a:r>
            <a:r>
              <a:rPr lang="en-US" sz="1400" dirty="0"/>
              <a:t>provide general guidance on choosing numerical methods for coupling physical processes in complex models like the Energy </a:t>
            </a:r>
            <a:r>
              <a:rPr lang="en-US" sz="1400" dirty="0" err="1"/>
              <a:t>Exascale</a:t>
            </a:r>
            <a:r>
              <a:rPr lang="en-US" sz="1400" dirty="0"/>
              <a:t> Earth System Model (E3SM).</a:t>
            </a:r>
          </a:p>
          <a:p>
            <a:pPr marL="285750" indent="-285750">
              <a:spcBef>
                <a:spcPct val="15000"/>
              </a:spcBef>
              <a:buFont typeface="Arial" pitchFamily="34" charset="0"/>
              <a:buChar char="●"/>
              <a:defRPr/>
            </a:pPr>
            <a:r>
              <a:rPr lang="en-US" sz="1400" dirty="0"/>
              <a:t>As an example, help explain the improved dust lifetime when parallel splitting is used over sequential splitting for aerosol life cycles in E3SM version 1.</a:t>
            </a:r>
          </a:p>
          <a:p>
            <a:pPr>
              <a:spcBef>
                <a:spcPct val="15000"/>
              </a:spcBef>
              <a:defRPr/>
            </a:pPr>
            <a:endParaRPr lang="en-US" sz="1400" b="1"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Treat model equations in a semi-discrete manner that distinguishes splitting error from integration errors of individual processes.</a:t>
            </a:r>
          </a:p>
          <a:p>
            <a:pPr marL="285750" indent="-285750">
              <a:spcBef>
                <a:spcPct val="15000"/>
              </a:spcBef>
              <a:buFont typeface="Arial" pitchFamily="34" charset="0"/>
              <a:buChar char="●"/>
              <a:defRPr/>
            </a:pPr>
            <a:r>
              <a:rPr lang="en-US" sz="1400" dirty="0"/>
              <a:t>Demonstrate the impact of two sources of splitting error: (1) treating processes in isolation and (2) using input that contains error.</a:t>
            </a:r>
          </a:p>
          <a:p>
            <a:pPr marL="285750" indent="-285750">
              <a:spcBef>
                <a:spcPct val="15000"/>
              </a:spcBef>
              <a:buFont typeface="Arial" pitchFamily="34" charset="0"/>
              <a:buChar char="●"/>
              <a:defRPr/>
            </a:pPr>
            <a:r>
              <a:rPr lang="en-US" sz="1400" dirty="0">
                <a:solidFill>
                  <a:prstClr val="black"/>
                </a:solidFill>
              </a:rPr>
              <a:t>Generalize analysis into a framework and share </a:t>
            </a:r>
            <a:r>
              <a:rPr lang="en-US" sz="1400" dirty="0"/>
              <a:t>with the Earth system modeling community</a:t>
            </a:r>
            <a:r>
              <a:rPr lang="en-US" sz="1400" dirty="0">
                <a:solidFill>
                  <a:prstClr val="black"/>
                </a:solidFill>
              </a:rPr>
              <a:t> along with a specific application to aerosol life cycles. </a:t>
            </a:r>
            <a:endParaRPr lang="en-US" sz="1400" dirty="0"/>
          </a:p>
          <a:p>
            <a:pPr>
              <a:spcBef>
                <a:spcPct val="15000"/>
              </a:spcBef>
              <a:defRPr/>
            </a:pPr>
            <a:endParaRPr lang="en-US" sz="1400" dirty="0">
              <a:solidFill>
                <a:prstClr val="black"/>
              </a:solidFill>
            </a:endParaRPr>
          </a:p>
          <a:p>
            <a:pPr algn="ctr" eaLnBrk="1" hangingPunct="1">
              <a:spcBef>
                <a:spcPct val="15000"/>
              </a:spcBef>
              <a:buFontTx/>
              <a:buNone/>
            </a:pPr>
            <a:r>
              <a:rPr lang="en-US" altLang="en-US" sz="1400" b="1" dirty="0">
                <a:solidFill>
                  <a:srgbClr val="000000"/>
                </a:solidFill>
              </a:rPr>
              <a:t>Impact</a:t>
            </a:r>
          </a:p>
          <a:p>
            <a:pPr marL="283464" indent="-283464">
              <a:spcBef>
                <a:spcPct val="15000"/>
              </a:spcBef>
              <a:buFont typeface="Arial" panose="020B0604020202020204" pitchFamily="34" charset="0"/>
              <a:buChar char="●"/>
            </a:pPr>
            <a:r>
              <a:rPr lang="en-US" altLang="en-US" sz="1400" dirty="0">
                <a:solidFill>
                  <a:srgbClr val="000000"/>
                </a:solidFill>
              </a:rPr>
              <a:t>Increases confidence that </a:t>
            </a:r>
            <a:r>
              <a:rPr lang="en-US" altLang="en-US" sz="1400" dirty="0"/>
              <a:t>the revised aerosol process coupling proposed to E3SM provides the right answer for the right reason, i.e., that the proposed method is numerically more accurate.</a:t>
            </a:r>
          </a:p>
          <a:p>
            <a:pPr marL="283464" indent="-283464">
              <a:spcBef>
                <a:spcPct val="15000"/>
              </a:spcBef>
              <a:buFont typeface="Arial" panose="020B0604020202020204" pitchFamily="34" charset="0"/>
              <a:buChar char="●"/>
            </a:pPr>
            <a:r>
              <a:rPr lang="en-US" altLang="en-US" sz="1400" dirty="0">
                <a:solidFill>
                  <a:srgbClr val="000000"/>
                </a:solidFill>
              </a:rPr>
              <a:t>Provides an intuitive way for </a:t>
            </a:r>
            <a:r>
              <a:rPr lang="en-US" sz="1400" dirty="0"/>
              <a:t>the Earth system modeling</a:t>
            </a:r>
            <a:r>
              <a:rPr lang="en-US" altLang="en-US" sz="1400" dirty="0"/>
              <a:t> community </a:t>
            </a:r>
            <a:r>
              <a:rPr lang="en-US" altLang="en-US" sz="1400" dirty="0">
                <a:solidFill>
                  <a:srgbClr val="000000"/>
                </a:solidFill>
              </a:rPr>
              <a:t>to analyze current splitting methods and develop new methods.</a:t>
            </a:r>
            <a:endParaRPr lang="en-US" sz="1400" dirty="0">
              <a:solidFill>
                <a:prstClr val="black"/>
              </a:solidFill>
            </a:endParaRPr>
          </a:p>
        </p:txBody>
      </p:sp>
      <p:sp>
        <p:nvSpPr>
          <p:cNvPr id="3076" name="Rectangle 5"/>
          <p:cNvSpPr>
            <a:spLocks noChangeArrowheads="1"/>
          </p:cNvSpPr>
          <p:nvPr/>
        </p:nvSpPr>
        <p:spPr bwMode="auto">
          <a:xfrm>
            <a:off x="152400" y="369957"/>
            <a:ext cx="1203189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How to Identify </a:t>
            </a:r>
            <a:r>
              <a:rPr lang="en-US" altLang="en-US" sz="3000" b="1">
                <a:solidFill>
                  <a:srgbClr val="000000"/>
                </a:solidFill>
                <a:latin typeface="Arial" panose="020B0604020202020204" pitchFamily="34" charset="0"/>
              </a:rPr>
              <a:t>Good Coupling </a:t>
            </a:r>
            <a:r>
              <a:rPr lang="en-US" altLang="en-US" sz="3000" b="1" dirty="0">
                <a:solidFill>
                  <a:srgbClr val="000000"/>
                </a:solidFill>
                <a:latin typeface="Arial" panose="020B0604020202020204" pitchFamily="34" charset="0"/>
              </a:rPr>
              <a:t>Methods With Error Analysis </a:t>
            </a:r>
          </a:p>
        </p:txBody>
      </p:sp>
      <p:sp>
        <p:nvSpPr>
          <p:cNvPr id="3077" name="Text Box 6"/>
          <p:cNvSpPr txBox="1">
            <a:spLocks noChangeArrowheads="1"/>
          </p:cNvSpPr>
          <p:nvPr/>
        </p:nvSpPr>
        <p:spPr bwMode="auto">
          <a:xfrm>
            <a:off x="6300038" y="5818257"/>
            <a:ext cx="5410200"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dirty="0">
                <a:solidFill>
                  <a:srgbClr val="000000"/>
                </a:solidFill>
                <a:latin typeface="+mn-lt"/>
              </a:rPr>
              <a:t>CJ Vogl, H Wan, CS Woodward, QM Bui. 2024. “Numerical coupling of aerosol emissions, dry removal, and turbulent mixing in the E3SM Atmosphere Model version 1 (EAMv1)—Part 2: A semi-discrete error analysis framework for assessing coupling schemes,” </a:t>
            </a:r>
            <a:r>
              <a:rPr lang="en-US" altLang="en-US" sz="1000" i="1" dirty="0">
                <a:solidFill>
                  <a:srgbClr val="000000"/>
                </a:solidFill>
                <a:latin typeface="+mn-lt"/>
              </a:rPr>
              <a:t>Geoscientific Model Development</a:t>
            </a:r>
            <a:r>
              <a:rPr lang="en-US" altLang="en-US" sz="1000" dirty="0">
                <a:solidFill>
                  <a:srgbClr val="000000"/>
                </a:solidFill>
                <a:latin typeface="+mn-lt"/>
              </a:rPr>
              <a:t>, Volume 7, Issue 3, p1409-p1428, 2024. DOI: 10.5194/gmd-17-1409-2024</a:t>
            </a:r>
          </a:p>
        </p:txBody>
      </p:sp>
      <p:sp>
        <p:nvSpPr>
          <p:cNvPr id="3078" name="TextBox 9"/>
          <p:cNvSpPr txBox="1">
            <a:spLocks noChangeArrowheads="1"/>
          </p:cNvSpPr>
          <p:nvPr/>
        </p:nvSpPr>
        <p:spPr bwMode="auto">
          <a:xfrm>
            <a:off x="6404290" y="4188450"/>
            <a:ext cx="5201696"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432FF"/>
                </a:solidFill>
                <a:latin typeface="Arial" panose="020B0604020202020204" pitchFamily="34" charset="0"/>
              </a:rPr>
              <a:t>The analysis framework provides deep insights into the sources of splitting error and their possible interactions for some examples of coupling methods widely used in Earth system modeling. The insights can be used as building blocks to assess and design additional methods.</a:t>
            </a:r>
          </a:p>
        </p:txBody>
      </p:sp>
      <p:pic>
        <p:nvPicPr>
          <p:cNvPr id="3" name="Picture 2">
            <a:extLst>
              <a:ext uri="{FF2B5EF4-FFF2-40B4-BE49-F238E27FC236}">
                <a16:creationId xmlns:a16="http://schemas.microsoft.com/office/drawing/2014/main" id="{6E789EC3-57CC-5ED5-FFA7-B44DA881FC03}"/>
              </a:ext>
            </a:extLst>
          </p:cNvPr>
          <p:cNvPicPr>
            <a:picLocks noChangeAspect="1"/>
          </p:cNvPicPr>
          <p:nvPr/>
        </p:nvPicPr>
        <p:blipFill>
          <a:blip r:embed="rId3"/>
          <a:stretch>
            <a:fillRect/>
          </a:stretch>
        </p:blipFill>
        <p:spPr>
          <a:xfrm>
            <a:off x="6096000" y="1176317"/>
            <a:ext cx="6121246" cy="2705061"/>
          </a:xfrm>
          <a:prstGeom prst="rect">
            <a:avLst/>
          </a:prstGeom>
        </p:spPr>
      </p:pic>
      <p:sp>
        <p:nvSpPr>
          <p:cNvPr id="2" name="TextBox 1">
            <a:extLst>
              <a:ext uri="{FF2B5EF4-FFF2-40B4-BE49-F238E27FC236}">
                <a16:creationId xmlns:a16="http://schemas.microsoft.com/office/drawing/2014/main" id="{CBCDC685-AACE-84A4-0441-EA4B83B7E417}"/>
              </a:ext>
            </a:extLst>
          </p:cNvPr>
          <p:cNvSpPr txBox="1"/>
          <p:nvPr/>
        </p:nvSpPr>
        <p:spPr>
          <a:xfrm>
            <a:off x="6096000" y="3657600"/>
            <a:ext cx="6096000"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227716970"/>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F268ED6B3C364FAC703FF960F7A610" ma:contentTypeVersion="16" ma:contentTypeDescription="Create a new document." ma:contentTypeScope="" ma:versionID="da4a9bed3b7ffe89072fd8d4c0535997">
  <xsd:schema xmlns:xsd="http://www.w3.org/2001/XMLSchema" xmlns:xs="http://www.w3.org/2001/XMLSchema" xmlns:p="http://schemas.microsoft.com/office/2006/metadata/properties" xmlns:ns3="5e300c8b-3036-49a2-80fa-2319748f3f6d" xmlns:ns4="17ba6337-7066-467a-94f6-945ab4d0f378" targetNamespace="http://schemas.microsoft.com/office/2006/metadata/properties" ma:root="true" ma:fieldsID="d6da8160833f9a40c30846cd67c20356" ns3:_="" ns4:_="">
    <xsd:import namespace="5e300c8b-3036-49a2-80fa-2319748f3f6d"/>
    <xsd:import namespace="17ba6337-7066-467a-94f6-945ab4d0f37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300c8b-3036-49a2-80fa-2319748f3f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7ba6337-7066-467a-94f6-945ab4d0f37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5e300c8b-3036-49a2-80fa-2319748f3f6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277A94-C26E-4665-A5AB-69AB93B93C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300c8b-3036-49a2-80fa-2319748f3f6d"/>
    <ds:schemaRef ds:uri="17ba6337-7066-467a-94f6-945ab4d0f3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57D9F0-2B85-430B-8843-0027C0E6F07C}">
  <ds:schemaRefs>
    <ds:schemaRef ds:uri="http://www.w3.org/XML/1998/namespace"/>
    <ds:schemaRef ds:uri="http://purl.org/dc/elements/1.1/"/>
    <ds:schemaRef ds:uri="http://purl.org/dc/terms/"/>
    <ds:schemaRef ds:uri="http://schemas.openxmlformats.org/package/2006/metadata/core-properties"/>
    <ds:schemaRef ds:uri="5e300c8b-3036-49a2-80fa-2319748f3f6d"/>
    <ds:schemaRef ds:uri="http://purl.org/dc/dcmitype/"/>
    <ds:schemaRef ds:uri="http://schemas.microsoft.com/office/2006/documentManagement/types"/>
    <ds:schemaRef ds:uri="http://schemas.microsoft.com/office/infopath/2007/PartnerControls"/>
    <ds:schemaRef ds:uri="17ba6337-7066-467a-94f6-945ab4d0f378"/>
    <ds:schemaRef ds:uri="http://schemas.microsoft.com/office/2006/metadata/properties"/>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7560</TotalTime>
  <Words>323</Words>
  <Application>Microsoft Office PowerPoint</Application>
  <PresentationFormat>Widescreen</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Steyn, Rita A</cp:lastModifiedBy>
  <cp:revision>42</cp:revision>
  <cp:lastPrinted>2011-05-11T17:30:12Z</cp:lastPrinted>
  <dcterms:created xsi:type="dcterms:W3CDTF">2017-11-02T21:19:41Z</dcterms:created>
  <dcterms:modified xsi:type="dcterms:W3CDTF">2024-04-17T17:26:10Z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0x0101002DF268ED6B3C364FAC703FF960F7A610</vt:lpwstr>
  </property>
  <property fmtid="{D5CDD505-2E9C-101B-9397-08002B2CF9AE}" pid="4" name="Order">
    <vt:r8>3400</vt:r8>
  </property>
</Properties>
</file>