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B12022-46BE-65BB-543B-4293F4725A25}" name="Waller, Anita J" initials="WAJ" userId="S::anita.waller@pnnl.gov::b52ba0f1-61b2-4c97-815d-658d9b39bfb1" providerId="AD"/>
  <p188:author id="{0ADCD82A-D973-788A-25C5-46E4566FA860}" name="Feng, Zhe" initials="FZ" userId="S::zhe.feng@pnnl.gov::9db0838b-86ae-413d-82ec-5e4502d34c4a"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Zhe Feng" initials="ZF" lastIdx="13" clrIdx="0">
    <p:extLst>
      <p:ext uri="{19B8F6BF-5375-455C-9EA6-DF929625EA0E}">
        <p15:presenceInfo xmlns:p15="http://schemas.microsoft.com/office/powerpoint/2012/main" userId="af8b45f3f078c85d" providerId="Windows Live"/>
      </p:ext>
    </p:extLst>
  </p:cmAuthor>
  <p:cmAuthor id="2" name="Risenmay, Ryan L" initials="RRL" lastIdx="4" clrIdx="1">
    <p:extLst>
      <p:ext uri="{19B8F6BF-5375-455C-9EA6-DF929625EA0E}">
        <p15:presenceInfo xmlns:p15="http://schemas.microsoft.com/office/powerpoint/2012/main" userId="S::ryan.risenmay@pnnl.gov::0090918f-4cb9-48e5-90c7-1f8d1e51ae49" providerId="AD"/>
      </p:ext>
    </p:extLst>
  </p:cmAuthor>
  <p:cmAuthor id="3" name="Dorsey, Kathryn S" initials="DKS" lastIdx="5" clrIdx="2">
    <p:extLst>
      <p:ext uri="{19B8F6BF-5375-455C-9EA6-DF929625EA0E}">
        <p15:presenceInfo xmlns:p15="http://schemas.microsoft.com/office/powerpoint/2012/main" userId="S::kathryn.dorsey@pnnl.gov::486d99d4-716e-4f10-8ede-cfb62dbdb6d7" providerId="AD"/>
      </p:ext>
    </p:extLst>
  </p:cmAuthor>
  <p:cmAuthor id="4" name="Mundy, Beth E" initials="MBE" lastIdx="6" clrIdx="3">
    <p:extLst>
      <p:ext uri="{19B8F6BF-5375-455C-9EA6-DF929625EA0E}">
        <p15:presenceInfo xmlns:p15="http://schemas.microsoft.com/office/powerpoint/2012/main" userId="S::beth.mundy@pnnl.gov::09c03546-1d2d-4d82-89e1-bb5e2a2e687b" providerId="AD"/>
      </p:ext>
    </p:extLst>
  </p:cmAuthor>
  <p:cmAuthor id="5" name="Himes, Catherine L" initials="HCL" lastIdx="3" clrIdx="4">
    <p:extLst>
      <p:ext uri="{19B8F6BF-5375-455C-9EA6-DF929625EA0E}">
        <p15:presenceInfo xmlns:p15="http://schemas.microsoft.com/office/powerpoint/2012/main" userId="S::catherine.himes@pnnl.gov::3188da6f-cffb-4e9b-aed8-fac80e95ab34" providerId="AD"/>
      </p:ext>
    </p:extLst>
  </p:cmAuthor>
  <p:cmAuthor id="6" name="Leung, Lai-Yung (Ruby)" initials="LLY(" lastIdx="2" clrIdx="5">
    <p:extLst>
      <p:ext uri="{19B8F6BF-5375-455C-9EA6-DF929625EA0E}">
        <p15:presenceInfo xmlns:p15="http://schemas.microsoft.com/office/powerpoint/2012/main" userId="S::ruby.leung@pnnl.gov::8890b783-e14a-47e3-a682-fbb67b692e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68"/>
    <p:restoredTop sz="96186" autoAdjust="0"/>
  </p:normalViewPr>
  <p:slideViewPr>
    <p:cSldViewPr snapToGrid="0">
      <p:cViewPr varScale="1">
        <p:scale>
          <a:sx n="110" d="100"/>
          <a:sy n="110" d="100"/>
        </p:scale>
        <p:origin x="11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B8285-D7D5-4012-A2E0-12EBB6B05882}" type="datetimeFigureOut">
              <a:rPr lang="en-US" smtClean="0"/>
              <a:t>2/15/2024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A3C97-C8AF-4B79-BF48-EBC3969C717B}" type="slidenum">
              <a:rPr lang="en-US" smtClean="0"/>
              <a:t>‹#›</a:t>
            </a:fld>
            <a:endParaRPr lang="en-US"/>
          </a:p>
        </p:txBody>
      </p:sp>
    </p:spTree>
    <p:extLst>
      <p:ext uri="{BB962C8B-B14F-4D97-AF65-F5344CB8AC3E}">
        <p14:creationId xmlns:p14="http://schemas.microsoft.com/office/powerpoint/2010/main" val="24586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13531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1750745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2/15/2024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56227484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38898" y="855141"/>
            <a:ext cx="11922472" cy="8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spcBef>
                <a:spcPct val="15000"/>
              </a:spcBef>
              <a:defRPr/>
            </a:pPr>
            <a:r>
              <a:rPr lang="en-US" sz="1600" b="1" dirty="0"/>
              <a:t>                                             Objectives</a:t>
            </a:r>
          </a:p>
          <a:p>
            <a:pPr marL="285750" indent="-285750">
              <a:spcBef>
                <a:spcPts val="600"/>
              </a:spcBef>
              <a:buFont typeface="Arial" pitchFamily="34" charset="0"/>
              <a:buChar char="●"/>
              <a:defRPr/>
            </a:pPr>
            <a:r>
              <a:rPr lang="en-US" sz="1400" dirty="0">
                <a:latin typeface="Calibri" panose="020F0502020204030204" pitchFamily="34" charset="0"/>
                <a:cs typeface="Calibri" panose="020F0502020204030204" pitchFamily="34" charset="0"/>
              </a:rPr>
              <a:t>Develop metrics to evaluate E3SMv1’s representation of cloud albedo response to changes in aerosols using several different observational retrievals and assess possible reasons for dataset discrepancies in support of model improvement.</a:t>
            </a:r>
          </a:p>
        </p:txBody>
      </p:sp>
      <p:sp>
        <p:nvSpPr>
          <p:cNvPr id="3076" name="Rectangle 5"/>
          <p:cNvSpPr>
            <a:spLocks noChangeArrowheads="1"/>
          </p:cNvSpPr>
          <p:nvPr/>
        </p:nvSpPr>
        <p:spPr bwMode="auto">
          <a:xfrm>
            <a:off x="134764" y="125940"/>
            <a:ext cx="11922472" cy="513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a:lnSpc>
                <a:spcPct val="115000"/>
              </a:lnSpc>
              <a:spcBef>
                <a:spcPts val="0"/>
              </a:spcBef>
              <a:spcAft>
                <a:spcPts val="0"/>
              </a:spcAft>
            </a:pPr>
            <a:r>
              <a:rPr lang="en-US" sz="2600" b="1" dirty="0">
                <a:solidFill>
                  <a:srgbClr val="1D1C1D"/>
                </a:solidFill>
                <a:effectLst/>
                <a:latin typeface="Arial" panose="020B0604020202020204" pitchFamily="34" charset="0"/>
                <a:ea typeface="SimSun" panose="02010600030101010101" pitchFamily="2" charset="-122"/>
              </a:rPr>
              <a:t>Cloud response to aerosol confounded by its effectiveness to hold water</a:t>
            </a:r>
            <a:endParaRPr lang="en-US" sz="2600" dirty="0">
              <a:effectLst/>
              <a:latin typeface="Arial" panose="020B0604020202020204" pitchFamily="34" charset="0"/>
              <a:ea typeface="SimSun" panose="02010600030101010101" pitchFamily="2" charset="-122"/>
            </a:endParaRPr>
          </a:p>
        </p:txBody>
      </p:sp>
      <p:sp>
        <p:nvSpPr>
          <p:cNvPr id="3077" name="Text Box 6"/>
          <p:cNvSpPr txBox="1">
            <a:spLocks noChangeArrowheads="1"/>
          </p:cNvSpPr>
          <p:nvPr/>
        </p:nvSpPr>
        <p:spPr bwMode="auto">
          <a:xfrm>
            <a:off x="5344886" y="6105478"/>
            <a:ext cx="6716483" cy="49244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dirty="0" err="1">
                <a:solidFill>
                  <a:srgbClr val="000000"/>
                </a:solidFill>
                <a:cs typeface="Calibri" panose="020F0502020204030204" pitchFamily="34" charset="0"/>
              </a:rPr>
              <a:t>Varble</a:t>
            </a:r>
            <a:r>
              <a:rPr lang="en-US" altLang="en-US" sz="1300" dirty="0">
                <a:solidFill>
                  <a:srgbClr val="000000"/>
                </a:solidFill>
                <a:cs typeface="Calibri" panose="020F0502020204030204" pitchFamily="34" charset="0"/>
              </a:rPr>
              <a:t>, A.C., et al.: </a:t>
            </a:r>
            <a:r>
              <a:rPr lang="en-US" sz="1300" dirty="0">
                <a:solidFill>
                  <a:srgbClr val="000000"/>
                </a:solidFill>
                <a:ea typeface="SimSun" panose="02010600030101010101" pitchFamily="2" charset="-122"/>
                <a:cs typeface="Calibri" panose="020F0502020204030204" pitchFamily="34" charset="0"/>
              </a:rPr>
              <a:t>Evaluation of liquid cloud albedo susceptibility in E3SM using coupled eastern North Atlantic surface and satellite retrievals, </a:t>
            </a:r>
            <a:r>
              <a:rPr lang="en-US" sz="1300" i="1" dirty="0">
                <a:solidFill>
                  <a:srgbClr val="000000"/>
                </a:solidFill>
                <a:ea typeface="SimSun" panose="02010600030101010101" pitchFamily="2" charset="-122"/>
                <a:cs typeface="Calibri" panose="020F0502020204030204" pitchFamily="34" charset="0"/>
              </a:rPr>
              <a:t>ACP</a:t>
            </a:r>
            <a:r>
              <a:rPr lang="en-US" sz="1300" dirty="0">
                <a:solidFill>
                  <a:srgbClr val="000000"/>
                </a:solidFill>
                <a:ea typeface="SimSun" panose="02010600030101010101" pitchFamily="2" charset="-122"/>
                <a:cs typeface="Calibri" panose="020F0502020204030204" pitchFamily="34" charset="0"/>
              </a:rPr>
              <a:t>, 2023, </a:t>
            </a:r>
            <a:r>
              <a:rPr lang="en-US" altLang="en-US" sz="1300" dirty="0">
                <a:solidFill>
                  <a:srgbClr val="000000"/>
                </a:solidFill>
                <a:cs typeface="Calibri" panose="020F0502020204030204" pitchFamily="34" charset="0"/>
              </a:rPr>
              <a:t>DOI:10.5194/acp-23-13523-2023.</a:t>
            </a:r>
          </a:p>
        </p:txBody>
      </p:sp>
      <p:sp>
        <p:nvSpPr>
          <p:cNvPr id="3078" name="TextBox 9"/>
          <p:cNvSpPr txBox="1">
            <a:spLocks noChangeArrowheads="1"/>
          </p:cNvSpPr>
          <p:nvPr/>
        </p:nvSpPr>
        <p:spPr bwMode="auto">
          <a:xfrm>
            <a:off x="5344886" y="5043238"/>
            <a:ext cx="65053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0"/>
              </a:spcBef>
              <a:spcAft>
                <a:spcPts val="1000"/>
              </a:spcAft>
              <a:buNone/>
            </a:pPr>
            <a:r>
              <a:rPr lang="en-US" sz="1300" b="1" dirty="0">
                <a:solidFill>
                  <a:srgbClr val="0432FF"/>
                </a:solidFill>
                <a:ea typeface="Times New Roman" panose="02020603050405020304" pitchFamily="18" charset="0"/>
                <a:cs typeface="Calibri" panose="020F0502020204030204" pitchFamily="34" charset="0"/>
              </a:rPr>
              <a:t>Cloud albedo (COD) response to aerosols (CCN) with Twomey Effect and liquid water path (LWP) response contributions for each observational (</a:t>
            </a:r>
            <a:r>
              <a:rPr lang="en-US" sz="1300" b="1" dirty="0" err="1">
                <a:solidFill>
                  <a:srgbClr val="0432FF"/>
                </a:solidFill>
                <a:ea typeface="Times New Roman" panose="02020603050405020304" pitchFamily="18" charset="0"/>
                <a:cs typeface="Calibri" panose="020F0502020204030204" pitchFamily="34" charset="0"/>
              </a:rPr>
              <a:t>Obs</a:t>
            </a:r>
            <a:r>
              <a:rPr lang="en-US" sz="1300" b="1" dirty="0">
                <a:solidFill>
                  <a:srgbClr val="0432FF"/>
                </a:solidFill>
                <a:ea typeface="Times New Roman" panose="02020603050405020304" pitchFamily="18" charset="0"/>
                <a:cs typeface="Calibri" panose="020F0502020204030204" pitchFamily="34" charset="0"/>
              </a:rPr>
              <a:t>) and E3SM dataset including how surface retrieval values with variable adiabaticity (green) change when assuming a constant cloud adiabaticity (0.8, light green) consistent with satellite (TOA) retrievals (orange).</a:t>
            </a:r>
            <a:endParaRPr lang="en-US" sz="1300" dirty="0">
              <a:solidFill>
                <a:srgbClr val="0432FF"/>
              </a:solidFill>
              <a:ea typeface="Arial" panose="020B0604020202020204" pitchFamily="34" charset="0"/>
              <a:cs typeface="Calibri" panose="020F0502020204030204" pitchFamily="34" charset="0"/>
            </a:endParaRPr>
          </a:p>
        </p:txBody>
      </p:sp>
      <p:sp>
        <p:nvSpPr>
          <p:cNvPr id="3" name="Rectangle 4">
            <a:extLst>
              <a:ext uri="{FF2B5EF4-FFF2-40B4-BE49-F238E27FC236}">
                <a16:creationId xmlns:a16="http://schemas.microsoft.com/office/drawing/2014/main" id="{E757EBEA-69AE-FA6B-926B-F98938C1526A}"/>
              </a:ext>
            </a:extLst>
          </p:cNvPr>
          <p:cNvSpPr>
            <a:spLocks noChangeArrowheads="1"/>
          </p:cNvSpPr>
          <p:nvPr/>
        </p:nvSpPr>
        <p:spPr bwMode="auto">
          <a:xfrm>
            <a:off x="138898" y="1724527"/>
            <a:ext cx="5031814" cy="154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defRPr/>
            </a:pPr>
            <a:r>
              <a:rPr lang="en-US" sz="1600" b="1" dirty="0"/>
              <a:t>Approach</a:t>
            </a:r>
            <a:endParaRPr lang="en-US" sz="1600" b="1" dirty="0">
              <a:cs typeface="Calibri"/>
            </a:endParaRPr>
          </a:p>
          <a:p>
            <a:pPr marL="285750" indent="-285750">
              <a:spcBef>
                <a:spcPts val="600"/>
              </a:spcBef>
              <a:buFont typeface="Arial" pitchFamily="34" charset="0"/>
              <a:buChar char="●"/>
              <a:defRPr/>
            </a:pPr>
            <a:r>
              <a:rPr lang="en-US" sz="1400" dirty="0">
                <a:cs typeface="Calibri"/>
              </a:rPr>
              <a:t>ARM Eastern North Atlantic surface and satellite measurements are used with E3SMv1 output and simulated measurements to produce several complementary datasets for evaluating variables and relationships affecting liquid cloud susceptibility to aerosols.</a:t>
            </a:r>
          </a:p>
        </p:txBody>
      </p:sp>
      <p:pic>
        <p:nvPicPr>
          <p:cNvPr id="1026" name="Picture 2">
            <a:extLst>
              <a:ext uri="{FF2B5EF4-FFF2-40B4-BE49-F238E27FC236}">
                <a16:creationId xmlns:a16="http://schemas.microsoft.com/office/drawing/2014/main" id="{C76439E6-3FDD-A9E0-F231-4CBEFB5957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798" y="1768336"/>
            <a:ext cx="6716483" cy="321271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a:extLst>
              <a:ext uri="{FF2B5EF4-FFF2-40B4-BE49-F238E27FC236}">
                <a16:creationId xmlns:a16="http://schemas.microsoft.com/office/drawing/2014/main" id="{2781B456-9BDD-315D-A22A-EFEA5B9D0089}"/>
              </a:ext>
            </a:extLst>
          </p:cNvPr>
          <p:cNvSpPr>
            <a:spLocks noChangeArrowheads="1"/>
          </p:cNvSpPr>
          <p:nvPr/>
        </p:nvSpPr>
        <p:spPr bwMode="auto">
          <a:xfrm>
            <a:off x="138898" y="3173200"/>
            <a:ext cx="5031814" cy="3460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algn="ctr" eaLnBrk="1" hangingPunct="1">
              <a:spcBef>
                <a:spcPct val="15000"/>
              </a:spcBef>
              <a:buFontTx/>
              <a:buNone/>
            </a:pPr>
            <a:r>
              <a:rPr lang="en-US" altLang="en-US" sz="1600" b="1" dirty="0"/>
              <a:t>Impacts</a:t>
            </a:r>
            <a:endParaRPr lang="en-US" altLang="en-US" sz="1600" b="1" dirty="0">
              <a:cs typeface="Calibri"/>
            </a:endParaRPr>
          </a:p>
          <a:p>
            <a:pPr marL="283210" indent="-283210">
              <a:spcBef>
                <a:spcPts val="600"/>
              </a:spcBef>
              <a:buFont typeface="Arial" panose="020B0604020202020204" pitchFamily="34" charset="0"/>
              <a:buChar char="●"/>
            </a:pPr>
            <a:r>
              <a:rPr lang="en-US" altLang="en-US" sz="1400" dirty="0">
                <a:cs typeface="Calibri"/>
              </a:rPr>
              <a:t>The simulated cloud brightness increase with aerosols (Twomey effect) is suppressed by clouds in E3SMv1 that hold much less water than observed relative to the holding capacity of the clouds (lesser “adiabaticity”).</a:t>
            </a:r>
          </a:p>
          <a:p>
            <a:pPr marL="283210" indent="-283210">
              <a:spcBef>
                <a:spcPts val="600"/>
              </a:spcBef>
              <a:buFont typeface="Arial" panose="020B0604020202020204" pitchFamily="34" charset="0"/>
              <a:buChar char="●"/>
            </a:pPr>
            <a:r>
              <a:rPr lang="en-US" altLang="en-US" sz="1400" dirty="0">
                <a:cs typeface="Calibri"/>
              </a:rPr>
              <a:t>Removing adiabaticity differences produces a greater Twomey effect than observed related to a greater response of drop number (N</a:t>
            </a:r>
            <a:r>
              <a:rPr lang="en-US" altLang="en-US" sz="1400" baseline="-25000" dirty="0">
                <a:cs typeface="Calibri"/>
              </a:rPr>
              <a:t>d</a:t>
            </a:r>
            <a:r>
              <a:rPr lang="en-US" altLang="en-US" sz="1400" dirty="0">
                <a:cs typeface="Calibri"/>
              </a:rPr>
              <a:t>) to aerosols in E3SMv1.</a:t>
            </a:r>
          </a:p>
          <a:p>
            <a:pPr marL="283210" indent="-283210">
              <a:spcBef>
                <a:spcPts val="600"/>
              </a:spcBef>
              <a:buFont typeface="Arial" panose="020B0604020202020204" pitchFamily="34" charset="0"/>
              <a:buChar char="●"/>
            </a:pPr>
            <a:r>
              <a:rPr lang="en-US" altLang="en-US" sz="1400" dirty="0">
                <a:cs typeface="Calibri"/>
              </a:rPr>
              <a:t>Overly </a:t>
            </a:r>
            <a:r>
              <a:rPr lang="en-US" altLang="en-US" sz="1400" dirty="0" err="1">
                <a:cs typeface="Calibri"/>
              </a:rPr>
              <a:t>subadiabatic</a:t>
            </a:r>
            <a:r>
              <a:rPr lang="en-US" altLang="en-US" sz="1400" dirty="0">
                <a:cs typeface="Calibri"/>
              </a:rPr>
              <a:t> E3SMv1 clouds are related to more frequent rain and weaker cloud top stability that increases cloud depth and potential mixing with dry air.</a:t>
            </a:r>
          </a:p>
          <a:p>
            <a:pPr marL="283210" indent="-283210">
              <a:spcBef>
                <a:spcPts val="600"/>
              </a:spcBef>
              <a:buFont typeface="Arial" panose="020B0604020202020204" pitchFamily="34" charset="0"/>
              <a:buChar char="●"/>
            </a:pPr>
            <a:r>
              <a:rPr lang="en-US" altLang="en-US" sz="1400" dirty="0">
                <a:cs typeface="Calibri"/>
              </a:rPr>
              <a:t>Aerosol-N</a:t>
            </a:r>
            <a:r>
              <a:rPr lang="en-US" altLang="en-US" sz="1400" baseline="-25000" dirty="0">
                <a:cs typeface="Calibri"/>
              </a:rPr>
              <a:t>d</a:t>
            </a:r>
            <a:r>
              <a:rPr lang="en-US" altLang="en-US" sz="1400" dirty="0">
                <a:cs typeface="Calibri"/>
              </a:rPr>
              <a:t> relationships change as the method for retrieving N</a:t>
            </a:r>
            <a:r>
              <a:rPr lang="en-US" altLang="en-US" sz="1400" baseline="-25000" dirty="0">
                <a:cs typeface="Calibri"/>
              </a:rPr>
              <a:t>d</a:t>
            </a:r>
            <a:r>
              <a:rPr lang="en-US" altLang="en-US" sz="1400" dirty="0">
                <a:cs typeface="Calibri"/>
              </a:rPr>
              <a:t> changes, highlighting the importance of multiple observational and model estimates when performing model evaluation.</a:t>
            </a:r>
          </a:p>
        </p:txBody>
      </p:sp>
    </p:spTree>
    <p:extLst>
      <p:ext uri="{BB962C8B-B14F-4D97-AF65-F5344CB8AC3E}">
        <p14:creationId xmlns:p14="http://schemas.microsoft.com/office/powerpoint/2010/main" val="1997898429"/>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Feng-etal-MCSs-JAMES-July2018-f</Presentation>
    <Funding xmlns="3f367a74-7294-440b-bcf2-615eafc1d48f">RGMA</Funding>
    <SlideDescription xmlns="http://schemas.microsoft.com/sharepoint/v3" xsi:nil="true"/>
  </documentManagement>
</p:properties>
</file>

<file path=customXml/itemProps1.xml><?xml version="1.0" encoding="utf-8"?>
<ds:datastoreItem xmlns:ds="http://schemas.openxmlformats.org/officeDocument/2006/customXml" ds:itemID="{65B74070-B6AA-4912-B637-6888AD45DC61}">
  <ds:schemaRefs>
    <ds:schemaRef ds:uri="3f367a74-7294-440b-bcf2-615eafc1d4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6DAA101-D590-4B34-95A7-270B8865D7CE}">
  <ds:schemaRefs>
    <ds:schemaRef ds:uri="http://schemas.microsoft.com/office/2006/metadata/properties"/>
    <ds:schemaRef ds:uri="3f367a74-7294-440b-bcf2-615eafc1d48f"/>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purl.org/dc/terms/"/>
    <ds:schemaRef ds:uri="http://schemas.microsoft.com/sharepoint/v3"/>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5887</TotalTime>
  <Words>298</Words>
  <Application>Microsoft Office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Feng-etal-MCSs-JAMES-July2018-f</dc:title>
  <dc:creator>Davis, Emily L</dc:creator>
  <dc:description/>
  <cp:lastModifiedBy>Steyn, Rita A</cp:lastModifiedBy>
  <cp:revision>23</cp:revision>
  <cp:lastPrinted>2011-05-11T17:30:12Z</cp:lastPrinted>
  <dcterms:created xsi:type="dcterms:W3CDTF">2017-11-02T21:19:41Z</dcterms:created>
  <dcterms:modified xsi:type="dcterms:W3CDTF">2024-02-15T23:28:17Z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Highlight">
    <vt:lpwstr/>
  </property>
  <property fmtid="{D5CDD505-2E9C-101B-9397-08002B2CF9AE}" pid="5" name="FY">
    <vt:lpwstr/>
  </property>
  <property fmtid="{D5CDD505-2E9C-101B-9397-08002B2CF9AE}" pid="6" name="Funding">
    <vt:lpwstr>RGMA</vt:lpwstr>
  </property>
  <property fmtid="{D5CDD505-2E9C-101B-9397-08002B2CF9AE}" pid="7" name="ContentType">
    <vt:lpwstr>Slide</vt:lpwstr>
  </property>
  <property fmtid="{D5CDD505-2E9C-101B-9397-08002B2CF9AE}" pid="8" name="Presentation">
    <vt:lpwstr>Feng-etal-MCSs-JAMES-July2018-f</vt:lpwstr>
  </property>
  <property fmtid="{D5CDD505-2E9C-101B-9397-08002B2CF9AE}" pid="9" name="SlideDescription">
    <vt:lpwstr/>
  </property>
</Properties>
</file>