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5"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4646" autoAdjust="0"/>
  </p:normalViewPr>
  <p:slideViewPr>
    <p:cSldViewPr snapToGrid="0" snapToObjects="1">
      <p:cViewPr varScale="1">
        <p:scale>
          <a:sx n="74" d="100"/>
          <a:sy n="74" d="100"/>
        </p:scale>
        <p:origin x="54" y="3150"/>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353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2/18/2022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2/18/2022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54" name="Title Placeholder 1"/>
          <p:cNvSpPr>
            <a:spLocks noGrp="1"/>
          </p:cNvSpPr>
          <p:nvPr>
            <p:ph type="title" hasCustomPrompt="1"/>
          </p:nvPr>
        </p:nvSpPr>
        <p:spPr bwMode="auto">
          <a:xfrm>
            <a:off x="0" y="0"/>
            <a:ext cx="12192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55" name="Straight Connector 54"/>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4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11" name="Wave 10"/>
          <p:cNvSpPr/>
          <p:nvPr userDrawn="1"/>
        </p:nvSpPr>
        <p:spPr>
          <a:xfrm>
            <a:off x="1" y="330201"/>
            <a:ext cx="12187767"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2" name="Wave 11"/>
          <p:cNvSpPr/>
          <p:nvPr userDrawn="1"/>
        </p:nvSpPr>
        <p:spPr>
          <a:xfrm>
            <a:off x="4234" y="311151"/>
            <a:ext cx="12187767"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3" name="Wave 12"/>
          <p:cNvSpPr/>
          <p:nvPr userDrawn="1"/>
        </p:nvSpPr>
        <p:spPr>
          <a:xfrm>
            <a:off x="1" y="263526"/>
            <a:ext cx="12187767"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4" name="Wave 13"/>
          <p:cNvSpPr/>
          <p:nvPr userDrawn="1"/>
        </p:nvSpPr>
        <p:spPr>
          <a:xfrm>
            <a:off x="0" y="65088"/>
            <a:ext cx="12192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5" name="Rectangle 14"/>
          <p:cNvSpPr/>
          <p:nvPr userDrawn="1"/>
        </p:nvSpPr>
        <p:spPr>
          <a:xfrm>
            <a:off x="0" y="0"/>
            <a:ext cx="12192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sz="1800" dirty="0">
              <a:solidFill>
                <a:prstClr val="white"/>
              </a:solidFill>
            </a:endParaRPr>
          </a:p>
        </p:txBody>
      </p:sp>
      <p:sp>
        <p:nvSpPr>
          <p:cNvPr id="16" name="Wave 15"/>
          <p:cNvSpPr/>
          <p:nvPr userDrawn="1"/>
        </p:nvSpPr>
        <p:spPr>
          <a:xfrm>
            <a:off x="-4233" y="557213"/>
            <a:ext cx="12196233"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7" name="Title Placeholder 1"/>
          <p:cNvSpPr>
            <a:spLocks noGrp="1"/>
          </p:cNvSpPr>
          <p:nvPr>
            <p:ph type="title" hasCustomPrompt="1"/>
          </p:nvPr>
        </p:nvSpPr>
        <p:spPr bwMode="auto">
          <a:xfrm>
            <a:off x="0" y="0"/>
            <a:ext cx="12192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18" name="Straight Connector 17"/>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9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3"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4"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5"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18"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19" name="Picture 18"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0" name="Picture 1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24"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7"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8"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9"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20"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21"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22"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23" name="Picture 22"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4" name="Picture 23"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pic>
        <p:nvPicPr>
          <p:cNvPr id="25" name="Picture 2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74500" y="6294130"/>
            <a:ext cx="545549" cy="536820"/>
          </a:xfrm>
          <a:prstGeom prst="rect">
            <a:avLst/>
          </a:prstGeom>
        </p:spPr>
      </p:pic>
      <p:pic>
        <p:nvPicPr>
          <p:cNvPr id="2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8781179" y="6294130"/>
            <a:ext cx="574378" cy="5486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2"/>
          <p:cNvSpPr>
            <a:spLocks noGrp="1"/>
          </p:cNvSpPr>
          <p:nvPr>
            <p:ph type="body" sz="quarter" idx="36" hasCustomPrompt="1"/>
          </p:nvPr>
        </p:nvSpPr>
        <p:spPr>
          <a:xfrm>
            <a:off x="19051" y="5308601"/>
            <a:ext cx="4497916" cy="246063"/>
          </a:xfrm>
          <a:prstGeom prst="rect">
            <a:avLst/>
          </a:prstGeom>
        </p:spPr>
        <p:txBody>
          <a:bodyPr/>
          <a:lstStyle>
            <a:lvl1pPr>
              <a:defRPr sz="1000" baseline="0"/>
            </a:lvl1pPr>
          </a:lstStyle>
          <a:p>
            <a:pPr lvl="0"/>
            <a:r>
              <a:rPr lang="en-US" dirty="0"/>
              <a:t>Data available at (DOI):</a:t>
            </a:r>
          </a:p>
        </p:txBody>
      </p:sp>
      <p:sp>
        <p:nvSpPr>
          <p:cNvPr id="28"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FUTURE OF IRRIGATION WATER DEMAND UNDER A CHANGING CLIMATE</a:t>
            </a:r>
          </a:p>
        </p:txBody>
      </p:sp>
      <p:pic>
        <p:nvPicPr>
          <p:cNvPr id="3" name="Content Placeholder 2">
            <a:extLst>
              <a:ext uri="{FF2B5EF4-FFF2-40B4-BE49-F238E27FC236}">
                <a16:creationId xmlns:a16="http://schemas.microsoft.com/office/drawing/2014/main" id="{EF91CCB3-3AE6-004F-BA18-9E80794A8483}"/>
              </a:ext>
            </a:extLst>
          </p:cNvPr>
          <p:cNvPicPr>
            <a:picLocks noGrp="1" noChangeAspect="1"/>
          </p:cNvPicPr>
          <p:nvPr>
            <p:ph sz="quarter" idx="31"/>
          </p:nvPr>
        </p:nvPicPr>
        <p:blipFill>
          <a:blip r:embed="rId2"/>
          <a:stretch>
            <a:fillRect/>
          </a:stretch>
        </p:blipFill>
        <p:spPr>
          <a:xfrm>
            <a:off x="19050" y="1314205"/>
            <a:ext cx="5810192" cy="3708890"/>
          </a:xfrm>
        </p:spPr>
      </p:pic>
      <p:sp>
        <p:nvSpPr>
          <p:cNvPr id="20" name="Text Placeholder 19"/>
          <p:cNvSpPr>
            <a:spLocks noGrp="1"/>
          </p:cNvSpPr>
          <p:nvPr>
            <p:ph type="body" sz="quarter" idx="26"/>
          </p:nvPr>
        </p:nvSpPr>
        <p:spPr/>
        <p:txBody>
          <a:bodyPr/>
          <a:lstStyle/>
          <a:p>
            <a:r>
              <a:rPr lang="en-US" dirty="0"/>
              <a:t>Vahmani, P., Jones, A. D., &amp; Li, D. (2022). Will anthropogenic warming increase evapotranspiration? Examining irrigation water demand implications of climate change in California. Earth’s Future, 10, e2021EF002221. DOI: 10.1029/2021EF002221</a:t>
            </a:r>
          </a:p>
          <a:p>
            <a:endParaRPr lang="en-US" dirty="0"/>
          </a:p>
        </p:txBody>
      </p:sp>
      <p:sp>
        <p:nvSpPr>
          <p:cNvPr id="21" name="Text Placeholder 20"/>
          <p:cNvSpPr>
            <a:spLocks noGrp="1"/>
          </p:cNvSpPr>
          <p:nvPr>
            <p:ph type="body" sz="quarter" idx="30"/>
          </p:nvPr>
        </p:nvSpPr>
        <p:spPr>
          <a:xfrm>
            <a:off x="5829242" y="1079049"/>
            <a:ext cx="6307215" cy="1214209"/>
          </a:xfrm>
        </p:spPr>
        <p:txBody>
          <a:bodyPr/>
          <a:lstStyle/>
          <a:p>
            <a:r>
              <a:rPr lang="en-US" dirty="0"/>
              <a:t>Climate modeling studies and observations do not fully agree on the implications of climate change-induced warming of the atmosphere for evapotranspiration (ET), a primary driver of irrigation water demand.</a:t>
            </a:r>
          </a:p>
        </p:txBody>
      </p:sp>
      <p:sp>
        <p:nvSpPr>
          <p:cNvPr id="23" name="Text Placeholder 22"/>
          <p:cNvSpPr>
            <a:spLocks noGrp="1"/>
          </p:cNvSpPr>
          <p:nvPr>
            <p:ph type="body" sz="quarter" idx="34"/>
          </p:nvPr>
        </p:nvSpPr>
        <p:spPr>
          <a:xfrm>
            <a:off x="5829242" y="2575832"/>
            <a:ext cx="6440726" cy="1212396"/>
          </a:xfrm>
        </p:spPr>
        <p:txBody>
          <a:bodyPr/>
          <a:lstStyle/>
          <a:p>
            <a:r>
              <a:rPr lang="en-US" dirty="0"/>
              <a:t>We find that the vegetation response to the warming and drying atmospheric conditions, via regulation of stomata resistance, can offset the expected increase in evapotranspiration rates and irrigation water demands that would otherwise result from abiotic processes.</a:t>
            </a:r>
          </a:p>
        </p:txBody>
      </p:sp>
      <p:sp>
        <p:nvSpPr>
          <p:cNvPr id="24" name="Text Placeholder 23"/>
          <p:cNvSpPr>
            <a:spLocks noGrp="1"/>
          </p:cNvSpPr>
          <p:nvPr>
            <p:ph type="body" sz="quarter" idx="35"/>
          </p:nvPr>
        </p:nvSpPr>
        <p:spPr>
          <a:xfrm>
            <a:off x="5829242" y="4214360"/>
            <a:ext cx="6307215" cy="2034041"/>
          </a:xfrm>
        </p:spPr>
        <p:txBody>
          <a:bodyPr>
            <a:normAutofit/>
          </a:bodyPr>
          <a:lstStyle/>
          <a:p>
            <a:r>
              <a:rPr lang="en-US" dirty="0"/>
              <a:t>Increasing atmospheric temperature and vapor pressure deficit have minimal implications for </a:t>
            </a:r>
            <a:r>
              <a:rPr lang="en-US" dirty="0" err="1"/>
              <a:t>nonwater</a:t>
            </a:r>
            <a:r>
              <a:rPr lang="en-US" dirty="0"/>
              <a:t> limited evapotranspiration (ET) and irrigation water demand.</a:t>
            </a:r>
          </a:p>
          <a:p>
            <a:r>
              <a:rPr lang="en-US" dirty="0"/>
              <a:t>Anthropogenic warming of the atmosphere has minimal implications for mean relative humidity and the surface available energy, which are critical drivers of ET.</a:t>
            </a:r>
          </a:p>
        </p:txBody>
      </p:sp>
      <p:sp>
        <p:nvSpPr>
          <p:cNvPr id="9" name="Text Placeholder 21">
            <a:extLst>
              <a:ext uri="{FF2B5EF4-FFF2-40B4-BE49-F238E27FC236}">
                <a16:creationId xmlns:a16="http://schemas.microsoft.com/office/drawing/2014/main" id="{F095F797-F812-6E41-9090-390AD1A9A126}"/>
              </a:ext>
            </a:extLst>
          </p:cNvPr>
          <p:cNvSpPr txBox="1">
            <a:spLocks/>
          </p:cNvSpPr>
          <p:nvPr/>
        </p:nvSpPr>
        <p:spPr>
          <a:xfrm>
            <a:off x="5924939" y="2227861"/>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Approach and Results </a:t>
            </a:r>
          </a:p>
        </p:txBody>
      </p:sp>
      <p:sp>
        <p:nvSpPr>
          <p:cNvPr id="10" name="Text Placeholder 21">
            <a:extLst>
              <a:ext uri="{FF2B5EF4-FFF2-40B4-BE49-F238E27FC236}">
                <a16:creationId xmlns:a16="http://schemas.microsoft.com/office/drawing/2014/main" id="{19DA9F49-853D-3146-A395-3AD79BA5354B}"/>
              </a:ext>
            </a:extLst>
          </p:cNvPr>
          <p:cNvSpPr txBox="1">
            <a:spLocks/>
          </p:cNvSpPr>
          <p:nvPr/>
        </p:nvSpPr>
        <p:spPr>
          <a:xfrm>
            <a:off x="5924939" y="3832350"/>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a:t>
            </a:r>
          </a:p>
        </p:txBody>
      </p:sp>
      <p:sp>
        <p:nvSpPr>
          <p:cNvPr id="11" name="Text Placeholder 21">
            <a:extLst>
              <a:ext uri="{FF2B5EF4-FFF2-40B4-BE49-F238E27FC236}">
                <a16:creationId xmlns:a16="http://schemas.microsoft.com/office/drawing/2014/main" id="{7D139619-7373-4C56-8868-37677A1357BD}"/>
              </a:ext>
            </a:extLst>
          </p:cNvPr>
          <p:cNvSpPr txBox="1">
            <a:spLocks/>
          </p:cNvSpPr>
          <p:nvPr/>
        </p:nvSpPr>
        <p:spPr>
          <a:xfrm>
            <a:off x="5924939" y="759576"/>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Challenges</a:t>
            </a:r>
          </a:p>
        </p:txBody>
      </p:sp>
    </p:spTree>
    <p:extLst>
      <p:ext uri="{BB962C8B-B14F-4D97-AF65-F5344CB8AC3E}">
        <p14:creationId xmlns:p14="http://schemas.microsoft.com/office/powerpoint/2010/main" val="335258501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2099</TotalTime>
  <Words>179</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FUTURE OF IRRIGATION WATER DEMAND UNDER A CHANGING CLIMATE</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jagimbel</cp:lastModifiedBy>
  <cp:revision>95</cp:revision>
  <dcterms:created xsi:type="dcterms:W3CDTF">2016-02-10T19:06:12Z</dcterms:created>
  <dcterms:modified xsi:type="dcterms:W3CDTF">2022-02-18T18:50:57Z</dcterms:modified>
</cp:coreProperties>
</file>