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3958"/>
    <a:srgbClr val="5CCAC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69"/>
    <p:restoredTop sz="96259" autoAdjust="0"/>
  </p:normalViewPr>
  <p:slideViewPr>
    <p:cSldViewPr snapToGrid="0" snapToObjects="1">
      <p:cViewPr varScale="1">
        <p:scale>
          <a:sx n="123" d="100"/>
          <a:sy n="123" d="100"/>
        </p:scale>
        <p:origin x="2320"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8232"/>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5ECDC-625C-5849-A67E-BA6D596671A2}" type="datetimeFigureOut">
              <a:rPr lang="en-US" smtClean="0"/>
              <a:t>9/22/22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341ECA-9E59-C94D-8D3D-708D0CBC4551}" type="slidenum">
              <a:rPr lang="en-US" smtClean="0"/>
              <a:t>‹#›</a:t>
            </a:fld>
            <a:endParaRPr lang="en-US"/>
          </a:p>
        </p:txBody>
      </p:sp>
    </p:spTree>
    <p:extLst>
      <p:ext uri="{BB962C8B-B14F-4D97-AF65-F5344CB8AC3E}">
        <p14:creationId xmlns:p14="http://schemas.microsoft.com/office/powerpoint/2010/main" val="39370409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312759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Thursday, September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Thursday, September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Thursday, September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extLst>
      <p:ext uri="{BB962C8B-B14F-4D97-AF65-F5344CB8AC3E}">
        <p14:creationId xmlns:p14="http://schemas.microsoft.com/office/powerpoint/2010/main" val="423729819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Thursday, September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Thursday, September 22, 2022</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Thursday, September 22, 2022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Thursday, September 22, 2022</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Thursday, September 22, 2022</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Thursday, September 22, 2022</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Thursday, September 22, 2022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Thursday, September 22, 2022</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Thursday, September 22, 2022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16/j.epsl.2022.117798"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0" y="538280"/>
            <a:ext cx="9070115" cy="830997"/>
          </a:xfrm>
          <a:prstGeom prst="rect">
            <a:avLst/>
          </a:prstGeom>
          <a:noFill/>
        </p:spPr>
        <p:txBody>
          <a:bodyPr wrap="square">
            <a:spAutoFit/>
          </a:bodyPr>
          <a:lstStyle/>
          <a:p>
            <a:pPr algn="ctr"/>
            <a:r>
              <a:rPr lang="en-US" sz="2400" dirty="0">
                <a:solidFill>
                  <a:schemeClr val="bg2">
                    <a:lumMod val="25000"/>
                  </a:schemeClr>
                </a:solidFill>
              </a:rPr>
              <a:t>Bedrock uplift to reduce Thwaites Glacier retreat by 20% or more</a:t>
            </a:r>
          </a:p>
          <a:p>
            <a:pPr algn="ctr"/>
            <a:endParaRPr lang="en-US" sz="2400" dirty="0">
              <a:solidFill>
                <a:schemeClr val="bg2">
                  <a:lumMod val="25000"/>
                </a:schemeClr>
              </a:solidFill>
            </a:endParaRPr>
          </a:p>
        </p:txBody>
      </p:sp>
      <p:sp>
        <p:nvSpPr>
          <p:cNvPr id="18" name="TextBox 17"/>
          <p:cNvSpPr txBox="1"/>
          <p:nvPr/>
        </p:nvSpPr>
        <p:spPr>
          <a:xfrm>
            <a:off x="73886" y="1093326"/>
            <a:ext cx="4674416" cy="2123658"/>
          </a:xfrm>
          <a:prstGeom prst="rect">
            <a:avLst/>
          </a:prstGeom>
          <a:noFill/>
        </p:spPr>
        <p:txBody>
          <a:bodyPr wrap="square" rtlCol="0">
            <a:spAutoFit/>
          </a:bodyPr>
          <a:lstStyle/>
          <a:p>
            <a:r>
              <a:rPr lang="en-US" b="1" dirty="0"/>
              <a:t>                        </a:t>
            </a:r>
            <a:r>
              <a:rPr lang="en-US" sz="2000" b="1" dirty="0"/>
              <a:t>Objective</a:t>
            </a:r>
          </a:p>
          <a:p>
            <a:pPr marL="285750" indent="-285750">
              <a:buFont typeface="Arial" panose="020B0604020202020204" pitchFamily="34" charset="0"/>
              <a:buChar char="•"/>
            </a:pPr>
            <a:r>
              <a:rPr lang="en-US" sz="1600" dirty="0"/>
              <a:t>Thwaites Glacier is subject to marine ice-sheet instability and could raise sea level by up to 1.5 meters.</a:t>
            </a:r>
          </a:p>
          <a:p>
            <a:pPr marL="285750" indent="-285750">
              <a:buFont typeface="Arial" panose="020B0604020202020204" pitchFamily="34" charset="0"/>
              <a:buChar char="•"/>
            </a:pPr>
            <a:r>
              <a:rPr lang="en-US" sz="1600" dirty="0"/>
              <a:t>However, it overlies a region of anomalously </a:t>
            </a:r>
            <a:br>
              <a:rPr lang="en-US" sz="1600" dirty="0"/>
            </a:br>
            <a:r>
              <a:rPr lang="en-US" sz="1600" dirty="0"/>
              <a:t>low mantle viscosity and thin lithoshpere.</a:t>
            </a:r>
          </a:p>
          <a:p>
            <a:pPr marL="285750" indent="-285750">
              <a:buFont typeface="Arial" panose="020B0604020202020204" pitchFamily="34" charset="0"/>
              <a:buChar char="•"/>
            </a:pPr>
            <a:r>
              <a:rPr lang="en-US" sz="1600" dirty="0"/>
              <a:t>Our goal </a:t>
            </a:r>
            <a:r>
              <a:rPr lang="en-US" sz="1600"/>
              <a:t>is to investigate the effects of glacial</a:t>
            </a:r>
            <a:br>
              <a:rPr lang="en-US" sz="1600"/>
            </a:br>
            <a:r>
              <a:rPr lang="en-US" sz="1600"/>
              <a:t>isostatic adjustment on glacier mass loss here.</a:t>
            </a:r>
            <a:endParaRPr lang="en-US" sz="1600" dirty="0"/>
          </a:p>
        </p:txBody>
      </p:sp>
      <p:sp>
        <p:nvSpPr>
          <p:cNvPr id="19" name="TextBox 18"/>
          <p:cNvSpPr txBox="1"/>
          <p:nvPr/>
        </p:nvSpPr>
        <p:spPr>
          <a:xfrm>
            <a:off x="73886" y="3181561"/>
            <a:ext cx="4747496" cy="3108543"/>
          </a:xfrm>
          <a:prstGeom prst="rect">
            <a:avLst/>
          </a:prstGeom>
          <a:noFill/>
        </p:spPr>
        <p:txBody>
          <a:bodyPr wrap="square" rtlCol="0">
            <a:spAutoFit/>
          </a:bodyPr>
          <a:lstStyle/>
          <a:p>
            <a:r>
              <a:rPr lang="en-US" sz="2000" b="1" dirty="0"/>
              <a:t>                       Research</a:t>
            </a:r>
          </a:p>
          <a:p>
            <a:pPr marL="171450" indent="-171450">
              <a:buFont typeface="Arial"/>
              <a:buChar char="•"/>
            </a:pPr>
            <a:r>
              <a:rPr lang="en-US" sz="1600" dirty="0"/>
              <a:t>Ran 500-year simulations of a coupled higher-order ice-sheet, </a:t>
            </a:r>
            <a:r>
              <a:rPr lang="en-US" sz="1600" i="1" dirty="0"/>
              <a:t>MALI</a:t>
            </a:r>
            <a:r>
              <a:rPr lang="en-US" sz="1600" dirty="0"/>
              <a:t>, and planar glacial isostatic adjustment model, </a:t>
            </a:r>
            <a:r>
              <a:rPr lang="en-US" sz="1600" i="1" dirty="0"/>
              <a:t>giapy</a:t>
            </a:r>
            <a:r>
              <a:rPr lang="en-US" sz="1600" dirty="0"/>
              <a:t>.</a:t>
            </a:r>
          </a:p>
          <a:p>
            <a:pPr marL="171450" indent="-171450">
              <a:buFont typeface="Arial"/>
              <a:buChar char="•"/>
            </a:pPr>
            <a:r>
              <a:rPr lang="en-US" sz="1600" dirty="0"/>
              <a:t>Considered solid-earth rheologies including typical-Earth and likely and extreme values for the region.  Compared the results with different rheologies to a control excluding bedrock uplift.</a:t>
            </a:r>
          </a:p>
          <a:p>
            <a:pPr marL="171450" indent="-171450">
              <a:buFont typeface="Arial"/>
              <a:buChar char="•"/>
            </a:pPr>
            <a:r>
              <a:rPr lang="en-US" sz="1600" dirty="0"/>
              <a:t>Most likely rheology reduces glacier mass loss by &gt;20% beyond about 100 yr. Extreme rheology reduces mass loss by over 70%.</a:t>
            </a:r>
          </a:p>
          <a:p>
            <a:pPr marL="171450" indent="-171450">
              <a:buFont typeface="Arial"/>
              <a:buChar char="•"/>
            </a:pPr>
            <a:endParaRPr lang="en-US" sz="1600" dirty="0"/>
          </a:p>
        </p:txBody>
      </p:sp>
      <p:sp>
        <p:nvSpPr>
          <p:cNvPr id="20" name="TextBox 19"/>
          <p:cNvSpPr txBox="1"/>
          <p:nvPr/>
        </p:nvSpPr>
        <p:spPr>
          <a:xfrm>
            <a:off x="4748303" y="4351022"/>
            <a:ext cx="4481285" cy="1877437"/>
          </a:xfrm>
          <a:prstGeom prst="rect">
            <a:avLst/>
          </a:prstGeom>
          <a:noFill/>
        </p:spPr>
        <p:txBody>
          <a:bodyPr wrap="square" rtlCol="0">
            <a:spAutoFit/>
          </a:bodyPr>
          <a:lstStyle/>
          <a:p>
            <a:r>
              <a:rPr lang="en-US" sz="2000" b="1" dirty="0"/>
              <a:t>	        Impact</a:t>
            </a:r>
          </a:p>
          <a:p>
            <a:r>
              <a:rPr lang="en-US" sz="1600" dirty="0"/>
              <a:t>Crustal uplift will substantially slow retreat of Thwaites Glacier and should be included in Antarctic projections.  More observations are needed to reduce the uncertainty in the strength of this negative feedback.</a:t>
            </a:r>
          </a:p>
          <a:p>
            <a:endParaRPr lang="en-US" sz="1600" dirty="0"/>
          </a:p>
        </p:txBody>
      </p:sp>
      <p:sp>
        <p:nvSpPr>
          <p:cNvPr id="15" name="TextBox 14"/>
          <p:cNvSpPr txBox="1"/>
          <p:nvPr/>
        </p:nvSpPr>
        <p:spPr>
          <a:xfrm>
            <a:off x="818079" y="6037117"/>
            <a:ext cx="7588673" cy="55399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000" dirty="0"/>
              <a:t>Reference:  </a:t>
            </a:r>
            <a:r>
              <a:rPr lang="en-US" sz="1000">
                <a:effectLst/>
              </a:rPr>
              <a:t>Book, Cameron, Matthew J. Hoffman, Samuel B. Kachuck, Trevor R. Hillebrand, Stephen F. Price, Mauro Perego, and Jeremy N. Bassis. 2022. Stabilizing Effect of Bedrock Uplift on Retreat of Thwaites Glacier, Antarctica, at Centennial Timescales. </a:t>
            </a:r>
            <a:r>
              <a:rPr lang="en-US" sz="1000" i="1">
                <a:effectLst/>
              </a:rPr>
              <a:t>Earth and Planetary Science Letters</a:t>
            </a:r>
            <a:r>
              <a:rPr lang="en-US" sz="1000">
                <a:effectLst/>
              </a:rPr>
              <a:t> 597:117798. </a:t>
            </a:r>
            <a:r>
              <a:rPr lang="en-US" sz="1000">
                <a:effectLst/>
                <a:hlinkClick r:id="rId3"/>
              </a:rPr>
              <a:t>https://doi.org/10.1016/j.epsl.2022.117798</a:t>
            </a:r>
            <a:r>
              <a:rPr lang="en-US" sz="1000">
                <a:effectLst/>
              </a:rPr>
              <a:t>.</a:t>
            </a:r>
          </a:p>
        </p:txBody>
      </p:sp>
      <p:sp>
        <p:nvSpPr>
          <p:cNvPr id="14" name="TextBox 27"/>
          <p:cNvSpPr txBox="1">
            <a:spLocks noChangeArrowheads="1"/>
          </p:cNvSpPr>
          <p:nvPr/>
        </p:nvSpPr>
        <p:spPr bwMode="auto">
          <a:xfrm>
            <a:off x="4894118" y="3366950"/>
            <a:ext cx="4175996" cy="1015663"/>
          </a:xfrm>
          <a:prstGeom prst="rect">
            <a:avLst/>
          </a:prstGeom>
          <a:noFill/>
          <a:ln w="9525">
            <a:noFill/>
            <a:miter lim="800000"/>
            <a:headEnd/>
            <a:tailEnd/>
          </a:ln>
        </p:spPr>
        <p:txBody>
          <a:bodyPr wrap="square">
            <a:spAutoFit/>
          </a:bodyPr>
          <a:lstStyle/>
          <a:p>
            <a:pPr algn="just"/>
            <a:r>
              <a:rPr lang="en-US" sz="1200" dirty="0">
                <a:solidFill>
                  <a:srgbClr val="0066FF"/>
                </a:solidFill>
              </a:rPr>
              <a:t>Sea-level rise projections for Thwaites Glacier, Antarctica are reduced by 20% or more (orange line) when including crustal uplift as the glacier thins.  Extreme, but possible, solid earth rheology (red and purple lines) reduce ice loss much more.</a:t>
            </a:r>
          </a:p>
        </p:txBody>
      </p:sp>
      <p:pic>
        <p:nvPicPr>
          <p:cNvPr id="2" name="Picture 1">
            <a:extLst>
              <a:ext uri="{FF2B5EF4-FFF2-40B4-BE49-F238E27FC236}">
                <a16:creationId xmlns:a16="http://schemas.microsoft.com/office/drawing/2014/main" id="{1F2CDC0C-F00D-8C6B-ED0B-4972DE9DE49C}"/>
              </a:ext>
            </a:extLst>
          </p:cNvPr>
          <p:cNvPicPr>
            <a:picLocks noChangeAspect="1"/>
          </p:cNvPicPr>
          <p:nvPr/>
        </p:nvPicPr>
        <p:blipFill>
          <a:blip r:embed="rId4"/>
          <a:stretch>
            <a:fillRect/>
          </a:stretch>
        </p:blipFill>
        <p:spPr>
          <a:xfrm>
            <a:off x="7609018" y="1330604"/>
            <a:ext cx="1492269" cy="1910720"/>
          </a:xfrm>
          <a:prstGeom prst="rect">
            <a:avLst/>
          </a:prstGeom>
        </p:spPr>
      </p:pic>
      <p:pic>
        <p:nvPicPr>
          <p:cNvPr id="6" name="Picture 5">
            <a:extLst>
              <a:ext uri="{FF2B5EF4-FFF2-40B4-BE49-F238E27FC236}">
                <a16:creationId xmlns:a16="http://schemas.microsoft.com/office/drawing/2014/main" id="{818E59CC-9A5C-6092-26B7-C59EE83BDDCB}"/>
              </a:ext>
            </a:extLst>
          </p:cNvPr>
          <p:cNvPicPr>
            <a:picLocks noChangeAspect="1"/>
          </p:cNvPicPr>
          <p:nvPr/>
        </p:nvPicPr>
        <p:blipFill rotWithShape="1">
          <a:blip r:embed="rId5"/>
          <a:srcRect t="3309" b="3629"/>
          <a:stretch/>
        </p:blipFill>
        <p:spPr>
          <a:xfrm>
            <a:off x="4662917" y="1394432"/>
            <a:ext cx="2962492" cy="2004406"/>
          </a:xfrm>
          <a:prstGeom prst="rect">
            <a:avLst/>
          </a:prstGeom>
        </p:spPr>
      </p:pic>
    </p:spTree>
    <p:extLst>
      <p:ext uri="{BB962C8B-B14F-4D97-AF65-F5344CB8AC3E}">
        <p14:creationId xmlns:p14="http://schemas.microsoft.com/office/powerpoint/2010/main" val="1242346049"/>
      </p:ext>
    </p:extLst>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8016</TotalTime>
  <Words>301</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Clarity</vt:lpstr>
      <vt:lpstr>PowerPoint Presentation</vt:lpstr>
    </vt:vector>
  </TitlesOfParts>
  <Company>Los Alamos National Laboratory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ProSPect Q3-Q4 Update  6/13/2018</dc:title>
  <dc:creator>Stephen Price</dc:creator>
  <cp:lastModifiedBy>Hoffman, Matthew</cp:lastModifiedBy>
  <cp:revision>509</cp:revision>
  <dcterms:created xsi:type="dcterms:W3CDTF">2018-06-01T02:07:54Z</dcterms:created>
  <dcterms:modified xsi:type="dcterms:W3CDTF">2022-09-23T04:39:58Z</dcterms:modified>
</cp:coreProperties>
</file>