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8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2" name="Rice, Jennie S" initials="RJS" lastIdx="3" clrIdx="1">
    <p:extLst>
      <p:ext uri="{19B8F6BF-5375-455C-9EA6-DF929625EA0E}">
        <p15:presenceInfo xmlns:p15="http://schemas.microsoft.com/office/powerpoint/2012/main" userId="S::jennie.rice@pnnl.gov::c25ef22d-ccff-4345-a027-1c307086bae8" providerId="AD"/>
      </p:ext>
    </p:extLst>
  </p:cmAuthor>
  <p:cmAuthor id="3" name="Rahman, Aowabin" initials="RA" lastIdx="1" clrIdx="2">
    <p:extLst>
      <p:ext uri="{19B8F6BF-5375-455C-9EA6-DF929625EA0E}">
        <p15:presenceInfo xmlns:p15="http://schemas.microsoft.com/office/powerpoint/2012/main" userId="S::aowabin.rahman@pnnl.gov::6e4070b0-ae6e-4940-a38f-68dbd679de80" providerId="AD"/>
      </p:ext>
    </p:extLst>
  </p:cmAuthor>
  <p:cmAuthor id="4" name="Tackett, Susan M" initials="TSM" lastIdx="3" clrIdx="3">
    <p:extLst>
      <p:ext uri="{19B8F6BF-5375-455C-9EA6-DF929625EA0E}">
        <p15:presenceInfo xmlns:p15="http://schemas.microsoft.com/office/powerpoint/2012/main" userId="S::susan.tackett@pnnl.gov::167ce18c-b39f-4abc-bc03-028e1caa666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66" autoAdjust="0"/>
    <p:restoredTop sz="95046" autoAdjust="0"/>
  </p:normalViewPr>
  <p:slideViewPr>
    <p:cSldViewPr>
      <p:cViewPr varScale="1">
        <p:scale>
          <a:sx n="124" d="100"/>
          <a:sy n="124" d="100"/>
        </p:scale>
        <p:origin x="175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ndy, Beth E" userId="09c03546-1d2d-4d82-89e1-bb5e2a2e687b" providerId="ADAL" clId="{0135F86F-827B-4F45-AA97-B81D1CFB3F5A}"/>
    <pc:docChg chg="custSel delSld modSld">
      <pc:chgData name="Mundy, Beth E" userId="09c03546-1d2d-4d82-89e1-bb5e2a2e687b" providerId="ADAL" clId="{0135F86F-827B-4F45-AA97-B81D1CFB3F5A}" dt="2022-01-28T16:15:15.275" v="146" actId="20577"/>
      <pc:docMkLst>
        <pc:docMk/>
      </pc:docMkLst>
      <pc:sldChg chg="delSp modSp mod delCm">
        <pc:chgData name="Mundy, Beth E" userId="09c03546-1d2d-4d82-89e1-bb5e2a2e687b" providerId="ADAL" clId="{0135F86F-827B-4F45-AA97-B81D1CFB3F5A}" dt="2022-01-28T16:15:15.275" v="146" actId="20577"/>
        <pc:sldMkLst>
          <pc:docMk/>
          <pc:sldMk cId="0" sldId="258"/>
        </pc:sldMkLst>
        <pc:spChg chg="del">
          <ac:chgData name="Mundy, Beth E" userId="09c03546-1d2d-4d82-89e1-bb5e2a2e687b" providerId="ADAL" clId="{0135F86F-827B-4F45-AA97-B81D1CFB3F5A}" dt="2022-01-28T16:08:10.044" v="142" actId="478"/>
          <ac:spMkLst>
            <pc:docMk/>
            <pc:sldMk cId="0" sldId="258"/>
            <ac:spMk id="9" creationId="{CBB823B9-C2D0-4490-A439-7E1168D18BF2}"/>
          </ac:spMkLst>
        </pc:spChg>
        <pc:spChg chg="mod">
          <ac:chgData name="Mundy, Beth E" userId="09c03546-1d2d-4d82-89e1-bb5e2a2e687b" providerId="ADAL" clId="{0135F86F-827B-4F45-AA97-B81D1CFB3F5A}" dt="2022-01-28T16:06:44.089" v="104" actId="207"/>
          <ac:spMkLst>
            <pc:docMk/>
            <pc:sldMk cId="0" sldId="258"/>
            <ac:spMk id="3075" creationId="{00000000-0000-0000-0000-000000000000}"/>
          </ac:spMkLst>
        </pc:spChg>
        <pc:spChg chg="mod">
          <ac:chgData name="Mundy, Beth E" userId="09c03546-1d2d-4d82-89e1-bb5e2a2e687b" providerId="ADAL" clId="{0135F86F-827B-4F45-AA97-B81D1CFB3F5A}" dt="2022-01-28T16:08:52.909" v="145" actId="20577"/>
          <ac:spMkLst>
            <pc:docMk/>
            <pc:sldMk cId="0" sldId="258"/>
            <ac:spMk id="3077" creationId="{00000000-0000-0000-0000-000000000000}"/>
          </ac:spMkLst>
        </pc:spChg>
        <pc:spChg chg="mod">
          <ac:chgData name="Mundy, Beth E" userId="09c03546-1d2d-4d82-89e1-bb5e2a2e687b" providerId="ADAL" clId="{0135F86F-827B-4F45-AA97-B81D1CFB3F5A}" dt="2022-01-28T16:15:15.275" v="146" actId="20577"/>
          <ac:spMkLst>
            <pc:docMk/>
            <pc:sldMk cId="0" sldId="258"/>
            <ac:spMk id="3078" creationId="{00000000-0000-0000-0000-000000000000}"/>
          </ac:spMkLst>
        </pc:spChg>
        <pc:picChg chg="mod">
          <ac:chgData name="Mundy, Beth E" userId="09c03546-1d2d-4d82-89e1-bb5e2a2e687b" providerId="ADAL" clId="{0135F86F-827B-4F45-AA97-B81D1CFB3F5A}" dt="2022-01-28T15:32:31.503" v="4" actId="1036"/>
          <ac:picMkLst>
            <pc:docMk/>
            <pc:sldMk cId="0" sldId="258"/>
            <ac:picMk id="8" creationId="{A208822E-7A46-4F53-9A4E-AE239319B784}"/>
          </ac:picMkLst>
        </pc:picChg>
      </pc:sldChg>
      <pc:sldChg chg="del">
        <pc:chgData name="Mundy, Beth E" userId="09c03546-1d2d-4d82-89e1-bb5e2a2e687b" providerId="ADAL" clId="{0135F86F-827B-4F45-AA97-B81D1CFB3F5A}" dt="2022-01-28T16:06:47.003" v="105" actId="47"/>
        <pc:sldMkLst>
          <pc:docMk/>
          <pc:sldMk cId="1092337545" sldId="259"/>
        </pc:sldMkLst>
      </pc:sldChg>
    </pc:docChg>
  </pc:docChgLst>
  <pc:docChgLst>
    <pc:chgData name="Mundy, Beth E" userId="09c03546-1d2d-4d82-89e1-bb5e2a2e687b" providerId="ADAL" clId="{5446C5BD-F9CF-40BF-BC3F-FAE632869F24}"/>
    <pc:docChg chg="custSel modSld">
      <pc:chgData name="Mundy, Beth E" userId="09c03546-1d2d-4d82-89e1-bb5e2a2e687b" providerId="ADAL" clId="{5446C5BD-F9CF-40BF-BC3F-FAE632869F24}" dt="2022-02-15T22:25:54.843" v="5" actId="20577"/>
      <pc:docMkLst>
        <pc:docMk/>
      </pc:docMkLst>
      <pc:sldChg chg="modSp mod delCm modNotesTx">
        <pc:chgData name="Mundy, Beth E" userId="09c03546-1d2d-4d82-89e1-bb5e2a2e687b" providerId="ADAL" clId="{5446C5BD-F9CF-40BF-BC3F-FAE632869F24}" dt="2022-02-15T22:25:54.843" v="5" actId="20577"/>
        <pc:sldMkLst>
          <pc:docMk/>
          <pc:sldMk cId="0" sldId="258"/>
        </pc:sldMkLst>
        <pc:spChg chg="mod">
          <ac:chgData name="Mundy, Beth E" userId="09c03546-1d2d-4d82-89e1-bb5e2a2e687b" providerId="ADAL" clId="{5446C5BD-F9CF-40BF-BC3F-FAE632869F24}" dt="2022-02-15T22:25:54.843" v="5" actId="20577"/>
          <ac:spMkLst>
            <pc:docMk/>
            <pc:sldMk cId="0" sldId="258"/>
            <ac:spMk id="3078" creationId="{00000000-0000-0000-0000-000000000000}"/>
          </ac:spMkLst>
        </pc:spChg>
      </pc:sldChg>
    </pc:docChg>
  </pc:docChgLst>
  <pc:docChgLst>
    <pc:chgData name="Rahman, Aowabin" userId="6e4070b0-ae6e-4940-a38f-68dbd679de80" providerId="ADAL" clId="{DA9A6ED6-B49C-452C-A674-29708B3E1915}"/>
    <pc:docChg chg="custSel modSld">
      <pc:chgData name="Rahman, Aowabin" userId="6e4070b0-ae6e-4940-a38f-68dbd679de80" providerId="ADAL" clId="{DA9A6ED6-B49C-452C-A674-29708B3E1915}" dt="2022-01-28T00:45:04.396" v="531" actId="20577"/>
      <pc:docMkLst>
        <pc:docMk/>
      </pc:docMkLst>
      <pc:sldChg chg="modSp mod">
        <pc:chgData name="Rahman, Aowabin" userId="6e4070b0-ae6e-4940-a38f-68dbd679de80" providerId="ADAL" clId="{DA9A6ED6-B49C-452C-A674-29708B3E1915}" dt="2022-01-28T00:45:04.396" v="531" actId="20577"/>
        <pc:sldMkLst>
          <pc:docMk/>
          <pc:sldMk cId="0" sldId="258"/>
        </pc:sldMkLst>
        <pc:spChg chg="mod">
          <ac:chgData name="Rahman, Aowabin" userId="6e4070b0-ae6e-4940-a38f-68dbd679de80" providerId="ADAL" clId="{DA9A6ED6-B49C-452C-A674-29708B3E1915}" dt="2022-01-28T00:45:04.396" v="531" actId="20577"/>
          <ac:spMkLst>
            <pc:docMk/>
            <pc:sldMk cId="0" sldId="258"/>
            <ac:spMk id="3078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2/15/2022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2/15/2022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2/15/2022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2/15/2022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2/15/2022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2/15/2022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2/15/2022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76198" y="1219200"/>
            <a:ext cx="3733802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/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Develop a methodology to generate heating and cooling setpoint schedules to support large-scale building energy modeling.</a:t>
            </a:r>
            <a:endParaRPr lang="en-US" sz="1400" b="1" dirty="0"/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/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Quantitatively define setpoint schedules with a limited set of clearly-defined parameters.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Develop a step-by-step workflow to generate plausible setpoint schedules.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Perform case studies to evaluate the tradeoffs between different outputs, i.e., total electricity consumption, peak electricity consumption, and thermal comfort, due to specific modifications.</a:t>
            </a: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/>
              <a:t>Impact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Allows building professionals to understand the feasibility and impacts of a specific setpoint modification during a particular time of the year.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Improves large-scale building energy modeling by capturing the diversity in heating and cooling operations in buildings.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76197" y="17128"/>
            <a:ext cx="8959429" cy="973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b="1" kern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 New Methodology for Generating Building Temperature Setpoint Schedules</a:t>
            </a:r>
            <a:endParaRPr lang="en-US" sz="26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3971880" y="6248400"/>
            <a:ext cx="4714920" cy="46166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800" b="0" i="0" dirty="0">
                <a:effectLst/>
                <a:latin typeface="Arial" panose="020B0604020202020204" pitchFamily="34" charset="0"/>
              </a:rPr>
              <a:t>Rahman, A., Smith, A. D., Xie, Y., Thomas, J., &amp; Burleyson, C. D. “Methodology and analytical approach to investigate the impact of building temperature setpoint schedules.” </a:t>
            </a:r>
            <a:r>
              <a:rPr lang="en-US" sz="800" b="0" i="1" dirty="0">
                <a:effectLst/>
                <a:latin typeface="Arial" panose="020B0604020202020204" pitchFamily="34" charset="0"/>
              </a:rPr>
              <a:t>Journal of Building Performance Simulation</a:t>
            </a:r>
            <a:r>
              <a:rPr lang="en-US" sz="800" b="0" i="0" dirty="0">
                <a:effectLst/>
                <a:latin typeface="Arial" panose="020B0604020202020204" pitchFamily="34" charset="0"/>
              </a:rPr>
              <a:t>, </a:t>
            </a:r>
            <a:r>
              <a:rPr lang="en-US" sz="800" b="1" i="1" dirty="0">
                <a:effectLst/>
                <a:latin typeface="Arial" panose="020B0604020202020204" pitchFamily="34" charset="0"/>
              </a:rPr>
              <a:t>15</a:t>
            </a:r>
            <a:r>
              <a:rPr lang="en-US" sz="800" b="1" i="0" dirty="0">
                <a:effectLst/>
                <a:latin typeface="Arial" panose="020B0604020202020204" pitchFamily="34" charset="0"/>
              </a:rPr>
              <a:t>(1)</a:t>
            </a:r>
            <a:r>
              <a:rPr lang="en-US" sz="800" b="0" i="0" dirty="0">
                <a:effectLst/>
                <a:latin typeface="Arial" panose="020B0604020202020204" pitchFamily="34" charset="0"/>
              </a:rPr>
              <a:t>, 128-147,</a:t>
            </a:r>
            <a:r>
              <a:rPr lang="en-US" sz="800" dirty="0">
                <a:latin typeface="Arial" panose="020B0604020202020204" pitchFamily="34" charset="0"/>
              </a:rPr>
              <a:t> (2022). [DOI: 10.1080/19401493.2021.2009031]</a:t>
            </a:r>
            <a:endParaRPr lang="en-US" altLang="en-US" sz="800" dirty="0">
              <a:latin typeface="+mn-lt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3873733" y="4380850"/>
            <a:ext cx="4955985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b="1" dirty="0">
                <a:solidFill>
                  <a:srgbClr val="0000FF"/>
                </a:solidFill>
                <a:latin typeface="Arial" panose="020B0604020202020204" pitchFamily="34" charset="0"/>
              </a:rPr>
              <a:t>A summary of the analysis workflow was conducted using the proposed methodology to generate temperature setpoints. The methodology generates a distribution of temperature setpoint schedules from a base schedule and a limited set of parameters. Each setpoint schedule is written to an Input Data File (IDF). The IDFs contain the necessary inputs for </a:t>
            </a:r>
            <a:r>
              <a:rPr lang="en-US" altLang="en-US" sz="1000" b="1" dirty="0" err="1">
                <a:solidFill>
                  <a:srgbClr val="0000FF"/>
                </a:solidFill>
                <a:latin typeface="Arial" panose="020B0604020202020204" pitchFamily="34" charset="0"/>
              </a:rPr>
              <a:t>EnergyPlus</a:t>
            </a:r>
            <a:r>
              <a:rPr lang="en-US" altLang="en-US" sz="1000" b="1" dirty="0">
                <a:solidFill>
                  <a:srgbClr val="0000FF"/>
                </a:solidFill>
                <a:latin typeface="Arial" panose="020B0604020202020204" pitchFamily="34" charset="0"/>
              </a:rPr>
              <a:t>, a physics-based energy simulation tool. The </a:t>
            </a:r>
            <a:r>
              <a:rPr lang="en-US" altLang="en-US" sz="1000" b="1" dirty="0" err="1">
                <a:solidFill>
                  <a:srgbClr val="0000FF"/>
                </a:solidFill>
                <a:latin typeface="Arial" panose="020B0604020202020204" pitchFamily="34" charset="0"/>
              </a:rPr>
              <a:t>EnergyPlus</a:t>
            </a:r>
            <a:r>
              <a:rPr lang="en-US" altLang="en-US" sz="1000" b="1" dirty="0">
                <a:solidFill>
                  <a:srgbClr val="0000FF"/>
                </a:solidFill>
                <a:latin typeface="Arial" panose="020B0604020202020204" pitchFamily="34" charset="0"/>
              </a:rPr>
              <a:t> output results are analyzed to quantify the tradeoffs between total consumption, peak consumption, and thermal comfort due to the setpoint modifications. Employing a setback in the cooling setpoint in August, shown above, results in a decrease of median total consumption but an increase in the median daily maximum consumption (an indicator of peak consumption).</a:t>
            </a:r>
          </a:p>
        </p:txBody>
      </p:sp>
      <p:pic>
        <p:nvPicPr>
          <p:cNvPr id="8" name="Picture 7" descr="Diagram&#10;&#10;Description automatically generated">
            <a:extLst>
              <a:ext uri="{FF2B5EF4-FFF2-40B4-BE49-F238E27FC236}">
                <a16:creationId xmlns:a16="http://schemas.microsoft.com/office/drawing/2014/main" id="{A208822E-7A46-4F53-9A4E-AE239319B78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1114425"/>
            <a:ext cx="5334000" cy="30003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4F155D124A184C9BF1B50050B51435" ma:contentTypeVersion="9" ma:contentTypeDescription="Create a new document." ma:contentTypeScope="" ma:versionID="76b66b382f32239fb8eb5587618611d5">
  <xsd:schema xmlns:xsd="http://www.w3.org/2001/XMLSchema" xmlns:xs="http://www.w3.org/2001/XMLSchema" xmlns:p="http://schemas.microsoft.com/office/2006/metadata/properties" xmlns:ns3="964f4f91-4ecc-4750-a526-be4b92b86cea" xmlns:ns4="9e4d5393-76ff-473a-9772-6626c388b195" targetNamespace="http://schemas.microsoft.com/office/2006/metadata/properties" ma:root="true" ma:fieldsID="e0e6ef770c664e67c80b30f37b1af245" ns3:_="" ns4:_="">
    <xsd:import namespace="964f4f91-4ecc-4750-a526-be4b92b86cea"/>
    <xsd:import namespace="9e4d5393-76ff-473a-9772-6626c388b19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4f4f91-4ecc-4750-a526-be4b92b86c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4d5393-76ff-473a-9772-6626c388b19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BE6DA58-8AF5-4706-8AC7-89C123262C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4f4f91-4ecc-4750-a526-be4b92b86cea"/>
    <ds:schemaRef ds:uri="9e4d5393-76ff-473a-9772-6626c388b1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57D9F0-2B85-430B-8843-0027C0E6F07C}">
  <ds:schemaRefs>
    <ds:schemaRef ds:uri="http://purl.org/dc/elements/1.1/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9e4d5393-76ff-473a-9772-6626c388b195"/>
    <ds:schemaRef ds:uri="http://schemas.microsoft.com/office/2006/documentManagement/types"/>
    <ds:schemaRef ds:uri="http://purl.org/dc/dcmitype/"/>
    <ds:schemaRef ds:uri="http://schemas.microsoft.com/office/infopath/2007/PartnerControls"/>
    <ds:schemaRef ds:uri="964f4f91-4ecc-4750-a526-be4b92b86cea"/>
  </ds:schemaRefs>
</ds:datastoreItem>
</file>

<file path=customXml/itemProps3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6169</TotalTime>
  <Words>309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Mundy, Beth E</cp:lastModifiedBy>
  <cp:revision>13</cp:revision>
  <cp:lastPrinted>2011-05-11T17:30:12Z</cp:lastPrinted>
  <dcterms:created xsi:type="dcterms:W3CDTF">2017-11-02T21:19:41Z</dcterms:created>
  <dcterms:modified xsi:type="dcterms:W3CDTF">2022-02-15T22:26:02Z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0x010100904F155D124A184C9BF1B50050B51435</vt:lpwstr>
  </property>
  <property fmtid="{D5CDD505-2E9C-101B-9397-08002B2CF9AE}" pid="4" name="Order">
    <vt:r8>3400</vt:r8>
  </property>
  <property fmtid="{D5CDD505-2E9C-101B-9397-08002B2CF9AE}" pid="5" name="_NewReviewCycle">
    <vt:lpwstr/>
  </property>
</Properties>
</file>