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54"/>
    <p:restoredTop sz="79430"/>
  </p:normalViewPr>
  <p:slideViewPr>
    <p:cSldViewPr snapToGrid="0">
      <p:cViewPr varScale="1">
        <p:scale>
          <a:sx n="132" d="100"/>
          <a:sy n="132" d="100"/>
        </p:scale>
        <p:origin x="12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1/16/24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Conservative mapping of data from one horizontal grid to another (“conservative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regridding</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may be essential when exchanging mass and energy between coupled model components and in monitoring a model’s energy imbalance. Most existing algorithms commonly relied on to remap data from one horizontal grid to another conservatively may for certain grids, however, be unable to preserve the true integral or mean properties.  This is true if an algorithm incorrectly reconstructs grid cell shapes.  The errors can be unacceptably large, at least for relatively low resolution grids.  A calculational procedure and a method for correcting the errors in the weights is proposed to remedy this common shortcoming of existing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regridding</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packages.</a:t>
            </a: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guidance provided in this paper will enable those requiring conservative remapping to eliminate difficulties in the successful application of the weights that are generated by existing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regridding</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packages.  Application of the described procedure successfully preserves the mean or integral property of interest even when grid cells are partially or fully masked and when the weights are based on flawed reconstructions of grid cell shapes.</a:t>
            </a:r>
          </a:p>
          <a:p>
            <a:pPr marL="0" marR="0">
              <a:lnSpc>
                <a:spcPct val="115000"/>
              </a:lnSpc>
              <a:spcBef>
                <a:spcPts val="0"/>
              </a:spcBef>
              <a:spcAft>
                <a:spcPts val="900"/>
              </a:spcAft>
            </a:pP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We have shown that despite any inaccuracies in a remapping package’s reconstruction of grid cell shapes, careful application of the weights, unmasked fractions, and (when needed) the application of a correction can preserve the true global integrals or means of interest with only minor distortion of the original field.  The treatment of partially or fully masked grid cells enables application of pre-determined weights to fields where masks may vary over time, thereby avoiding their computationally expensive recalculation.  It is hoped that future enhancements to remapping packages will obviate the corrective step currently required in the treatment of certain grids.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1/16/24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normAutofit/>
          </a:bodyPr>
          <a:lstStyle/>
          <a:p>
            <a:r>
              <a:rPr lang="en-US" dirty="0"/>
              <a:t>Truly Conserving with Conservative Remapping Methods</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252471"/>
            <a:ext cx="6042619"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Questions</a:t>
            </a:r>
          </a:p>
          <a:p>
            <a:pPr marL="285750" indent="-285750" defTabSz="914400">
              <a:spcBef>
                <a:spcPts val="0"/>
              </a:spcBef>
              <a:buFont typeface="Arial" panose="020B0604020202020204" pitchFamily="34" charset="0"/>
              <a:buChar char="•"/>
            </a:pPr>
            <a:r>
              <a:rPr lang="en-US" sz="1400" dirty="0"/>
              <a:t>How can flaws in existing remapping algorithms be corrected to ensure conservation?</a:t>
            </a:r>
          </a:p>
          <a:p>
            <a:pPr marL="285750" indent="-285750" defTabSz="914400">
              <a:spcBef>
                <a:spcPts val="0"/>
              </a:spcBef>
              <a:buFont typeface="Arial" panose="020B0604020202020204" pitchFamily="34" charset="0"/>
              <a:buChar char="•"/>
            </a:pPr>
            <a:r>
              <a:rPr lang="en-US" sz="1400" dirty="0"/>
              <a:t>How can the remapping weights provided by existing algorithms be applied to fields with partially or fully masked regions?</a:t>
            </a:r>
            <a:endParaRPr lang="en-US" sz="600" b="0" dirty="0">
              <a:solidFill>
                <a:schemeClr val="tx1"/>
              </a:solidFill>
            </a:endParaRPr>
          </a:p>
          <a:p>
            <a:pPr marL="0" indent="0">
              <a:spcBef>
                <a:spcPts val="1200"/>
              </a:spcBef>
              <a:spcAft>
                <a:spcPts val="600"/>
              </a:spcAft>
              <a:buNone/>
            </a:pPr>
            <a:r>
              <a:rPr lang="en-US" sz="1600" b="1" dirty="0">
                <a:solidFill>
                  <a:srgbClr val="5D8BBC"/>
                </a:solidFill>
                <a:latin typeface="Arial" panose="020B0604020202020204" pitchFamily="34" charset="0"/>
                <a:cs typeface="Arial" panose="020B0604020202020204" pitchFamily="34" charset="0"/>
              </a:rPr>
              <a:t>Approach</a:t>
            </a:r>
          </a:p>
          <a:p>
            <a:pPr marL="285750" indent="-285750" defTabSz="914400">
              <a:spcBef>
                <a:spcPts val="0"/>
              </a:spcBef>
              <a:buFont typeface="Arial" panose="020B0604020202020204" pitchFamily="34" charset="0"/>
              <a:buChar char="•"/>
            </a:pPr>
            <a:r>
              <a:rPr lang="en-US" sz="1400" dirty="0"/>
              <a:t>Devised method to ensure conservation when applying </a:t>
            </a:r>
            <a:r>
              <a:rPr lang="en-US" sz="1400" dirty="0" err="1"/>
              <a:t>regridding</a:t>
            </a:r>
            <a:r>
              <a:rPr lang="en-US" sz="1400" dirty="0"/>
              <a:t> weights:</a:t>
            </a:r>
          </a:p>
          <a:p>
            <a:pPr marL="742950" lvl="1" indent="-285750">
              <a:spcBef>
                <a:spcPts val="0"/>
              </a:spcBef>
            </a:pPr>
            <a:r>
              <a:rPr lang="en-US" sz="1400" b="0" dirty="0">
                <a:solidFill>
                  <a:schemeClr val="tx1"/>
                </a:solidFill>
                <a:latin typeface="+mn-lt"/>
              </a:rPr>
              <a:t>Despite misrepresentation of grid cell shapes as reconstructed by the </a:t>
            </a:r>
            <a:r>
              <a:rPr lang="en-US" sz="1400" b="0" dirty="0" err="1">
                <a:solidFill>
                  <a:schemeClr val="tx1"/>
                </a:solidFill>
                <a:latin typeface="+mn-lt"/>
              </a:rPr>
              <a:t>regridding</a:t>
            </a:r>
            <a:r>
              <a:rPr lang="en-US" sz="1400" b="0" dirty="0">
                <a:solidFill>
                  <a:schemeClr val="tx1"/>
                </a:solidFill>
                <a:latin typeface="+mn-lt"/>
              </a:rPr>
              <a:t> algorithm</a:t>
            </a:r>
          </a:p>
          <a:p>
            <a:pPr marL="742950" lvl="1" indent="-285750">
              <a:spcBef>
                <a:spcPts val="0"/>
              </a:spcBef>
            </a:pPr>
            <a:r>
              <a:rPr lang="en-US" sz="1400" dirty="0"/>
              <a:t>Even when grid cells are partially or fully masked</a:t>
            </a:r>
            <a:endParaRPr lang="en-US" sz="1400" b="0" dirty="0">
              <a:solidFill>
                <a:schemeClr val="tx1"/>
              </a:solidFill>
              <a:latin typeface="+mn-lt"/>
            </a:endParaRPr>
          </a:p>
          <a:p>
            <a:pPr marL="0" indent="0" defTabSz="914400">
              <a:spcBef>
                <a:spcPts val="1200"/>
              </a:spcBef>
              <a:spcAft>
                <a:spcPts val="600"/>
              </a:spcAft>
              <a:buNone/>
            </a:pPr>
            <a:r>
              <a:rPr lang="en-US" sz="1600" b="1" dirty="0">
                <a:solidFill>
                  <a:srgbClr val="5D8BBC"/>
                </a:solidFill>
                <a:latin typeface="Arial" panose="020B0604020202020204" pitchFamily="34" charset="0"/>
                <a:cs typeface="Arial" panose="020B0604020202020204" pitchFamily="34" charset="0"/>
              </a:rPr>
              <a:t>Significance &amp; Impact</a:t>
            </a:r>
          </a:p>
          <a:p>
            <a:pPr>
              <a:spcBef>
                <a:spcPts val="0"/>
              </a:spcBef>
              <a:spcAft>
                <a:spcPts val="600"/>
              </a:spcAft>
            </a:pPr>
            <a:r>
              <a:rPr lang="en-US" sz="1400" dirty="0"/>
              <a:t>Using the straight-forward recipes detailed in this paper, the typical analyst of climate model data can now correctly apply the weights provided by commonly used </a:t>
            </a:r>
            <a:r>
              <a:rPr lang="en-US" sz="1400" dirty="0" err="1"/>
              <a:t>regridding</a:t>
            </a:r>
            <a:r>
              <a:rPr lang="en-US" sz="1400" dirty="0"/>
              <a:t> package and correct the remapped fields such that certain integral constraints are preserved, avoiding flawed interpretation of the data on which research results are based.</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228600" y="5539387"/>
            <a:ext cx="6042619" cy="502810"/>
          </a:xfrm>
        </p:spPr>
        <p:txBody>
          <a:bodyPr/>
          <a:lstStyle/>
          <a:p>
            <a:pPr indent="-1463040">
              <a:lnSpc>
                <a:spcPct val="100000"/>
              </a:lnSpc>
              <a:spcBef>
                <a:spcPts val="0"/>
              </a:spcBef>
              <a:tabLst>
                <a:tab pos="330200" algn="l"/>
              </a:tabLst>
            </a:pPr>
            <a:r>
              <a:rPr lang="en-US" dirty="0"/>
              <a:t>Taylor, K.E., 2024: Truly conserving with conservative remapping methods. </a:t>
            </a:r>
            <a:r>
              <a:rPr lang="en-US" dirty="0" err="1"/>
              <a:t>Geosci</a:t>
            </a:r>
            <a:r>
              <a:rPr lang="en-US" dirty="0"/>
              <a:t>. Model Dev.,  	</a:t>
            </a:r>
            <a:r>
              <a:rPr lang="en-US" b="1" dirty="0"/>
              <a:t>17</a:t>
            </a:r>
            <a:r>
              <a:rPr lang="en-US" dirty="0"/>
              <a:t>, </a:t>
            </a:r>
            <a:r>
              <a:rPr lang="en-US" dirty="0">
                <a:effectLst/>
                <a:ea typeface="MS Mincho" panose="02020609040205080304" pitchFamily="49" charset="-128"/>
                <a:cs typeface="Times New Roman" panose="02020603050405020304" pitchFamily="18" charset="0"/>
              </a:rPr>
              <a:t>415-430, https://</a:t>
            </a:r>
            <a:r>
              <a:rPr lang="en-US" dirty="0" err="1">
                <a:effectLst/>
                <a:ea typeface="MS Mincho" panose="02020609040205080304" pitchFamily="49" charset="-128"/>
                <a:cs typeface="Times New Roman" panose="02020603050405020304" pitchFamily="18" charset="0"/>
              </a:rPr>
              <a:t>doi.org</a:t>
            </a:r>
            <a:r>
              <a:rPr lang="en-US" dirty="0">
                <a:effectLst/>
                <a:ea typeface="MS Mincho" panose="02020609040205080304" pitchFamily="49" charset="-128"/>
                <a:cs typeface="Times New Roman" panose="02020603050405020304" pitchFamily="18" charset="0"/>
              </a:rPr>
              <a:t>/10.5194/gmd-17-415-2024, 2024.</a:t>
            </a:r>
          </a:p>
        </p:txBody>
      </p:sp>
      <p:pic>
        <p:nvPicPr>
          <p:cNvPr id="14" name="Picture 13">
            <a:extLst>
              <a:ext uri="{FF2B5EF4-FFF2-40B4-BE49-F238E27FC236}">
                <a16:creationId xmlns:a16="http://schemas.microsoft.com/office/drawing/2014/main" id="{066E3F5D-5F32-C2E2-F289-52C7F0741D48}"/>
              </a:ext>
            </a:extLst>
          </p:cNvPr>
          <p:cNvPicPr>
            <a:picLocks noChangeAspect="1"/>
          </p:cNvPicPr>
          <p:nvPr/>
        </p:nvPicPr>
        <p:blipFill rotWithShape="1">
          <a:blip r:embed="rId3"/>
          <a:srcRect b="6327"/>
          <a:stretch/>
        </p:blipFill>
        <p:spPr>
          <a:xfrm>
            <a:off x="6271219" y="1063855"/>
            <a:ext cx="5692181" cy="3335991"/>
          </a:xfrm>
          <a:prstGeom prst="rect">
            <a:avLst/>
          </a:prstGeom>
        </p:spPr>
      </p:pic>
      <p:sp>
        <p:nvSpPr>
          <p:cNvPr id="7" name="TextBox 6">
            <a:extLst>
              <a:ext uri="{FF2B5EF4-FFF2-40B4-BE49-F238E27FC236}">
                <a16:creationId xmlns:a16="http://schemas.microsoft.com/office/drawing/2014/main" id="{51725B87-2D41-5EFF-C7B4-4789422CDEDD}"/>
              </a:ext>
            </a:extLst>
          </p:cNvPr>
          <p:cNvSpPr txBox="1"/>
          <p:nvPr/>
        </p:nvSpPr>
        <p:spPr>
          <a:xfrm>
            <a:off x="6932143" y="4472537"/>
            <a:ext cx="4866157" cy="144655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Errors in different methods of applying remapping weights to an idealized temperature field</a:t>
            </a:r>
            <a:r>
              <a:rPr lang="en-US" sz="1100" dirty="0">
                <a:latin typeface="Arial" panose="020B0604020202020204" pitchFamily="34" charset="0"/>
                <a:cs typeface="Arial" panose="020B0604020202020204" pitchFamily="34" charset="0"/>
              </a:rPr>
              <a:t>.  Application of weights generated by a </a:t>
            </a:r>
            <a:r>
              <a:rPr lang="en-US" sz="1100" dirty="0" err="1">
                <a:latin typeface="Arial" panose="020B0604020202020204" pitchFamily="34" charset="0"/>
                <a:cs typeface="Arial" panose="020B0604020202020204" pitchFamily="34" charset="0"/>
              </a:rPr>
              <a:t>regridding</a:t>
            </a:r>
            <a:r>
              <a:rPr lang="en-US" sz="1100" dirty="0">
                <a:latin typeface="Arial" panose="020B0604020202020204" pitchFamily="34" charset="0"/>
                <a:cs typeface="Arial" panose="020B0604020202020204" pitchFamily="34" charset="0"/>
              </a:rPr>
              <a:t> algorithm that slightly misrepresents the true grid cell shapes leads to a systematic underestimate of the temperature (dashed curve).  Conservation is assured only after a correction is applied (solid and dotted brown curves).  Also shown (blue curve) are results of applying weights generated using true cell areas, ensuring conservation but leading to relatively large local errors.</a:t>
            </a:r>
          </a:p>
        </p:txBody>
      </p:sp>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1429</TotalTime>
  <Words>555</Words>
  <Application>Microsoft Macintosh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MS Mincho</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Taylor, Karl E.</cp:lastModifiedBy>
  <cp:revision>22</cp:revision>
  <dcterms:created xsi:type="dcterms:W3CDTF">2023-03-22T21:09:49Z</dcterms:created>
  <dcterms:modified xsi:type="dcterms:W3CDTF">2024-01-16T22:48:28Z</dcterms:modified>
</cp:coreProperties>
</file>