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B12022-46BE-65BB-543B-4293F4725A25}" name="Waller, Anita J" initials="WAJ" userId="S::anita.waller@pnnl.gov::b52ba0f1-61b2-4c97-815d-658d9b39bfb1" providerId="AD"/>
  <p188:author id="{0ADCD82A-D973-788A-25C5-46E4566FA860}" name="Feng, Zhe" initials="FZ" userId="S::zhe.feng@pnnl.gov::9db0838b-86ae-413d-82ec-5e4502d34c4a" providerId="AD"/>
  <p188:author id="{91A9895A-2F7A-A274-93E4-20272CFE8043}" name="Mundy, Beth E" initials="MBE" userId="S::beth.mundy@pnnl.gov::09c03546-1d2d-4d82-89e1-bb5e2a2e687b" providerId="AD"/>
  <p188:author id="{5E5B1A60-6A0E-C4C7-A44B-AAE154336DFF}" name="Brettman, Allan E" initials="" userId="S::allan.brettman@pnnl.gov::da25bcae-0f5e-4d73-ba0d-80097dd92b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he Feng" initials="ZF" lastIdx="13" clrIdx="0">
    <p:extLst>
      <p:ext uri="{19B8F6BF-5375-455C-9EA6-DF929625EA0E}">
        <p15:presenceInfo xmlns:p15="http://schemas.microsoft.com/office/powerpoint/2012/main" userId="af8b45f3f078c85d" providerId="Windows Live"/>
      </p:ext>
    </p:extLst>
  </p:cmAuthor>
  <p:cmAuthor id="2" name="Risenmay, Ryan L" initials="RRL" lastIdx="4" clrIdx="1">
    <p:extLst>
      <p:ext uri="{19B8F6BF-5375-455C-9EA6-DF929625EA0E}">
        <p15:presenceInfo xmlns:p15="http://schemas.microsoft.com/office/powerpoint/2012/main" userId="S::ryan.risenmay@pnnl.gov::0090918f-4cb9-48e5-90c7-1f8d1e51ae49" providerId="AD"/>
      </p:ext>
    </p:extLst>
  </p:cmAuthor>
  <p:cmAuthor id="3" name="Dorsey, Kathryn S" initials="DKS" lastIdx="5" clrIdx="2">
    <p:extLst>
      <p:ext uri="{19B8F6BF-5375-455C-9EA6-DF929625EA0E}">
        <p15:presenceInfo xmlns:p15="http://schemas.microsoft.com/office/powerpoint/2012/main" userId="S::kathryn.dorsey@pnnl.gov::486d99d4-716e-4f10-8ede-cfb62dbdb6d7" providerId="AD"/>
      </p:ext>
    </p:extLst>
  </p:cmAuthor>
  <p:cmAuthor id="4" name="Mundy, Beth E" initials="MBE" lastIdx="6" clrIdx="3">
    <p:extLst>
      <p:ext uri="{19B8F6BF-5375-455C-9EA6-DF929625EA0E}">
        <p15:presenceInfo xmlns:p15="http://schemas.microsoft.com/office/powerpoint/2012/main" userId="S::beth.mundy@pnnl.gov::09c03546-1d2d-4d82-89e1-bb5e2a2e687b" providerId="AD"/>
      </p:ext>
    </p:extLst>
  </p:cmAuthor>
  <p:cmAuthor id="5" name="Himes, Catherine L" initials="HCL" lastIdx="3" clrIdx="4">
    <p:extLst>
      <p:ext uri="{19B8F6BF-5375-455C-9EA6-DF929625EA0E}">
        <p15:presenceInfo xmlns:p15="http://schemas.microsoft.com/office/powerpoint/2012/main" userId="S::catherine.himes@pnnl.gov::3188da6f-cffb-4e9b-aed8-fac80e95ab34" providerId="AD"/>
      </p:ext>
    </p:extLst>
  </p:cmAuthor>
  <p:cmAuthor id="6" name="Leung, Lai-Yung (Ruby)" initials="LLY(" lastIdx="2" clrIdx="5">
    <p:extLst>
      <p:ext uri="{19B8F6BF-5375-455C-9EA6-DF929625EA0E}">
        <p15:presenceInfo xmlns:p15="http://schemas.microsoft.com/office/powerpoint/2012/main" userId="S::ruby.leung@pnnl.gov::8890b783-e14a-47e3-a682-fbb67b692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00"/>
    <p:restoredTop sz="95516" autoAdjust="0"/>
  </p:normalViewPr>
  <p:slideViewPr>
    <p:cSldViewPr snapToGrid="0">
      <p:cViewPr varScale="1">
        <p:scale>
          <a:sx n="110" d="100"/>
          <a:sy n="110" d="100"/>
        </p:scale>
        <p:origin x="10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B8285-D7D5-4012-A2E0-12EBB6B05882}" type="datetimeFigureOut">
              <a:rPr lang="en-US" smtClean="0"/>
              <a:t>6/3/24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A3C97-C8AF-4B79-BF48-EBC3969C717B}" type="slidenum">
              <a:rPr lang="en-US" smtClean="0"/>
              <a:t>‹#›</a:t>
            </a:fld>
            <a:endParaRPr lang="en-US" dirty="0"/>
          </a:p>
        </p:txBody>
      </p:sp>
    </p:spTree>
    <p:extLst>
      <p:ext uri="{BB962C8B-B14F-4D97-AF65-F5344CB8AC3E}">
        <p14:creationId xmlns:p14="http://schemas.microsoft.com/office/powerpoint/2010/main" val="24586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907911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1750745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6/3/24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extLst>
      <p:ext uri="{BB962C8B-B14F-4D97-AF65-F5344CB8AC3E}">
        <p14:creationId xmlns:p14="http://schemas.microsoft.com/office/powerpoint/2010/main" val="56227484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30631" y="1091879"/>
            <a:ext cx="5503254" cy="1159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spcAft>
                <a:spcPts val="900"/>
              </a:spcAft>
              <a:defRPr/>
            </a:pPr>
            <a:r>
              <a:rPr lang="en-US" sz="1400" b="1" dirty="0"/>
              <a:t>Objectives</a:t>
            </a:r>
            <a:endParaRPr lang="en-US" sz="1400" dirty="0">
              <a:latin typeface="Calibri" panose="020F0502020204030204" pitchFamily="34" charset="0"/>
              <a:cs typeface="Calibri" panose="020F0502020204030204" pitchFamily="34" charset="0"/>
            </a:endParaRPr>
          </a:p>
          <a:p>
            <a:pPr>
              <a:defRPr/>
            </a:pPr>
            <a:r>
              <a:rPr lang="en-US" sz="1400" dirty="0">
                <a:latin typeface="Calibri" panose="020F0502020204030204" pitchFamily="34" charset="0"/>
                <a:cs typeface="Calibri" panose="020F0502020204030204" pitchFamily="34" charset="0"/>
              </a:rPr>
              <a:t>Improve anthropogenic aerosol emission representations in E3SM and assess the impact on the simulated aerosol concentrations, optical properties, and anthropogenic aerosol forcing estimate. </a:t>
            </a:r>
          </a:p>
          <a:p>
            <a:pPr marL="285750" indent="-285750">
              <a:buFont typeface="Arial" pitchFamily="34" charset="0"/>
              <a:buChar char="●"/>
              <a:defRPr/>
            </a:pPr>
            <a:endParaRPr lang="en-US" sz="1400" dirty="0">
              <a:latin typeface="Calibri" panose="020F0502020204030204" pitchFamily="34" charset="0"/>
              <a:cs typeface="Calibri" panose="020F0502020204030204" pitchFamily="34" charset="0"/>
            </a:endParaRPr>
          </a:p>
        </p:txBody>
      </p:sp>
      <p:sp>
        <p:nvSpPr>
          <p:cNvPr id="3076" name="Rectangle 5"/>
          <p:cNvSpPr>
            <a:spLocks noChangeArrowheads="1"/>
          </p:cNvSpPr>
          <p:nvPr/>
        </p:nvSpPr>
        <p:spPr bwMode="auto">
          <a:xfrm>
            <a:off x="130630" y="26719"/>
            <a:ext cx="11922472" cy="5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algn="ctr">
              <a:lnSpc>
                <a:spcPct val="115000"/>
              </a:lnSpc>
              <a:spcBef>
                <a:spcPts val="0"/>
              </a:spcBef>
              <a:spcAft>
                <a:spcPts val="0"/>
              </a:spcAft>
            </a:pPr>
            <a:r>
              <a:rPr lang="en-US" sz="2600" b="1" dirty="0">
                <a:solidFill>
                  <a:srgbClr val="1D1C1D"/>
                </a:solidFill>
                <a:effectLst/>
                <a:latin typeface="+mj-lt"/>
                <a:ea typeface="SimSun" panose="02010600030101010101" pitchFamily="2" charset="-122"/>
              </a:rPr>
              <a:t>More Accurate Aerosol Emission Needed for High-Resolution Earth System Models</a:t>
            </a:r>
          </a:p>
        </p:txBody>
      </p:sp>
      <p:sp>
        <p:nvSpPr>
          <p:cNvPr id="3077" name="Text Box 6"/>
          <p:cNvSpPr txBox="1">
            <a:spLocks noChangeArrowheads="1"/>
          </p:cNvSpPr>
          <p:nvPr/>
        </p:nvSpPr>
        <p:spPr bwMode="auto">
          <a:xfrm>
            <a:off x="5939185" y="6289497"/>
            <a:ext cx="6071961" cy="46166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800" b="0" i="0" dirty="0">
                <a:solidFill>
                  <a:srgbClr val="464646"/>
                </a:solidFill>
                <a:effectLst/>
                <a:highlight>
                  <a:srgbClr val="FFFFFF"/>
                </a:highlight>
                <a:latin typeface="Open Sans" panose="020B0606030504020204" pitchFamily="34" charset="0"/>
              </a:rPr>
              <a:t>Hassan, T., Zhang, K., Li, J., Singh, B., Zhang, S., Wang, H., and Ma, P.-L.: Impacts of spatial heterogeneity of anthropogenic aerosol emissions in a regionally refined global aerosol–climate model, Geosci. Model Dev., 17, 3507–3532, https://doi.org/10.5194/gmd-17-3507-2024, 2024.</a:t>
            </a:r>
            <a:endParaRPr lang="en-US" altLang="en-US" sz="1000" dirty="0">
              <a:solidFill>
                <a:srgbClr val="000000"/>
              </a:solidFill>
              <a:cs typeface="Calibri" panose="020F0502020204030204" pitchFamily="34" charset="0"/>
            </a:endParaRPr>
          </a:p>
        </p:txBody>
      </p:sp>
      <p:sp>
        <p:nvSpPr>
          <p:cNvPr id="3078" name="TextBox 9"/>
          <p:cNvSpPr txBox="1">
            <a:spLocks noChangeArrowheads="1"/>
          </p:cNvSpPr>
          <p:nvPr/>
        </p:nvSpPr>
        <p:spPr bwMode="auto">
          <a:xfrm>
            <a:off x="5876252" y="5461034"/>
            <a:ext cx="615587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0"/>
              </a:spcBef>
              <a:spcAft>
                <a:spcPts val="1000"/>
              </a:spcAft>
              <a:buNone/>
            </a:pPr>
            <a:r>
              <a:rPr lang="en-US" sz="1100" b="1" dirty="0">
                <a:solidFill>
                  <a:srgbClr val="0432FF"/>
                </a:solidFill>
                <a:ea typeface="Times New Roman" panose="02020603050405020304" pitchFamily="18" charset="0"/>
                <a:cs typeface="Calibri" panose="020F0502020204030204" pitchFamily="34" charset="0"/>
              </a:rPr>
              <a:t>Spatial distribution of the present-day surface BC (top) and SO</a:t>
            </a:r>
            <a:r>
              <a:rPr lang="en-US" sz="1100" b="1" baseline="-25000" dirty="0">
                <a:solidFill>
                  <a:srgbClr val="0432FF"/>
                </a:solidFill>
                <a:ea typeface="Times New Roman" panose="02020603050405020304" pitchFamily="18" charset="0"/>
                <a:cs typeface="Calibri" panose="020F0502020204030204" pitchFamily="34" charset="0"/>
              </a:rPr>
              <a:t>2</a:t>
            </a:r>
            <a:r>
              <a:rPr lang="en-US" sz="1100" b="1" dirty="0">
                <a:solidFill>
                  <a:srgbClr val="0432FF"/>
                </a:solidFill>
                <a:ea typeface="Times New Roman" panose="02020603050405020304" pitchFamily="18" charset="0"/>
                <a:cs typeface="Calibri" panose="020F0502020204030204" pitchFamily="34" charset="0"/>
              </a:rPr>
              <a:t> emissions from (a, d) the original high-resolution data, (b, e) the default emission treatment, and (c, f) the revised emission treatment. Red markers indicate major cities with large anthropogenic emissions from (1) Boston, (2) New York, (3) Chicago, (4) Toronto, (5) Montreal, (6) Los Angeles, and (7) San Francisco respectively.</a:t>
            </a:r>
            <a:endParaRPr lang="en-US" sz="1100" dirty="0">
              <a:solidFill>
                <a:srgbClr val="0432FF"/>
              </a:solidFill>
              <a:ea typeface="Arial" panose="020B0604020202020204" pitchFamily="34" charset="0"/>
              <a:cs typeface="Calibri" panose="020F0502020204030204" pitchFamily="34" charset="0"/>
            </a:endParaRPr>
          </a:p>
        </p:txBody>
      </p:sp>
      <p:sp>
        <p:nvSpPr>
          <p:cNvPr id="3" name="Rectangle 4">
            <a:extLst>
              <a:ext uri="{FF2B5EF4-FFF2-40B4-BE49-F238E27FC236}">
                <a16:creationId xmlns:a16="http://schemas.microsoft.com/office/drawing/2014/main" id="{E757EBEA-69AE-FA6B-926B-F98938C1526A}"/>
              </a:ext>
            </a:extLst>
          </p:cNvPr>
          <p:cNvSpPr>
            <a:spLocks noChangeArrowheads="1"/>
          </p:cNvSpPr>
          <p:nvPr/>
        </p:nvSpPr>
        <p:spPr bwMode="auto">
          <a:xfrm>
            <a:off x="130631" y="2251587"/>
            <a:ext cx="5503254" cy="243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spcAft>
                <a:spcPts val="900"/>
              </a:spcAft>
              <a:defRPr/>
            </a:pPr>
            <a:r>
              <a:rPr lang="en-US" sz="1400" b="1" dirty="0"/>
              <a:t>Approach</a:t>
            </a:r>
            <a:endParaRPr lang="en-US" sz="1400" b="1" dirty="0">
              <a:cs typeface="Calibri"/>
            </a:endParaRPr>
          </a:p>
          <a:p>
            <a:pPr marL="283464" indent="-283464">
              <a:spcBef>
                <a:spcPts val="600"/>
              </a:spcBef>
              <a:buSzPct val="100000"/>
              <a:buFont typeface="Arial" panose="020B0604020202020204" pitchFamily="34" charset="0"/>
              <a:buChar char="•"/>
              <a:tabLst>
                <a:tab pos="457200" algn="l"/>
              </a:tabLst>
            </a:pPr>
            <a:r>
              <a:rPr lang="en-US" sz="1400" dirty="0">
                <a:effectLst/>
                <a:ea typeface="Times New Roman" panose="02020603050405020304" pitchFamily="18" charset="0"/>
                <a:cs typeface="Times New Roman" panose="02020603050405020304" pitchFamily="18" charset="0"/>
              </a:rPr>
              <a:t>Use high-resolution emission inventory to remap the emission data conservatively to model native grid offline and directly read/apply the emissions in simulation</a:t>
            </a:r>
            <a:r>
              <a:rPr lang="en-US" sz="1400" dirty="0">
                <a:ea typeface="Times New Roman" panose="02020603050405020304" pitchFamily="18" charset="0"/>
                <a:cs typeface="Times New Roman" panose="02020603050405020304" pitchFamily="18" charset="0"/>
              </a:rPr>
              <a:t>. </a:t>
            </a:r>
            <a:r>
              <a:rPr lang="en-US" sz="1400" dirty="0">
                <a:effectLst/>
                <a:ea typeface="Times New Roman" panose="02020603050405020304" pitchFamily="18" charset="0"/>
                <a:cs typeface="Times New Roman" panose="02020603050405020304" pitchFamily="18" charset="0"/>
              </a:rPr>
              <a:t>Online interpolation is no longer needed. </a:t>
            </a:r>
            <a:endParaRPr lang="en-US" sz="1400" dirty="0">
              <a:ea typeface="Times New Roman" panose="02020603050405020304" pitchFamily="18" charset="0"/>
              <a:cs typeface="Times New Roman" panose="02020603050405020304" pitchFamily="18" charset="0"/>
            </a:endParaRPr>
          </a:p>
          <a:p>
            <a:pPr marL="283464" indent="-283464">
              <a:spcBef>
                <a:spcPts val="600"/>
              </a:spcBef>
              <a:buSzPct val="100000"/>
              <a:buFont typeface="Arial" panose="020B0604020202020204" pitchFamily="34" charset="0"/>
              <a:buChar char="•"/>
              <a:tabLst>
                <a:tab pos="457200" algn="l"/>
              </a:tabLst>
            </a:pPr>
            <a:r>
              <a:rPr lang="en-US" sz="1400" dirty="0">
                <a:effectLst/>
                <a:ea typeface="DengXian" panose="02010600030101010101" pitchFamily="2" charset="-122"/>
                <a:cs typeface="Times New Roman" panose="02020603050405020304" pitchFamily="18" charset="0"/>
              </a:rPr>
              <a:t>Conduct nudged</a:t>
            </a:r>
            <a:r>
              <a:rPr lang="en-US" sz="1400" dirty="0">
                <a:solidFill>
                  <a:srgbClr val="FF0000"/>
                </a:solidFill>
                <a:effectLst/>
                <a:ea typeface="DengXian" panose="02010600030101010101" pitchFamily="2" charset="-122"/>
                <a:cs typeface="Times New Roman" panose="02020603050405020304" pitchFamily="18" charset="0"/>
              </a:rPr>
              <a:t> </a:t>
            </a:r>
            <a:r>
              <a:rPr lang="en-US" sz="1400" dirty="0">
                <a:effectLst/>
                <a:ea typeface="DengXian" panose="02010600030101010101" pitchFamily="2" charset="-122"/>
                <a:cs typeface="Times New Roman" panose="02020603050405020304" pitchFamily="18" charset="0"/>
              </a:rPr>
              <a:t>simulations with the original and revised emission treatment</a:t>
            </a:r>
            <a:r>
              <a:rPr lang="en-US" sz="1400" dirty="0">
                <a:ea typeface="DengXian" panose="02010600030101010101" pitchFamily="2" charset="-122"/>
                <a:cs typeface="Times New Roman" panose="02020603050405020304" pitchFamily="18" charset="0"/>
              </a:rPr>
              <a:t> and assess the errors.</a:t>
            </a:r>
          </a:p>
          <a:p>
            <a:pPr marL="283464" indent="-283464">
              <a:spcBef>
                <a:spcPts val="600"/>
              </a:spcBef>
              <a:buSzPct val="100000"/>
              <a:buFont typeface="Arial" panose="020B0604020202020204" pitchFamily="34" charset="0"/>
              <a:buChar char="•"/>
              <a:tabLst>
                <a:tab pos="457200" algn="l"/>
              </a:tabLst>
            </a:pPr>
            <a:r>
              <a:rPr lang="en-US" sz="1400" dirty="0">
                <a:ea typeface="DengXian" panose="02010600030101010101" pitchFamily="2" charset="-122"/>
                <a:cs typeface="Times New Roman" panose="02020603050405020304" pitchFamily="18" charset="0"/>
              </a:rPr>
              <a:t>Evaluate the impact on aerosol simulations in both globally uniform, standard-resolution simulations and regionally refined high-resolution simulations</a:t>
            </a:r>
            <a:r>
              <a:rPr lang="en-US" sz="1200" dirty="0">
                <a:ea typeface="DengXian" panose="02010600030101010101" pitchFamily="2" charset="-122"/>
                <a:cs typeface="Times New Roman" panose="02020603050405020304" pitchFamily="18" charset="0"/>
              </a:rPr>
              <a:t>. </a:t>
            </a:r>
            <a:endParaRPr lang="en-US" sz="1200" dirty="0">
              <a:effectLst/>
              <a:ea typeface="DengXian" panose="02010600030101010101" pitchFamily="2" charset="-122"/>
              <a:cs typeface="Arial" panose="020B0604020202020204" pitchFamily="34" charset="0"/>
            </a:endParaRPr>
          </a:p>
        </p:txBody>
      </p:sp>
      <p:sp>
        <p:nvSpPr>
          <p:cNvPr id="4" name="Rectangle 4">
            <a:extLst>
              <a:ext uri="{FF2B5EF4-FFF2-40B4-BE49-F238E27FC236}">
                <a16:creationId xmlns:a16="http://schemas.microsoft.com/office/drawing/2014/main" id="{2781B456-9BDD-315D-A22A-EFEA5B9D0089}"/>
              </a:ext>
            </a:extLst>
          </p:cNvPr>
          <p:cNvSpPr>
            <a:spLocks noChangeArrowheads="1"/>
          </p:cNvSpPr>
          <p:nvPr/>
        </p:nvSpPr>
        <p:spPr bwMode="auto">
          <a:xfrm>
            <a:off x="130630" y="4709955"/>
            <a:ext cx="5031814" cy="16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eaLnBrk="1" hangingPunct="1">
              <a:spcBef>
                <a:spcPct val="15000"/>
              </a:spcBef>
              <a:buFontTx/>
              <a:buNone/>
            </a:pPr>
            <a:r>
              <a:rPr lang="en-US" altLang="en-US" sz="1400" b="1" dirty="0"/>
              <a:t>Impacts</a:t>
            </a:r>
            <a:endParaRPr lang="en-US" altLang="en-US" sz="1400" b="1" dirty="0">
              <a:cs typeface="Calibri"/>
            </a:endParaRPr>
          </a:p>
          <a:p>
            <a:pPr marL="285750" indent="-285750">
              <a:spcBef>
                <a:spcPts val="600"/>
              </a:spcBef>
              <a:buFont typeface="Arial" panose="020B0604020202020204" pitchFamily="34" charset="0"/>
              <a:buChar char="•"/>
            </a:pPr>
            <a:r>
              <a:rPr lang="en-US" altLang="en-US" sz="1400" dirty="0">
                <a:cs typeface="Calibri"/>
              </a:rPr>
              <a:t>The revised emission treatment better represents the spatial heterogeneity and mass conservation of anthropogenic aerosol emissions in E3SM . </a:t>
            </a:r>
          </a:p>
          <a:p>
            <a:pPr marL="285750" indent="-285750">
              <a:spcBef>
                <a:spcPts val="600"/>
              </a:spcBef>
              <a:buFont typeface="Arial" panose="020B0604020202020204" pitchFamily="34" charset="0"/>
              <a:buChar char="•"/>
            </a:pPr>
            <a:r>
              <a:rPr lang="en-US" altLang="en-US" sz="1400" dirty="0">
                <a:cs typeface="Calibri"/>
              </a:rPr>
              <a:t>It is especially useful for variable-resolution model applications to investigate the anthropogenic aerosol effect at convection-permitting scales. </a:t>
            </a:r>
          </a:p>
        </p:txBody>
      </p:sp>
      <p:pic>
        <p:nvPicPr>
          <p:cNvPr id="5" name="Picture 4" descr="A screenshot of a weather map&#10;&#10;Description automatically generated">
            <a:extLst>
              <a:ext uri="{FF2B5EF4-FFF2-40B4-BE49-F238E27FC236}">
                <a16:creationId xmlns:a16="http://schemas.microsoft.com/office/drawing/2014/main" id="{D08D8C23-89B3-72D7-4D91-ADD445698CA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 b="-1513"/>
          <a:stretch/>
        </p:blipFill>
        <p:spPr>
          <a:xfrm>
            <a:off x="5876252" y="1046970"/>
            <a:ext cx="6134894" cy="4503007"/>
          </a:xfrm>
          <a:prstGeom prst="rect">
            <a:avLst/>
          </a:prstGeom>
        </p:spPr>
      </p:pic>
    </p:spTree>
    <p:extLst>
      <p:ext uri="{BB962C8B-B14F-4D97-AF65-F5344CB8AC3E}">
        <p14:creationId xmlns:p14="http://schemas.microsoft.com/office/powerpoint/2010/main" val="2227456359"/>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Feng-etal-MCSs-JAMES-July2018-f</Presentation>
    <Funding xmlns="3f367a74-7294-440b-bcf2-615eafc1d48f">RGMA</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DAA101-D590-4B34-95A7-270B8865D7CE}">
  <ds:schemaRef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dcmitype/"/>
    <ds:schemaRef ds:uri="3f367a74-7294-440b-bcf2-615eafc1d48f"/>
    <ds:schemaRef ds:uri="http://schemas.microsoft.com/sharepoint/v3"/>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65B74070-B6AA-4912-B637-6888AD45DC61}">
  <ds:schemaRefs>
    <ds:schemaRef ds:uri="3f367a74-7294-440b-bcf2-615eafc1d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6030</TotalTime>
  <Words>308</Words>
  <Application>Microsoft Macintosh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DengXian</vt:lpstr>
      <vt:lpstr>Arial</vt:lpstr>
      <vt:lpstr>Calibri</vt:lpstr>
      <vt:lpstr>Open Sans</vt:lpstr>
      <vt:lpstr>Times New Roman</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Feng-etal-MCSs-JAMES-July2018-f</dc:title>
  <dc:creator>Davis, Emily L</dc:creator>
  <dc:description/>
  <cp:lastModifiedBy>Brettman, Allan E</cp:lastModifiedBy>
  <cp:revision>132</cp:revision>
  <cp:lastPrinted>2011-05-11T17:30:12Z</cp:lastPrinted>
  <dcterms:created xsi:type="dcterms:W3CDTF">2017-11-02T21:19:41Z</dcterms:created>
  <dcterms:modified xsi:type="dcterms:W3CDTF">2024-06-04T01:08:46Z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RGMA</vt:lpwstr>
  </property>
  <property fmtid="{D5CDD505-2E9C-101B-9397-08002B2CF9AE}" pid="7" name="ContentType">
    <vt:lpwstr>Slide</vt:lpwstr>
  </property>
  <property fmtid="{D5CDD505-2E9C-101B-9397-08002B2CF9AE}" pid="8" name="Presentation">
    <vt:lpwstr>Feng-etal-MCSs-JAMES-July2018-f</vt:lpwstr>
  </property>
  <property fmtid="{D5CDD505-2E9C-101B-9397-08002B2CF9AE}" pid="9" name="SlideDescription">
    <vt:lpwstr/>
  </property>
</Properties>
</file>