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1C75BC"/>
    <a:srgbClr val="E86E25"/>
    <a:srgbClr val="88AC2E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1" autoAdjust="0"/>
    <p:restoredTop sz="94878" autoAdjust="0"/>
  </p:normalViewPr>
  <p:slideViewPr>
    <p:cSldViewPr snapToGrid="0" snapToObjects="1">
      <p:cViewPr varScale="1">
        <p:scale>
          <a:sx n="104" d="100"/>
          <a:sy n="104" d="100"/>
        </p:scale>
        <p:origin x="1266" y="72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4219356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354777"/>
            <a:ext cx="32512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14502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A 2.0 (Genomes to Watershe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3906839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354777"/>
            <a:ext cx="32512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572" y="6294121"/>
            <a:ext cx="731520" cy="536473"/>
          </a:xfrm>
          <a:prstGeom prst="rect">
            <a:avLst/>
          </a:prstGeom>
        </p:spPr>
      </p:pic>
      <p:pic>
        <p:nvPicPr>
          <p:cNvPr id="16" name="Picture 2" descr="C:\Users\lmkelly\Downloads\SFA20_GenomesWatersh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435" y="6293638"/>
            <a:ext cx="731520" cy="5240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9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3906839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1" y="330201"/>
            <a:ext cx="12187767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4234" y="311151"/>
            <a:ext cx="12187767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1" y="263526"/>
            <a:ext cx="12187767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12192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4233" y="557213"/>
            <a:ext cx="12196233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4517121" y="3906839"/>
            <a:ext cx="7715033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4517121" y="233711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1" y="1079049"/>
            <a:ext cx="7715033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4517121" y="782639"/>
            <a:ext cx="7715033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1" y="2641148"/>
            <a:ext cx="7715033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1" y="4214360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6248401"/>
            <a:ext cx="1016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63128" y="6330634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3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8" y="-4627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6"/>
            <a:ext cx="5906278" cy="47710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</a:t>
            </a:r>
          </a:p>
          <a:p>
            <a:pPr lvl="0"/>
            <a:r>
              <a:rPr lang="en-US" dirty="0"/>
              <a:t>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14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1"/>
            <a:ext cx="4500034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5924939" y="1079049"/>
            <a:ext cx="630721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5924939" y="2641148"/>
            <a:ext cx="630721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5924939" y="4214360"/>
            <a:ext cx="63072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18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6354777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477195" y="6323281"/>
            <a:ext cx="1790936" cy="484632"/>
          </a:xfrm>
          <a:prstGeom prst="rect">
            <a:avLst/>
          </a:prstGeom>
        </p:spPr>
      </p:pic>
      <p:pic>
        <p:nvPicPr>
          <p:cNvPr id="20" name="Picture 1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131" y="6235626"/>
            <a:ext cx="822064" cy="640080"/>
          </a:xfrm>
          <a:prstGeom prst="rect">
            <a:avLst/>
          </a:prstGeom>
        </p:spPr>
      </p:pic>
      <p:sp>
        <p:nvSpPr>
          <p:cNvPr id="24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516967" y="6323014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102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doi.org/10.1029/2023JG007674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1">
            <a:extLst>
              <a:ext uri="{FF2B5EF4-FFF2-40B4-BE49-F238E27FC236}">
                <a16:creationId xmlns:a16="http://schemas.microsoft.com/office/drawing/2014/main" id="{F095F797-F812-6E41-9090-390AD1A9A126}"/>
              </a:ext>
            </a:extLst>
          </p:cNvPr>
          <p:cNvSpPr txBox="1">
            <a:spLocks/>
          </p:cNvSpPr>
          <p:nvPr/>
        </p:nvSpPr>
        <p:spPr>
          <a:xfrm>
            <a:off x="5557615" y="1892398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Approach and Results </a:t>
            </a:r>
          </a:p>
        </p:txBody>
      </p:sp>
      <p:sp>
        <p:nvSpPr>
          <p:cNvPr id="10" name="Text Placeholder 21">
            <a:extLst>
              <a:ext uri="{FF2B5EF4-FFF2-40B4-BE49-F238E27FC236}">
                <a16:creationId xmlns:a16="http://schemas.microsoft.com/office/drawing/2014/main" id="{19DA9F49-853D-3146-A395-3AD79BA5354B}"/>
              </a:ext>
            </a:extLst>
          </p:cNvPr>
          <p:cNvSpPr txBox="1">
            <a:spLocks/>
          </p:cNvSpPr>
          <p:nvPr/>
        </p:nvSpPr>
        <p:spPr>
          <a:xfrm>
            <a:off x="5557615" y="4495720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7D139619-7373-4C56-8868-37677A1357BD}"/>
              </a:ext>
            </a:extLst>
          </p:cNvPr>
          <p:cNvSpPr txBox="1">
            <a:spLocks/>
          </p:cNvSpPr>
          <p:nvPr/>
        </p:nvSpPr>
        <p:spPr>
          <a:xfrm>
            <a:off x="5557615" y="772256"/>
            <a:ext cx="3749040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Challenges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new paradigm for improving ecosystem biogeochemistry models</a:t>
            </a:r>
            <a:endParaRPr lang="en-US" sz="2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5"/>
          </p:nvPr>
        </p:nvSpPr>
        <p:spPr>
          <a:xfrm>
            <a:off x="5557615" y="4768286"/>
            <a:ext cx="6307215" cy="1554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The new paradigm could better serve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Guide development of new ecosystem biogeochemical 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Improve model-experiment integration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0"/>
          </p:nvPr>
        </p:nvSpPr>
        <p:spPr>
          <a:xfrm>
            <a:off x="5557615" y="1118609"/>
            <a:ext cx="6660143" cy="1214209"/>
          </a:xfrm>
        </p:spPr>
        <p:txBody>
          <a:bodyPr/>
          <a:lstStyle/>
          <a:p>
            <a:pPr marL="287338" indent="-276225">
              <a:buFont typeface="Arial" panose="020B0604020202020204" pitchFamily="34" charset="0"/>
              <a:buChar char="•"/>
            </a:pPr>
            <a:r>
              <a:rPr lang="en-US" dirty="0"/>
              <a:t>Current empirically-based ecosystem models suffer from parametric uncertainty and poor spatial-temporal extrapolation capability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4"/>
          </p:nvPr>
        </p:nvSpPr>
        <p:spPr>
          <a:xfrm>
            <a:off x="5557615" y="2232230"/>
            <a:ext cx="6468189" cy="1651000"/>
          </a:xfrm>
        </p:spPr>
        <p:txBody>
          <a:bodyPr/>
          <a:lstStyle/>
          <a:p>
            <a:pPr marL="287338" indent="-276225">
              <a:buFont typeface="Arial" panose="020B0604020202020204" pitchFamily="34" charset="0"/>
              <a:buChar char="•"/>
            </a:pPr>
            <a:r>
              <a:rPr lang="en-US" dirty="0"/>
              <a:t>We discuss limitations of the multiplicative empirical approaches for limitations and the law of the minimum model that are widely used in current ecosystem biogeochemical models</a:t>
            </a:r>
          </a:p>
          <a:p>
            <a:pPr marL="287338" indent="-276225">
              <a:buFont typeface="Arial" panose="020B0604020202020204" pitchFamily="34" charset="0"/>
              <a:buChar char="•"/>
            </a:pPr>
            <a:r>
              <a:rPr lang="en-US" dirty="0"/>
              <a:t>To address these issues, we propose the physical rules-based approach</a:t>
            </a:r>
          </a:p>
          <a:p>
            <a:pPr marL="287338" indent="-276225">
              <a:buFont typeface="Arial" panose="020B0604020202020204" pitchFamily="34" charset="0"/>
              <a:buChar char="•"/>
            </a:pPr>
            <a:r>
              <a:rPr lang="en-US" dirty="0"/>
              <a:t>Combined with the Bayesian framework, we explain how more accurate and robust ecosystem biogeochemical models can be developed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A013CC-4DA8-D744-8101-06DAA099310F}"/>
              </a:ext>
            </a:extLst>
          </p:cNvPr>
          <p:cNvSpPr/>
          <p:nvPr/>
        </p:nvSpPr>
        <p:spPr>
          <a:xfrm>
            <a:off x="0" y="2928521"/>
            <a:ext cx="56617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Figure 1. Current empirically-based ecosystem biogeochemical models are insufficient in depicting interactions among biogeochemical processes. Physical rules based models can better tackle this challenge.</a:t>
            </a:r>
            <a:endParaRPr lang="en-US" sz="1400" dirty="0">
              <a:effectLst/>
              <a:latin typeface="Helvetica" pitchFamily="2" charset="0"/>
            </a:endParaRP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26"/>
          </p:nvPr>
        </p:nvSpPr>
        <p:spPr>
          <a:xfrm>
            <a:off x="3225921" y="6214727"/>
            <a:ext cx="6197777" cy="886517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1200" b="1" dirty="0"/>
              <a:t>Citation: </a:t>
            </a:r>
            <a:r>
              <a:rPr lang="en-US" sz="1200" dirty="0"/>
              <a:t>J.Y. Tang, Riley, W.J., Manzoni S., and Maggi, F (2024) Feasibility of formulating ecosystem biogeochemical models from established physical rules, JGR-</a:t>
            </a:r>
            <a:r>
              <a:rPr lang="en-US" sz="1200" dirty="0" err="1"/>
              <a:t>Biogeosciences</a:t>
            </a:r>
            <a:r>
              <a:rPr lang="en-US" sz="1200" dirty="0"/>
              <a:t>, </a:t>
            </a:r>
            <a:r>
              <a:rPr lang="en-US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https://doi.org/10.1029/2023JG007674</a:t>
            </a:r>
            <a:r>
              <a:rPr lang="en-US" sz="12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3038B7-464C-AC84-1A13-D52E1AACAA99}"/>
              </a:ext>
            </a:extLst>
          </p:cNvPr>
          <p:cNvSpPr txBox="1"/>
          <p:nvPr/>
        </p:nvSpPr>
        <p:spPr>
          <a:xfrm>
            <a:off x="45999" y="5394475"/>
            <a:ext cx="5287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Helvetica" pitchFamily="2" charset="0"/>
              </a:rPr>
              <a:t>Figure 2: By considering scale interactions between fine- and coarse-scale processes, physical rules-based models will be more robust than existing empirically-based models.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738A5D-A9D3-5358-3935-376260CB4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424" y="864269"/>
            <a:ext cx="4832350" cy="2019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6D79D6-5A14-7DFD-9446-FE5500CE5D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202" y="3667185"/>
            <a:ext cx="4870450" cy="1651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2C7B965-0BD0-5A0E-0170-743C3CACE1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035" y="5599978"/>
            <a:ext cx="963802" cy="561671"/>
          </a:xfrm>
          <a:prstGeom prst="rect">
            <a:avLst/>
          </a:prstGeom>
        </p:spPr>
      </p:pic>
      <p:pic>
        <p:nvPicPr>
          <p:cNvPr id="1026" name="Picture 2" descr="Belowground Biogeochemistry">
            <a:extLst>
              <a:ext uri="{FF2B5EF4-FFF2-40B4-BE49-F238E27FC236}">
                <a16:creationId xmlns:a16="http://schemas.microsoft.com/office/drawing/2014/main" id="{FDAF7AE5-3C11-FA5C-301B-EC33057800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12"/>
          <a:stretch/>
        </p:blipFill>
        <p:spPr bwMode="auto">
          <a:xfrm>
            <a:off x="10695709" y="5736583"/>
            <a:ext cx="1582084" cy="43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711755"/>
      </p:ext>
    </p:extLst>
  </p:cSld>
  <p:clrMapOvr>
    <a:masterClrMapping/>
  </p:clrMapOvr>
</p:sld>
</file>

<file path=ppt/theme/theme1.xml><?xml version="1.0" encoding="utf-8"?>
<a:theme xmlns:a="http://schemas.openxmlformats.org/drawingml/2006/main" name="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2736</TotalTime>
  <Words>198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Times New Roman</vt:lpstr>
      <vt:lpstr>EESA Highlights</vt:lpstr>
      <vt:lpstr>A new paradigm for improving ecosystem biogeochemistry models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Jacob Gimbel</cp:lastModifiedBy>
  <cp:revision>157</cp:revision>
  <dcterms:created xsi:type="dcterms:W3CDTF">2016-02-10T19:06:12Z</dcterms:created>
  <dcterms:modified xsi:type="dcterms:W3CDTF">2024-06-10T21:50:37Z</dcterms:modified>
</cp:coreProperties>
</file>