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1C75BC"/>
    <a:srgbClr val="E86E25"/>
    <a:srgbClr val="88AC2E"/>
    <a:srgbClr val="106636"/>
    <a:srgbClr val="276258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1" autoAdjust="0"/>
    <p:restoredTop sz="94878" autoAdjust="0"/>
  </p:normalViewPr>
  <p:slideViewPr>
    <p:cSldViewPr snapToGrid="0" snapToObjects="1">
      <p:cViewPr varScale="1">
        <p:scale>
          <a:sx n="104" d="100"/>
          <a:sy n="104" d="100"/>
        </p:scale>
        <p:origin x="1266" y="72"/>
      </p:cViewPr>
      <p:guideLst>
        <p:guide orient="horz" pos="2160"/>
        <p:guide pos="38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-154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BC703-3CBD-6E4D-BA71-3FD9FD935D5C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10744-5CF2-5543-BF83-A5596142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717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8C03B-BDB1-094E-85E4-DB3D905A6DF3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1C719-3C4F-EB4F-89FE-A3D057C59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658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88648" y="-4627"/>
            <a:ext cx="11190515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8661" y="782956"/>
            <a:ext cx="4467979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6933" y="5553961"/>
            <a:ext cx="4469707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2" name="Text Placeholder 21"/>
          <p:cNvSpPr>
            <a:spLocks noGrp="1"/>
          </p:cNvSpPr>
          <p:nvPr>
            <p:ph type="body" sz="quarter" idx="32" hasCustomPrompt="1"/>
          </p:nvPr>
        </p:nvSpPr>
        <p:spPr>
          <a:xfrm>
            <a:off x="4517121" y="4219356"/>
            <a:ext cx="7715033" cy="27813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Research Details</a:t>
            </a:r>
          </a:p>
        </p:txBody>
      </p:sp>
      <p:sp>
        <p:nvSpPr>
          <p:cNvPr id="43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4517121" y="2337119"/>
            <a:ext cx="771503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Significance and Impact</a:t>
            </a:r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4517121" y="1079049"/>
            <a:ext cx="7715033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4517121" y="782639"/>
            <a:ext cx="771503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Scientific Achievement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4517121" y="2641148"/>
            <a:ext cx="7715033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17121" y="4214360"/>
            <a:ext cx="7715033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354777"/>
            <a:ext cx="32512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940800" y="6323281"/>
            <a:ext cx="180220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600" y="6248401"/>
            <a:ext cx="1016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4516967" y="6323014"/>
            <a:ext cx="4250267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</p:spTree>
    <p:extLst>
      <p:ext uri="{BB962C8B-B14F-4D97-AF65-F5344CB8AC3E}">
        <p14:creationId xmlns:p14="http://schemas.microsoft.com/office/powerpoint/2010/main" val="145023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FA 2.0 (Genomes to Watershed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88648" y="-4627"/>
            <a:ext cx="11190515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8661" y="782956"/>
            <a:ext cx="4467979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6933" y="5553961"/>
            <a:ext cx="4469707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2" name="Text Placeholder 21"/>
          <p:cNvSpPr>
            <a:spLocks noGrp="1"/>
          </p:cNvSpPr>
          <p:nvPr>
            <p:ph type="body" sz="quarter" idx="32" hasCustomPrompt="1"/>
          </p:nvPr>
        </p:nvSpPr>
        <p:spPr>
          <a:xfrm>
            <a:off x="4517121" y="3906839"/>
            <a:ext cx="7715033" cy="27813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Research Details</a:t>
            </a:r>
          </a:p>
        </p:txBody>
      </p:sp>
      <p:sp>
        <p:nvSpPr>
          <p:cNvPr id="43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4517121" y="2337119"/>
            <a:ext cx="771503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Significance and Impact</a:t>
            </a:r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4517121" y="1079049"/>
            <a:ext cx="7715033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4517121" y="782639"/>
            <a:ext cx="771503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Scientific Achievement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4517121" y="2641148"/>
            <a:ext cx="7715033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17121" y="4214360"/>
            <a:ext cx="7715033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354777"/>
            <a:ext cx="32512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940800" y="6323281"/>
            <a:ext cx="180220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600" y="6248401"/>
            <a:ext cx="1016000" cy="593313"/>
          </a:xfrm>
          <a:prstGeom prst="rect">
            <a:avLst/>
          </a:prstGeom>
        </p:spPr>
      </p:pic>
      <p:pic>
        <p:nvPicPr>
          <p:cNvPr id="15" name="Picture 14" descr="ERSP_2010(SBR)-logo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572" y="6294121"/>
            <a:ext cx="731520" cy="536473"/>
          </a:xfrm>
          <a:prstGeom prst="rect">
            <a:avLst/>
          </a:prstGeom>
        </p:spPr>
      </p:pic>
      <p:pic>
        <p:nvPicPr>
          <p:cNvPr id="16" name="Picture 2" descr="C:\Users\lmkelly\Downloads\SFA20_GenomesWatershed.pn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435" y="6293638"/>
            <a:ext cx="731520" cy="5240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2903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12192000" cy="708660"/>
          </a:xfrm>
          <a:prstGeom prst="rect">
            <a:avLst/>
          </a:prstGeom>
          <a:solidFill>
            <a:srgbClr val="1C75BC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8661" y="782956"/>
            <a:ext cx="4467979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</a:t>
            </a:r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6933" y="5553961"/>
            <a:ext cx="4469707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2" name="Text Placeholder 21"/>
          <p:cNvSpPr>
            <a:spLocks noGrp="1"/>
          </p:cNvSpPr>
          <p:nvPr>
            <p:ph type="body" sz="quarter" idx="32" hasCustomPrompt="1"/>
          </p:nvPr>
        </p:nvSpPr>
        <p:spPr>
          <a:xfrm>
            <a:off x="4517121" y="3906839"/>
            <a:ext cx="7715033" cy="2781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Research Details</a:t>
            </a:r>
          </a:p>
        </p:txBody>
      </p:sp>
      <p:sp>
        <p:nvSpPr>
          <p:cNvPr id="43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4517121" y="2337119"/>
            <a:ext cx="7715033" cy="274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Significance and Impact</a:t>
            </a:r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4517121" y="1079049"/>
            <a:ext cx="7715033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4517121" y="782639"/>
            <a:ext cx="7715033" cy="274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Scientific Achievement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4517121" y="2641148"/>
            <a:ext cx="7715033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17121" y="4214360"/>
            <a:ext cx="7715033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</p:txBody>
      </p:sp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940800" y="6323281"/>
            <a:ext cx="180220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600" y="6248401"/>
            <a:ext cx="1016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4516967" y="6323014"/>
            <a:ext cx="4250267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  <p:sp>
        <p:nvSpPr>
          <p:cNvPr id="15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463128" y="6330634"/>
            <a:ext cx="3844713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734513"/>
            <a:ext cx="12192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0" y="6242253"/>
            <a:ext cx="12192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108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 userDrawn="1"/>
        </p:nvSpPr>
        <p:spPr>
          <a:xfrm>
            <a:off x="1" y="330201"/>
            <a:ext cx="12187767" cy="238125"/>
          </a:xfrm>
          <a:prstGeom prst="wave">
            <a:avLst/>
          </a:prstGeom>
          <a:solidFill>
            <a:schemeClr val="accent6">
              <a:lumMod val="7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Wave 3"/>
          <p:cNvSpPr/>
          <p:nvPr userDrawn="1"/>
        </p:nvSpPr>
        <p:spPr>
          <a:xfrm>
            <a:off x="4234" y="311151"/>
            <a:ext cx="12187767" cy="219075"/>
          </a:xfrm>
          <a:prstGeom prst="wave">
            <a:avLst/>
          </a:prstGeom>
          <a:gradFill>
            <a:gsLst>
              <a:gs pos="0">
                <a:srgbClr val="FFCC66"/>
              </a:gs>
              <a:gs pos="100000">
                <a:srgbClr val="FFF495"/>
              </a:gs>
            </a:gsLst>
            <a:lin ang="600000" scaled="0"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Wave 4"/>
          <p:cNvSpPr/>
          <p:nvPr userDrawn="1"/>
        </p:nvSpPr>
        <p:spPr>
          <a:xfrm>
            <a:off x="1" y="263526"/>
            <a:ext cx="12187767" cy="233363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Wave 5"/>
          <p:cNvSpPr/>
          <p:nvPr userDrawn="1"/>
        </p:nvSpPr>
        <p:spPr>
          <a:xfrm>
            <a:off x="0" y="65088"/>
            <a:ext cx="12192000" cy="361950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3048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36888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Wave 7"/>
          <p:cNvSpPr/>
          <p:nvPr userDrawn="1"/>
        </p:nvSpPr>
        <p:spPr>
          <a:xfrm>
            <a:off x="-4233" y="557213"/>
            <a:ext cx="12196233" cy="233362"/>
          </a:xfrm>
          <a:prstGeom prst="wave">
            <a:avLst/>
          </a:prstGeom>
          <a:solidFill>
            <a:srgbClr val="6BA42C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12192000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8661" y="782956"/>
            <a:ext cx="4467979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</a:t>
            </a:r>
          </a:p>
        </p:txBody>
      </p:sp>
      <p:sp>
        <p:nvSpPr>
          <p:cNvPr id="1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6933" y="5553961"/>
            <a:ext cx="4469707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12" name="Text Placeholder 21"/>
          <p:cNvSpPr>
            <a:spLocks noGrp="1"/>
          </p:cNvSpPr>
          <p:nvPr>
            <p:ph type="body" sz="quarter" idx="32" hasCustomPrompt="1"/>
          </p:nvPr>
        </p:nvSpPr>
        <p:spPr>
          <a:xfrm>
            <a:off x="4517121" y="3906839"/>
            <a:ext cx="7715033" cy="2781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Research Details</a:t>
            </a:r>
          </a:p>
        </p:txBody>
      </p:sp>
      <p:sp>
        <p:nvSpPr>
          <p:cNvPr id="13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4517121" y="2337119"/>
            <a:ext cx="7715033" cy="274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Significance and Impact</a:t>
            </a:r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4517121" y="1079049"/>
            <a:ext cx="7715033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15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4517121" y="782639"/>
            <a:ext cx="7715033" cy="274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Scientific Achievement</a:t>
            </a:r>
          </a:p>
        </p:txBody>
      </p:sp>
      <p:sp>
        <p:nvSpPr>
          <p:cNvPr id="1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4517121" y="2641148"/>
            <a:ext cx="7715033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 Importance, relevance, or intriguing component of the finding to the field</a:t>
            </a:r>
          </a:p>
        </p:txBody>
      </p:sp>
      <p:sp>
        <p:nvSpPr>
          <p:cNvPr id="1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17121" y="4214360"/>
            <a:ext cx="7715033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</p:txBody>
      </p:sp>
      <p:pic>
        <p:nvPicPr>
          <p:cNvPr id="18" name="Picture 17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940800" y="6323281"/>
            <a:ext cx="1802200" cy="365760"/>
          </a:xfrm>
          <a:prstGeom prst="rect">
            <a:avLst/>
          </a:prstGeom>
        </p:spPr>
      </p:pic>
      <p:pic>
        <p:nvPicPr>
          <p:cNvPr id="19" name="Picture 18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600" y="6248401"/>
            <a:ext cx="1016000" cy="593313"/>
          </a:xfrm>
          <a:prstGeom prst="rect">
            <a:avLst/>
          </a:prstGeom>
        </p:spPr>
      </p:pic>
      <p:sp>
        <p:nvSpPr>
          <p:cNvPr id="20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4516967" y="6323014"/>
            <a:ext cx="4250267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  <p:sp>
        <p:nvSpPr>
          <p:cNvPr id="21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463128" y="6330634"/>
            <a:ext cx="3844713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0" y="734513"/>
            <a:ext cx="12192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0" y="6242253"/>
            <a:ext cx="12192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3634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88648" y="-4627"/>
            <a:ext cx="11190515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8661" y="782956"/>
            <a:ext cx="5906278" cy="477100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</a:t>
            </a:r>
          </a:p>
          <a:p>
            <a:pPr lvl="0"/>
            <a:r>
              <a:rPr lang="en-US" dirty="0"/>
              <a:t>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14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6933" y="5553961"/>
            <a:ext cx="4500034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15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5924939" y="1079049"/>
            <a:ext cx="630721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1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5924939" y="2641148"/>
            <a:ext cx="630721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1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5924939" y="4214360"/>
            <a:ext cx="63072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18" name="Picture 9" descr="horizontal-logo-green-text.jpg"/>
          <p:cNvPicPr>
            <a:picLocks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3" y="6354777"/>
            <a:ext cx="243978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9477195" y="6323281"/>
            <a:ext cx="1790936" cy="484632"/>
          </a:xfrm>
          <a:prstGeom prst="rect">
            <a:avLst/>
          </a:prstGeom>
        </p:spPr>
      </p:pic>
      <p:pic>
        <p:nvPicPr>
          <p:cNvPr id="20" name="Picture 1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8131" y="6235626"/>
            <a:ext cx="822064" cy="640080"/>
          </a:xfrm>
          <a:prstGeom prst="rect">
            <a:avLst/>
          </a:prstGeom>
        </p:spPr>
      </p:pic>
      <p:sp>
        <p:nvSpPr>
          <p:cNvPr id="24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4516967" y="6323014"/>
            <a:ext cx="4250267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</p:spTree>
    <p:extLst>
      <p:ext uri="{BB962C8B-B14F-4D97-AF65-F5344CB8AC3E}">
        <p14:creationId xmlns:p14="http://schemas.microsoft.com/office/powerpoint/2010/main" val="251021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412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doi.org/10.1029/2023JG007674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1">
            <a:extLst>
              <a:ext uri="{FF2B5EF4-FFF2-40B4-BE49-F238E27FC236}">
                <a16:creationId xmlns:a16="http://schemas.microsoft.com/office/drawing/2014/main" id="{F095F797-F812-6E41-9090-390AD1A9A126}"/>
              </a:ext>
            </a:extLst>
          </p:cNvPr>
          <p:cNvSpPr txBox="1">
            <a:spLocks/>
          </p:cNvSpPr>
          <p:nvPr/>
        </p:nvSpPr>
        <p:spPr>
          <a:xfrm>
            <a:off x="5557615" y="1892398"/>
            <a:ext cx="3749040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Approach and Results </a:t>
            </a:r>
          </a:p>
        </p:txBody>
      </p:sp>
      <p:sp>
        <p:nvSpPr>
          <p:cNvPr id="10" name="Text Placeholder 21">
            <a:extLst>
              <a:ext uri="{FF2B5EF4-FFF2-40B4-BE49-F238E27FC236}">
                <a16:creationId xmlns:a16="http://schemas.microsoft.com/office/drawing/2014/main" id="{19DA9F49-853D-3146-A395-3AD79BA5354B}"/>
              </a:ext>
            </a:extLst>
          </p:cNvPr>
          <p:cNvSpPr txBox="1">
            <a:spLocks/>
          </p:cNvSpPr>
          <p:nvPr/>
        </p:nvSpPr>
        <p:spPr>
          <a:xfrm>
            <a:off x="5557615" y="4495720"/>
            <a:ext cx="3749040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Significance</a:t>
            </a:r>
          </a:p>
        </p:txBody>
      </p:sp>
      <p:sp>
        <p:nvSpPr>
          <p:cNvPr id="11" name="Text Placeholder 21">
            <a:extLst>
              <a:ext uri="{FF2B5EF4-FFF2-40B4-BE49-F238E27FC236}">
                <a16:creationId xmlns:a16="http://schemas.microsoft.com/office/drawing/2014/main" id="{7D139619-7373-4C56-8868-37677A1357BD}"/>
              </a:ext>
            </a:extLst>
          </p:cNvPr>
          <p:cNvSpPr txBox="1">
            <a:spLocks/>
          </p:cNvSpPr>
          <p:nvPr/>
        </p:nvSpPr>
        <p:spPr>
          <a:xfrm>
            <a:off x="5557615" y="772256"/>
            <a:ext cx="3749040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Scientific Challenges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kern="1800" dirty="0">
                <a:solidFill>
                  <a:srgbClr val="10663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new paradigm for improving ecosystem biogeochemistry models</a:t>
            </a:r>
            <a:endParaRPr lang="en-US" sz="28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5"/>
          </p:nvPr>
        </p:nvSpPr>
        <p:spPr>
          <a:xfrm>
            <a:off x="5557615" y="4768286"/>
            <a:ext cx="6307215" cy="15540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The new paradigm could better serve to: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Guide development of new ecosystem biogeochemical models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Improve model-experiment integration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0"/>
          </p:nvPr>
        </p:nvSpPr>
        <p:spPr>
          <a:xfrm>
            <a:off x="5557615" y="1118609"/>
            <a:ext cx="6660143" cy="1214209"/>
          </a:xfrm>
        </p:spPr>
        <p:txBody>
          <a:bodyPr/>
          <a:lstStyle/>
          <a:p>
            <a:pPr marL="287338" indent="-276225">
              <a:buFont typeface="Arial" panose="020B0604020202020204" pitchFamily="34" charset="0"/>
              <a:buChar char="•"/>
            </a:pPr>
            <a:r>
              <a:rPr lang="en-US" dirty="0"/>
              <a:t>Current empirically-based ecosystem models suffer from parametric uncertainty and poor spatial-temporal extrapolation capability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4"/>
          </p:nvPr>
        </p:nvSpPr>
        <p:spPr>
          <a:xfrm>
            <a:off x="5557615" y="2232230"/>
            <a:ext cx="6468189" cy="1651000"/>
          </a:xfrm>
        </p:spPr>
        <p:txBody>
          <a:bodyPr/>
          <a:lstStyle/>
          <a:p>
            <a:pPr marL="287338" indent="-276225">
              <a:buFont typeface="Arial" panose="020B0604020202020204" pitchFamily="34" charset="0"/>
              <a:buChar char="•"/>
            </a:pPr>
            <a:r>
              <a:rPr lang="en-US" dirty="0"/>
              <a:t>We discuss limitations of the multiplicative empirical approaches for limitations and the law of the minimum model that are widely used in current ecosystem biogeochemical models</a:t>
            </a:r>
          </a:p>
          <a:p>
            <a:pPr marL="287338" indent="-276225">
              <a:buFont typeface="Arial" panose="020B0604020202020204" pitchFamily="34" charset="0"/>
              <a:buChar char="•"/>
            </a:pPr>
            <a:r>
              <a:rPr lang="en-US" dirty="0"/>
              <a:t>To address these issues, we propose the physical rules-based approach</a:t>
            </a:r>
          </a:p>
          <a:p>
            <a:pPr marL="287338" indent="-276225">
              <a:buFont typeface="Arial" panose="020B0604020202020204" pitchFamily="34" charset="0"/>
              <a:buChar char="•"/>
            </a:pPr>
            <a:r>
              <a:rPr lang="en-US" dirty="0"/>
              <a:t>Combined with the Bayesian framework, we explain how more accurate and robust ecosystem biogeochemical models can be developed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1A013CC-4DA8-D744-8101-06DAA099310F}"/>
              </a:ext>
            </a:extLst>
          </p:cNvPr>
          <p:cNvSpPr/>
          <p:nvPr/>
        </p:nvSpPr>
        <p:spPr>
          <a:xfrm>
            <a:off x="0" y="2928521"/>
            <a:ext cx="566176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Figure 1. Current empirically-based ecosystem biogeochemical models are insufficient in depicting interactions among biogeochemical processes. Physical rules based models can better tackle this challenge.</a:t>
            </a:r>
            <a:endParaRPr lang="en-US" sz="1400" dirty="0">
              <a:effectLst/>
              <a:latin typeface="Helvetica" pitchFamily="2" charset="0"/>
            </a:endParaRPr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26"/>
          </p:nvPr>
        </p:nvSpPr>
        <p:spPr>
          <a:xfrm>
            <a:off x="3225921" y="6214727"/>
            <a:ext cx="6197777" cy="886517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en-US" sz="1200" b="1" dirty="0"/>
              <a:t>Citation: </a:t>
            </a:r>
            <a:r>
              <a:rPr lang="en-US" sz="1200" dirty="0"/>
              <a:t>J.Y. Tang, Riley, W.J., Manzoni S., and Maggi, F (2024) Feasibility of formulating ecosystem biogeochemical models from established physical rules, JGR-</a:t>
            </a:r>
            <a:r>
              <a:rPr lang="en-US" sz="1200" dirty="0" err="1"/>
              <a:t>Biogeosciences</a:t>
            </a:r>
            <a:r>
              <a:rPr lang="en-US" sz="1200" dirty="0"/>
              <a:t>, </a:t>
            </a:r>
            <a:r>
              <a:rPr lang="en-US" sz="12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https://doi.org/10.1029/2023JG007674</a:t>
            </a:r>
            <a:r>
              <a:rPr lang="en-US" sz="1200" dirty="0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3038B7-464C-AC84-1A13-D52E1AACAA99}"/>
              </a:ext>
            </a:extLst>
          </p:cNvPr>
          <p:cNvSpPr txBox="1"/>
          <p:nvPr/>
        </p:nvSpPr>
        <p:spPr>
          <a:xfrm>
            <a:off x="45999" y="5394475"/>
            <a:ext cx="52871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Helvetica" pitchFamily="2" charset="0"/>
              </a:rPr>
              <a:t>Figure 2: By considering scale interactions between fine- and coarse-scale processes, physical rules-based models will be more robust than existing empirically-based models.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738A5D-A9D3-5358-3935-376260CB4F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424" y="864269"/>
            <a:ext cx="4832350" cy="20193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D6D79D6-5A14-7DFD-9446-FE5500CE5D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202" y="3667185"/>
            <a:ext cx="4870450" cy="1651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2C7B965-0BD0-5A0E-0170-743C3CACE13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035" y="5599978"/>
            <a:ext cx="963802" cy="561671"/>
          </a:xfrm>
          <a:prstGeom prst="rect">
            <a:avLst/>
          </a:prstGeom>
        </p:spPr>
      </p:pic>
      <p:pic>
        <p:nvPicPr>
          <p:cNvPr id="1026" name="Picture 2" descr="Belowground Biogeochemistry">
            <a:extLst>
              <a:ext uri="{FF2B5EF4-FFF2-40B4-BE49-F238E27FC236}">
                <a16:creationId xmlns:a16="http://schemas.microsoft.com/office/drawing/2014/main" id="{FDAF7AE5-3C11-FA5C-301B-EC33057800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212"/>
          <a:stretch/>
        </p:blipFill>
        <p:spPr bwMode="auto">
          <a:xfrm>
            <a:off x="10695709" y="5736583"/>
            <a:ext cx="1582084" cy="43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0711755"/>
      </p:ext>
    </p:extLst>
  </p:cSld>
  <p:clrMapOvr>
    <a:masterClrMapping/>
  </p:clrMapOvr>
</p:sld>
</file>

<file path=ppt/theme/theme1.xml><?xml version="1.0" encoding="utf-8"?>
<a:theme xmlns:a="http://schemas.openxmlformats.org/drawingml/2006/main" name="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2736</TotalTime>
  <Words>198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</vt:lpstr>
      <vt:lpstr>Times New Roman</vt:lpstr>
      <vt:lpstr>EESA Highlights</vt:lpstr>
      <vt:lpstr>A new paradigm for improving ecosystem biogeochemistry models</vt:lpstr>
    </vt:vector>
  </TitlesOfParts>
  <Company>LBNL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Maryann Villavert</dc:creator>
  <cp:lastModifiedBy>Jacob Gimbel</cp:lastModifiedBy>
  <cp:revision>157</cp:revision>
  <dcterms:created xsi:type="dcterms:W3CDTF">2016-02-10T19:06:12Z</dcterms:created>
  <dcterms:modified xsi:type="dcterms:W3CDTF">2024-06-10T21:50:37Z</dcterms:modified>
</cp:coreProperties>
</file>