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382"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es, Mike" initials="RM" lastIdx="10" clrIdx="0">
    <p:extLst>
      <p:ext uri="{19B8F6BF-5375-455C-9EA6-DF929625EA0E}">
        <p15:presenceInfo xmlns:p15="http://schemas.microsoft.com/office/powerpoint/2012/main" userId="S-1-5-21-414935543-1342250053-1793291686-4960" providerId="AD"/>
      </p:ext>
    </p:extLst>
  </p:cmAuthor>
  <p:cmAuthor id="2" name="Geernaert, Gerald" initials="GG" lastIdx="2" clrIdx="1">
    <p:extLst>
      <p:ext uri="{19B8F6BF-5375-455C-9EA6-DF929625EA0E}">
        <p15:presenceInfo xmlns:p15="http://schemas.microsoft.com/office/powerpoint/2012/main" userId="S-1-5-21-414935543-1342250053-1793291686-4723" providerId="AD"/>
      </p:ext>
    </p:extLst>
  </p:cmAuthor>
  <p:cmAuthor id="3" name="Anderson, Todd" initials="AT" lastIdx="6" clrIdx="2">
    <p:extLst>
      <p:ext uri="{19B8F6BF-5375-455C-9EA6-DF929625EA0E}">
        <p15:presenceInfo xmlns:p15="http://schemas.microsoft.com/office/powerpoint/2012/main" userId="S-1-5-21-414935543-1342250053-1793291686-4898" providerId="AD"/>
      </p:ext>
    </p:extLst>
  </p:cmAuthor>
  <p:cmAuthor id="4" name="Isakson, Linda U" initials="ILU" lastIdx="11" clrIdx="3">
    <p:extLst>
      <p:ext uri="{19B8F6BF-5375-455C-9EA6-DF929625EA0E}">
        <p15:presenceInfo xmlns:p15="http://schemas.microsoft.com/office/powerpoint/2012/main" userId="S::linda.isakson@pnnl.gov::2fb9b16b-847b-429e-b1d1-183f47ce9d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536"/>
    <a:srgbClr val="007837"/>
    <a:srgbClr val="FEFFE5"/>
    <a:srgbClr val="F2F2F2"/>
    <a:srgbClr val="06612F"/>
    <a:srgbClr val="6AAD89"/>
    <a:srgbClr val="106433"/>
    <a:srgbClr val="11134A"/>
    <a:srgbClr val="FFFFCC"/>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96190" autoAdjust="0"/>
  </p:normalViewPr>
  <p:slideViewPr>
    <p:cSldViewPr>
      <p:cViewPr>
        <p:scale>
          <a:sx n="116" d="100"/>
          <a:sy n="116" d="100"/>
        </p:scale>
        <p:origin x="904" y="33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sz="quarter" idx="1"/>
          </p:nvPr>
        </p:nvSpPr>
        <p:spPr>
          <a:xfrm>
            <a:off x="4023093" y="1"/>
            <a:ext cx="3077739" cy="471054"/>
          </a:xfrm>
          <a:prstGeom prst="rect">
            <a:avLst/>
          </a:prstGeom>
        </p:spPr>
        <p:txBody>
          <a:bodyPr vert="horz" lIns="94213" tIns="47107" rIns="94213" bIns="47107" rtlCol="0"/>
          <a:lstStyle>
            <a:lvl1pPr algn="r">
              <a:defRPr sz="1200"/>
            </a:lvl1pPr>
          </a:lstStyle>
          <a:p>
            <a:fld id="{76432D7D-4958-459C-A757-1B834665ED1E}" type="datetimeFigureOut">
              <a:rPr lang="en-US" smtClean="0"/>
              <a:t>5/21/24</a:t>
            </a:fld>
            <a:endParaRPr lang="en-US" dirty="0"/>
          </a:p>
        </p:txBody>
      </p:sp>
      <p:sp>
        <p:nvSpPr>
          <p:cNvPr id="4" name="Footer Placeholder 3"/>
          <p:cNvSpPr>
            <a:spLocks noGrp="1"/>
          </p:cNvSpPr>
          <p:nvPr>
            <p:ph type="ftr" sz="quarter" idx="2"/>
          </p:nvPr>
        </p:nvSpPr>
        <p:spPr>
          <a:xfrm>
            <a:off x="1" y="8917422"/>
            <a:ext cx="3077739" cy="471053"/>
          </a:xfrm>
          <a:prstGeom prst="rect">
            <a:avLst/>
          </a:prstGeom>
        </p:spPr>
        <p:txBody>
          <a:bodyPr vert="horz" lIns="94213" tIns="47107" rIns="94213" bIns="471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71053"/>
          </a:xfrm>
          <a:prstGeom prst="rect">
            <a:avLst/>
          </a:prstGeom>
        </p:spPr>
        <p:txBody>
          <a:bodyPr vert="horz" lIns="94213" tIns="47107" rIns="94213" bIns="47107" rtlCol="0" anchor="b"/>
          <a:lstStyle>
            <a:lvl1pPr algn="r">
              <a:defRPr sz="1200"/>
            </a:lvl1pPr>
          </a:lstStyle>
          <a:p>
            <a:fld id="{5FC274D9-AA59-431F-9AAD-4F2419B53092}" type="slidenum">
              <a:rPr lang="en-US" smtClean="0"/>
              <a:t>‹#›</a:t>
            </a:fld>
            <a:endParaRPr lang="en-US" dirty="0"/>
          </a:p>
        </p:txBody>
      </p:sp>
    </p:spTree>
    <p:extLst>
      <p:ext uri="{BB962C8B-B14F-4D97-AF65-F5344CB8AC3E}">
        <p14:creationId xmlns:p14="http://schemas.microsoft.com/office/powerpoint/2010/main" val="554442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6942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idx="1"/>
          </p:nvPr>
        </p:nvSpPr>
        <p:spPr>
          <a:xfrm>
            <a:off x="4023093" y="1"/>
            <a:ext cx="3077739" cy="469424"/>
          </a:xfrm>
          <a:prstGeom prst="rect">
            <a:avLst/>
          </a:prstGeom>
        </p:spPr>
        <p:txBody>
          <a:bodyPr vert="horz" lIns="94213" tIns="47107" rIns="94213" bIns="47107" rtlCol="0"/>
          <a:lstStyle>
            <a:lvl1pPr algn="r">
              <a:defRPr sz="1200"/>
            </a:lvl1pPr>
          </a:lstStyle>
          <a:p>
            <a:fld id="{D7505EE2-20AE-4EC6-B79A-9BC949FFC34E}" type="datetimeFigureOut">
              <a:rPr lang="en-US" smtClean="0"/>
              <a:t>5/21/24</a:t>
            </a:fld>
            <a:endParaRPr lang="en-US" dirty="0"/>
          </a:p>
        </p:txBody>
      </p:sp>
      <p:sp>
        <p:nvSpPr>
          <p:cNvPr id="4" name="Slide Image Placeholder 3"/>
          <p:cNvSpPr>
            <a:spLocks noGrp="1" noRot="1" noChangeAspect="1"/>
          </p:cNvSpPr>
          <p:nvPr>
            <p:ph type="sldImg" idx="2"/>
          </p:nvPr>
        </p:nvSpPr>
        <p:spPr>
          <a:xfrm>
            <a:off x="420688" y="704850"/>
            <a:ext cx="6261100" cy="3521075"/>
          </a:xfrm>
          <a:prstGeom prst="rect">
            <a:avLst/>
          </a:prstGeom>
          <a:noFill/>
          <a:ln w="12700">
            <a:solidFill>
              <a:prstClr val="black"/>
            </a:solidFill>
          </a:ln>
        </p:spPr>
        <p:txBody>
          <a:bodyPr vert="horz" lIns="94213" tIns="47107" rIns="94213" bIns="47107" rtlCol="0" anchor="ctr"/>
          <a:lstStyle/>
          <a:p>
            <a:endParaRPr lang="en-US" dirty="0"/>
          </a:p>
        </p:txBody>
      </p:sp>
      <p:sp>
        <p:nvSpPr>
          <p:cNvPr id="5" name="Notes Placeholder 4"/>
          <p:cNvSpPr>
            <a:spLocks noGrp="1"/>
          </p:cNvSpPr>
          <p:nvPr>
            <p:ph type="body" sz="quarter" idx="3"/>
          </p:nvPr>
        </p:nvSpPr>
        <p:spPr>
          <a:xfrm>
            <a:off x="710248" y="4459528"/>
            <a:ext cx="5681980" cy="4224814"/>
          </a:xfrm>
          <a:prstGeom prst="rect">
            <a:avLst/>
          </a:prstGeom>
        </p:spPr>
        <p:txBody>
          <a:bodyPr vert="horz" lIns="94213" tIns="47107" rIns="94213" bIns="4710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69424"/>
          </a:xfrm>
          <a:prstGeom prst="rect">
            <a:avLst/>
          </a:prstGeom>
        </p:spPr>
        <p:txBody>
          <a:bodyPr vert="horz" lIns="94213" tIns="47107" rIns="94213"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69424"/>
          </a:xfrm>
          <a:prstGeom prst="rect">
            <a:avLst/>
          </a:prstGeom>
        </p:spPr>
        <p:txBody>
          <a:bodyPr vert="horz" lIns="94213" tIns="47107" rIns="94213" bIns="47107" rtlCol="0" anchor="b"/>
          <a:lstStyle>
            <a:lvl1pPr algn="r">
              <a:defRPr sz="1200"/>
            </a:lvl1pPr>
          </a:lstStyle>
          <a:p>
            <a:fld id="{1BB79768-6CD1-4274-8D6F-55F7E56E6718}" type="slidenum">
              <a:rPr lang="en-US" smtClean="0"/>
              <a:t>‹#›</a:t>
            </a:fld>
            <a:endParaRPr lang="en-US" dirty="0"/>
          </a:p>
        </p:txBody>
      </p:sp>
    </p:spTree>
    <p:extLst>
      <p:ext uri="{BB962C8B-B14F-4D97-AF65-F5344CB8AC3E}">
        <p14:creationId xmlns:p14="http://schemas.microsoft.com/office/powerpoint/2010/main" val="243645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0"/>
              </a:spcAft>
            </a:pPr>
            <a:r>
              <a:rPr lang="en-US" sz="1800" b="1" kern="1800" dirty="0">
                <a:solidFill>
                  <a:srgbClr val="106636"/>
                </a:solidFill>
                <a:effectLst/>
                <a:latin typeface="Times New Roman" panose="02020603050405020304" pitchFamily="18" charset="0"/>
                <a:ea typeface="Times New Roman" panose="02020603050405020304" pitchFamily="18" charset="0"/>
                <a:cs typeface="Times New Roman" panose="02020603050405020304" pitchFamily="18" charset="0"/>
              </a:rPr>
              <a:t>Word highlight text here. </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6855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3200" b="1">
                <a:solidFill>
                  <a:srgbClr val="146737"/>
                </a:solidFill>
              </a:defRPr>
            </a:lvl1pPr>
          </a:lstStyle>
          <a:p>
            <a:r>
              <a:rPr lang="en-US"/>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dirty="0"/>
          </a:p>
        </p:txBody>
      </p:sp>
      <p:pic>
        <p:nvPicPr>
          <p:cNvPr id="11" name="Picture 10"/>
          <p:cNvPicPr>
            <a:picLocks noChangeAspect="1"/>
          </p:cNvPicPr>
          <p:nvPr userDrawn="1"/>
        </p:nvPicPr>
        <p:blipFill>
          <a:blip r:embed="rId3"/>
          <a:stretch>
            <a:fillRect/>
          </a:stretch>
        </p:blipFill>
        <p:spPr>
          <a:xfrm>
            <a:off x="3352800" y="304800"/>
            <a:ext cx="5105400" cy="856978"/>
          </a:xfrm>
          <a:prstGeom prst="rect">
            <a:avLst/>
          </a:prstGeom>
        </p:spPr>
      </p:pic>
    </p:spTree>
    <p:extLst>
      <p:ext uri="{BB962C8B-B14F-4D97-AF65-F5344CB8AC3E}">
        <p14:creationId xmlns:p14="http://schemas.microsoft.com/office/powerpoint/2010/main" val="347033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102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991677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69901" y="866775"/>
            <a:ext cx="11214100"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18333" y="6351589"/>
            <a:ext cx="508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3" name="Picture 2"/>
          <p:cNvPicPr>
            <a:picLocks noChangeAspect="1"/>
          </p:cNvPicPr>
          <p:nvPr userDrawn="1"/>
        </p:nvPicPr>
        <p:blipFill>
          <a:blip r:embed="rId6"/>
          <a:stretch>
            <a:fillRect/>
          </a:stretch>
        </p:blipFill>
        <p:spPr>
          <a:xfrm>
            <a:off x="469901" y="6297596"/>
            <a:ext cx="2759807" cy="473110"/>
          </a:xfrm>
          <a:prstGeom prst="rect">
            <a:avLst/>
          </a:prstGeom>
        </p:spPr>
      </p:pic>
    </p:spTree>
    <p:extLst>
      <p:ext uri="{BB962C8B-B14F-4D97-AF65-F5344CB8AC3E}">
        <p14:creationId xmlns:p14="http://schemas.microsoft.com/office/powerpoint/2010/main" val="109837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7200" algn="ctr" rtl="0" eaLnBrk="1" fontAlgn="base" hangingPunct="1">
        <a:spcBef>
          <a:spcPct val="0"/>
        </a:spcBef>
        <a:spcAft>
          <a:spcPct val="0"/>
        </a:spcAft>
        <a:defRPr sz="2400">
          <a:solidFill>
            <a:srgbClr val="106636"/>
          </a:solidFill>
          <a:latin typeface="Arial" charset="0"/>
          <a:cs typeface="Arial" charset="0"/>
        </a:defRPr>
      </a:lvl6pPr>
      <a:lvl7pPr marL="914400" algn="ctr" rtl="0" eaLnBrk="1" fontAlgn="base" hangingPunct="1">
        <a:spcBef>
          <a:spcPct val="0"/>
        </a:spcBef>
        <a:spcAft>
          <a:spcPct val="0"/>
        </a:spcAft>
        <a:defRPr sz="2400">
          <a:solidFill>
            <a:srgbClr val="106636"/>
          </a:solidFill>
          <a:latin typeface="Arial" charset="0"/>
          <a:cs typeface="Arial" charset="0"/>
        </a:defRPr>
      </a:lvl7pPr>
      <a:lvl8pPr marL="1371600" algn="ctr" rtl="0" eaLnBrk="1" fontAlgn="base" hangingPunct="1">
        <a:spcBef>
          <a:spcPct val="0"/>
        </a:spcBef>
        <a:spcAft>
          <a:spcPct val="0"/>
        </a:spcAft>
        <a:defRPr sz="2400">
          <a:solidFill>
            <a:srgbClr val="106636"/>
          </a:solidFill>
          <a:latin typeface="Arial" charset="0"/>
          <a:cs typeface="Arial" charset="0"/>
        </a:defRPr>
      </a:lvl8pPr>
      <a:lvl9pPr marL="1828800" algn="ctr" rtl="0" eaLnBrk="1" fontAlgn="base" hangingPunct="1">
        <a:spcBef>
          <a:spcPct val="0"/>
        </a:spcBef>
        <a:spcAft>
          <a:spcPct val="0"/>
        </a:spcAft>
        <a:defRPr sz="2400">
          <a:solidFill>
            <a:srgbClr val="106636"/>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3JD039824"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extBox 9"/>
          <p:cNvSpPr txBox="1">
            <a:spLocks noChangeArrowheads="1"/>
          </p:cNvSpPr>
          <p:nvPr/>
        </p:nvSpPr>
        <p:spPr bwMode="auto">
          <a:xfrm>
            <a:off x="7703554" y="5257800"/>
            <a:ext cx="4488446" cy="1015663"/>
          </a:xfrm>
          <a:prstGeom prst="rect">
            <a:avLst/>
          </a:prstGeom>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200" dirty="0">
                <a:effectLst/>
                <a:latin typeface="Arial" panose="020B0604020202020204" pitchFamily="34" charset="0"/>
                <a:cs typeface="Arial" panose="020B0604020202020204" pitchFamily="34" charset="0"/>
              </a:rPr>
              <a:t>Figure 1. (a) Spectral (solid) and semi‐broadband (dashed) albedo (direct radiation) for fresh snow, bare‐ice, and liquid water surfaces input into shortwave radiative transfer model. (b) Change in upwelling flux reflected by the surface. Wavelength scale is logarithmic. </a:t>
            </a:r>
          </a:p>
        </p:txBody>
      </p:sp>
      <p:sp>
        <p:nvSpPr>
          <p:cNvPr id="3075" name="Rectangle 4"/>
          <p:cNvSpPr>
            <a:spLocks noChangeArrowheads="1"/>
          </p:cNvSpPr>
          <p:nvPr/>
        </p:nvSpPr>
        <p:spPr bwMode="auto">
          <a:xfrm>
            <a:off x="76200" y="762000"/>
            <a:ext cx="7627353" cy="1221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Scientific Challenge </a:t>
            </a:r>
          </a:p>
          <a:p>
            <a:pPr marL="285750" indent="-285750">
              <a:lnSpc>
                <a:spcPct val="90000"/>
              </a:lnSpc>
              <a:buFont typeface="Arial" pitchFamily="34" charset="0"/>
              <a:buChar char="●"/>
              <a:defRPr/>
            </a:pPr>
            <a:r>
              <a:rPr lang="en-US" sz="1800" b="0" i="0" dirty="0">
                <a:solidFill>
                  <a:srgbClr val="1C1D1E"/>
                </a:solidFill>
                <a:effectLst/>
                <a:latin typeface="Arial" panose="020B0604020202020204" pitchFamily="34" charset="0"/>
                <a:cs typeface="Arial" panose="020B0604020202020204" pitchFamily="34" charset="0"/>
              </a:rPr>
              <a:t>ESMs exchange only VIS + NIR solar fluxes between surface ↔ atmosphere</a:t>
            </a:r>
          </a:p>
          <a:p>
            <a:pPr marL="285750" indent="-285750">
              <a:lnSpc>
                <a:spcPct val="90000"/>
              </a:lnSpc>
              <a:buFont typeface="Arial" pitchFamily="34" charset="0"/>
              <a:buChar char="●"/>
              <a:defRPr/>
            </a:pPr>
            <a:r>
              <a:rPr lang="en-US" dirty="0">
                <a:solidFill>
                  <a:srgbClr val="1C1D1E"/>
                </a:solidFill>
                <a:latin typeface="Arial" panose="020B0604020202020204" pitchFamily="34" charset="0"/>
                <a:cs typeface="Arial" panose="020B0604020202020204" pitchFamily="34" charset="0"/>
              </a:rPr>
              <a:t>What biases does</a:t>
            </a:r>
            <a:r>
              <a:rPr lang="en-US" sz="1800" b="0" i="0" dirty="0">
                <a:solidFill>
                  <a:srgbClr val="1C1D1E"/>
                </a:solidFill>
                <a:effectLst/>
                <a:latin typeface="Arial" panose="020B0604020202020204" pitchFamily="34" charset="0"/>
                <a:cs typeface="Arial" panose="020B0604020202020204" pitchFamily="34" charset="0"/>
              </a:rPr>
              <a:t> this two-band approximation cause relative</a:t>
            </a:r>
            <a:r>
              <a:rPr lang="en-US" dirty="0">
                <a:solidFill>
                  <a:srgbClr val="1C1D1E"/>
                </a:solidFill>
                <a:latin typeface="Arial" panose="020B0604020202020204" pitchFamily="34" charset="0"/>
                <a:cs typeface="Arial" panose="020B0604020202020204" pitchFamily="34" charset="0"/>
              </a:rPr>
              <a:t> to exchanging fully spectrally resolved (14-band) </a:t>
            </a:r>
            <a:r>
              <a:rPr lang="en-US" sz="1800" b="0" i="0" dirty="0">
                <a:solidFill>
                  <a:srgbClr val="1C1D1E"/>
                </a:solidFill>
                <a:effectLst/>
                <a:latin typeface="Arial" panose="020B0604020202020204" pitchFamily="34" charset="0"/>
                <a:cs typeface="Arial" panose="020B0604020202020204" pitchFamily="34" charset="0"/>
              </a:rPr>
              <a:t>solar flux?</a:t>
            </a:r>
          </a:p>
          <a:p>
            <a:pPr>
              <a:lnSpc>
                <a:spcPct val="95000"/>
              </a:lnSpc>
              <a:defRPr/>
            </a:pPr>
            <a:endParaRPr lang="en-US" sz="1800" dirty="0">
              <a:solidFill>
                <a:prstClr val="black"/>
              </a:solidFill>
              <a:latin typeface="Arial" panose="020B0604020202020204" pitchFamily="34" charset="0"/>
              <a:cs typeface="Arial" panose="020B0604020202020204" pitchFamily="34" charset="0"/>
            </a:endParaRPr>
          </a:p>
        </p:txBody>
      </p:sp>
      <p:sp>
        <p:nvSpPr>
          <p:cNvPr id="3076" name="Rectangle 5"/>
          <p:cNvSpPr>
            <a:spLocks noChangeArrowheads="1"/>
          </p:cNvSpPr>
          <p:nvPr/>
        </p:nvSpPr>
        <p:spPr bwMode="auto">
          <a:xfrm>
            <a:off x="139165" y="234881"/>
            <a:ext cx="117008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2400" b="1" dirty="0">
                <a:solidFill>
                  <a:srgbClr val="006600"/>
                </a:solidFill>
                <a:latin typeface="Arial" panose="020B0604020202020204" pitchFamily="34" charset="0"/>
              </a:rPr>
              <a:t>Surface and Atmospheric Heating Responses to a Spectral Surface Albedo</a:t>
            </a:r>
          </a:p>
        </p:txBody>
      </p:sp>
      <p:sp>
        <p:nvSpPr>
          <p:cNvPr id="9" name="Rectangle 4">
            <a:extLst>
              <a:ext uri="{FF2B5EF4-FFF2-40B4-BE49-F238E27FC236}">
                <a16:creationId xmlns:a16="http://schemas.microsoft.com/office/drawing/2014/main" id="{0D711938-5F57-4CD6-8D4E-B80CB7329BE0}"/>
              </a:ext>
            </a:extLst>
          </p:cNvPr>
          <p:cNvSpPr>
            <a:spLocks noChangeArrowheads="1"/>
          </p:cNvSpPr>
          <p:nvPr/>
        </p:nvSpPr>
        <p:spPr bwMode="auto">
          <a:xfrm>
            <a:off x="38353" y="4343400"/>
            <a:ext cx="7353047" cy="2193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5000"/>
              </a:lnSpc>
              <a:buFontTx/>
              <a:buNone/>
            </a:pPr>
            <a:r>
              <a:rPr lang="en-US" altLang="en-US" sz="2000" b="1" dirty="0">
                <a:solidFill>
                  <a:srgbClr val="006600"/>
                </a:solidFill>
                <a:latin typeface="Arial" panose="020B0604020202020204" pitchFamily="34" charset="0"/>
                <a:cs typeface="Arial" panose="020B0604020202020204" pitchFamily="34" charset="0"/>
              </a:rPr>
              <a:t>Significance and Impact</a:t>
            </a:r>
          </a:p>
          <a:p>
            <a:pPr marL="283464" indent="-283464" eaLnBrk="1" hangingPunct="1">
              <a:lnSpc>
                <a:spcPct val="90000"/>
              </a:lnSpc>
              <a:buFont typeface="Arial" panose="020B0604020202020204" pitchFamily="34" charset="0"/>
              <a:buChar char="●"/>
            </a:pPr>
            <a:r>
              <a:rPr lang="en-US" dirty="0">
                <a:solidFill>
                  <a:srgbClr val="1C1D1E"/>
                </a:solidFill>
                <a:latin typeface="Arial" panose="020B0604020202020204" pitchFamily="34" charset="0"/>
                <a:cs typeface="Arial" panose="020B0604020202020204" pitchFamily="34" charset="0"/>
              </a:rPr>
              <a:t>Spectrally resolved surface albedo cools surface and atmosphere over snow and ice surfaces</a:t>
            </a:r>
          </a:p>
          <a:p>
            <a:pPr marL="283464" indent="-283464" eaLnBrk="1" hangingPunct="1">
              <a:lnSpc>
                <a:spcPct val="90000"/>
              </a:lnSpc>
              <a:buFont typeface="Arial" panose="020B0604020202020204" pitchFamily="34" charset="0"/>
              <a:buChar char="●"/>
            </a:pPr>
            <a:r>
              <a:rPr lang="en-US" dirty="0">
                <a:solidFill>
                  <a:srgbClr val="1C1D1E"/>
                </a:solidFill>
                <a:latin typeface="Arial" panose="020B0604020202020204" pitchFamily="34" charset="0"/>
                <a:cs typeface="Arial" panose="020B0604020202020204" pitchFamily="34" charset="0"/>
              </a:rPr>
              <a:t>Potential for significant bias reduction in polar regions of E3SM </a:t>
            </a:r>
            <a:endParaRPr lang="en-US" sz="1800" b="0" i="0" dirty="0">
              <a:solidFill>
                <a:srgbClr val="1C1D1E"/>
              </a:solidFill>
              <a:effectLst/>
              <a:latin typeface="Arial" panose="020B0604020202020204" pitchFamily="34" charset="0"/>
              <a:cs typeface="Arial" panose="020B0604020202020204" pitchFamily="34" charset="0"/>
            </a:endParaRPr>
          </a:p>
        </p:txBody>
      </p:sp>
      <p:sp>
        <p:nvSpPr>
          <p:cNvPr id="10" name="Rectangle 4">
            <a:extLst>
              <a:ext uri="{FF2B5EF4-FFF2-40B4-BE49-F238E27FC236}">
                <a16:creationId xmlns:a16="http://schemas.microsoft.com/office/drawing/2014/main" id="{8B1C6242-7ACF-4806-8730-C141EE592133}"/>
              </a:ext>
            </a:extLst>
          </p:cNvPr>
          <p:cNvSpPr>
            <a:spLocks noChangeArrowheads="1"/>
          </p:cNvSpPr>
          <p:nvPr/>
        </p:nvSpPr>
        <p:spPr bwMode="auto">
          <a:xfrm>
            <a:off x="76201" y="2218338"/>
            <a:ext cx="7398753" cy="197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Approach and Findings</a:t>
            </a:r>
          </a:p>
          <a:p>
            <a:pPr marL="285750" indent="-285750">
              <a:lnSpc>
                <a:spcPct val="90000"/>
              </a:lnSpc>
              <a:buFont typeface="Arial" pitchFamily="34" charset="0"/>
              <a:buChar char="●"/>
              <a:defRPr/>
            </a:pPr>
            <a:r>
              <a:rPr lang="en-US" dirty="0">
                <a:solidFill>
                  <a:srgbClr val="1C1D1E"/>
                </a:solidFill>
                <a:latin typeface="Arial" panose="020B0604020202020204" pitchFamily="34" charset="0"/>
                <a:cs typeface="Arial" panose="020B0604020202020204" pitchFamily="34" charset="0"/>
              </a:rPr>
              <a:t>Offline study with same radiation model (RRTMG) as E3SM, CESM</a:t>
            </a:r>
          </a:p>
          <a:p>
            <a:pPr marL="285750" indent="-285750">
              <a:lnSpc>
                <a:spcPct val="90000"/>
              </a:lnSpc>
              <a:buFont typeface="Arial" pitchFamily="34" charset="0"/>
              <a:buChar char="●"/>
              <a:defRPr/>
            </a:pPr>
            <a:r>
              <a:rPr lang="en-US" dirty="0">
                <a:solidFill>
                  <a:srgbClr val="1C1D1E"/>
                </a:solidFill>
                <a:latin typeface="Arial" panose="020B0604020202020204" pitchFamily="34" charset="0"/>
                <a:cs typeface="Arial" panose="020B0604020202020204" pitchFamily="34" charset="0"/>
              </a:rPr>
              <a:t>Two</a:t>
            </a:r>
            <a:r>
              <a:rPr lang="en-US" sz="1800" b="0" i="0" dirty="0">
                <a:solidFill>
                  <a:srgbClr val="1C1D1E"/>
                </a:solidFill>
                <a:effectLst/>
                <a:latin typeface="Arial" panose="020B0604020202020204" pitchFamily="34" charset="0"/>
                <a:cs typeface="Arial" panose="020B0604020202020204" pitchFamily="34" charset="0"/>
              </a:rPr>
              <a:t>-band approx. artificially warms clear sky surface + lower atmosphere (a destabilizing effect)</a:t>
            </a:r>
          </a:p>
          <a:p>
            <a:pPr marL="285750" indent="-285750">
              <a:lnSpc>
                <a:spcPct val="90000"/>
              </a:lnSpc>
              <a:buFont typeface="Arial" pitchFamily="34" charset="0"/>
              <a:buChar char="●"/>
              <a:defRPr/>
            </a:pPr>
            <a:r>
              <a:rPr lang="en-US" dirty="0">
                <a:solidFill>
                  <a:srgbClr val="1C1D1E"/>
                </a:solidFill>
                <a:latin typeface="Arial" panose="020B0604020202020204" pitchFamily="34" charset="0"/>
                <a:cs typeface="Arial" panose="020B0604020202020204" pitchFamily="34" charset="0"/>
              </a:rPr>
              <a:t>Spectrally resolved albedo reduces warming most significantly over snow-covered surfaces (negligible effect over ocean)</a:t>
            </a:r>
          </a:p>
          <a:p>
            <a:pPr marL="285750" indent="-285750">
              <a:lnSpc>
                <a:spcPct val="90000"/>
              </a:lnSpc>
              <a:buFont typeface="Arial" pitchFamily="34" charset="0"/>
              <a:buChar char="●"/>
              <a:defRPr/>
            </a:pPr>
            <a:r>
              <a:rPr lang="en-US" sz="1800" b="0" i="0" dirty="0">
                <a:solidFill>
                  <a:srgbClr val="1C1D1E"/>
                </a:solidFill>
                <a:effectLst/>
                <a:latin typeface="Arial" panose="020B0604020202020204" pitchFamily="34" charset="0"/>
                <a:cs typeface="Arial" panose="020B0604020202020204" pitchFamily="34" charset="0"/>
              </a:rPr>
              <a:t>Up to 1% warming </a:t>
            </a:r>
            <a:r>
              <a:rPr lang="en-US" dirty="0">
                <a:solidFill>
                  <a:srgbClr val="1C1D1E"/>
                </a:solidFill>
                <a:latin typeface="Arial" panose="020B0604020202020204" pitchFamily="34" charset="0"/>
                <a:cs typeface="Arial" panose="020B0604020202020204" pitchFamily="34" charset="0"/>
              </a:rPr>
              <a:t>reductions</a:t>
            </a:r>
            <a:r>
              <a:rPr lang="en-US" sz="1800" b="0" i="0" dirty="0">
                <a:solidFill>
                  <a:srgbClr val="1C1D1E"/>
                </a:solidFill>
                <a:effectLst/>
                <a:latin typeface="Arial" panose="020B0604020202020204" pitchFamily="34" charset="0"/>
                <a:cs typeface="Arial" panose="020B0604020202020204" pitchFamily="34" charset="0"/>
              </a:rPr>
              <a:t> in clear sky, 10% in cloudy skies</a:t>
            </a:r>
          </a:p>
        </p:txBody>
      </p:sp>
      <p:sp>
        <p:nvSpPr>
          <p:cNvPr id="3077" name="Text Box 6"/>
          <p:cNvSpPr txBox="1">
            <a:spLocks noChangeArrowheads="1"/>
          </p:cNvSpPr>
          <p:nvPr/>
        </p:nvSpPr>
        <p:spPr bwMode="auto">
          <a:xfrm>
            <a:off x="108382" y="5562600"/>
            <a:ext cx="6368618" cy="553998"/>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b="1" i="0" dirty="0">
                <a:solidFill>
                  <a:srgbClr val="1C1D1E"/>
                </a:solidFill>
                <a:effectLst/>
                <a:highlight>
                  <a:srgbClr val="FFFFFF"/>
                </a:highlight>
                <a:latin typeface="Open Sans" panose="020F0502020204030204" pitchFamily="34" charset="0"/>
              </a:rPr>
              <a:t>Citation: </a:t>
            </a:r>
            <a:r>
              <a:rPr lang="en-US" sz="1000" b="0" i="0" dirty="0">
                <a:solidFill>
                  <a:srgbClr val="1C1D1E"/>
                </a:solidFill>
                <a:effectLst/>
                <a:highlight>
                  <a:srgbClr val="FFFFFF"/>
                </a:highlight>
                <a:latin typeface="Open Sans" panose="020F0502020204030204" pitchFamily="34" charset="0"/>
              </a:rPr>
              <a:t>Tolento, J. P., </a:t>
            </a:r>
            <a:r>
              <a:rPr lang="en-US" sz="1000" b="0" i="0" dirty="0" err="1">
                <a:solidFill>
                  <a:srgbClr val="1C1D1E"/>
                </a:solidFill>
                <a:effectLst/>
                <a:highlight>
                  <a:srgbClr val="FFFFFF"/>
                </a:highlight>
                <a:latin typeface="Open Sans" panose="020F0502020204030204" pitchFamily="34" charset="0"/>
              </a:rPr>
              <a:t>Zender</a:t>
            </a:r>
            <a:r>
              <a:rPr lang="en-US" sz="1000" b="0" i="0" dirty="0">
                <a:solidFill>
                  <a:srgbClr val="1C1D1E"/>
                </a:solidFill>
                <a:effectLst/>
                <a:highlight>
                  <a:srgbClr val="FFFFFF"/>
                </a:highlight>
                <a:latin typeface="Open Sans" panose="020F0502020204030204" pitchFamily="34" charset="0"/>
              </a:rPr>
              <a:t>, C. S., &amp; Whicker-Clarke, C. A. (2024). Surface and atmospheric heating responses to spectrally resolved albedo of frozen and liquid water surfaces. </a:t>
            </a:r>
            <a:r>
              <a:rPr lang="en-US" sz="1000" b="0" i="1" dirty="0">
                <a:solidFill>
                  <a:srgbClr val="1C1D1E"/>
                </a:solidFill>
                <a:effectLst/>
                <a:highlight>
                  <a:srgbClr val="FFFFFF"/>
                </a:highlight>
                <a:latin typeface="Open Sans" panose="020F0502020204030204" pitchFamily="34" charset="0"/>
              </a:rPr>
              <a:t>Journal of Geophysical Research: Atmospheres</a:t>
            </a:r>
            <a:r>
              <a:rPr lang="en-US" sz="1000" b="0" i="0" dirty="0">
                <a:solidFill>
                  <a:srgbClr val="1C1D1E"/>
                </a:solidFill>
                <a:effectLst/>
                <a:highlight>
                  <a:srgbClr val="FFFFFF"/>
                </a:highlight>
                <a:latin typeface="Open Sans" panose="020F0502020204030204" pitchFamily="34" charset="0"/>
              </a:rPr>
              <a:t>, 129, e2023JD039824. </a:t>
            </a:r>
            <a:r>
              <a:rPr lang="en-US" sz="1000" i="0" u="none" strike="noStrike" dirty="0">
                <a:solidFill>
                  <a:srgbClr val="005274"/>
                </a:solidFill>
                <a:effectLst/>
                <a:highlight>
                  <a:srgbClr val="FFFFFF"/>
                </a:highlight>
                <a:latin typeface="Open Sans" panose="020F0502020204030204" pitchFamily="34" charset="0"/>
                <a:hlinkClick r:id="rId3"/>
              </a:rPr>
              <a:t>https://doi.org/10.1029/2023JD039824</a:t>
            </a:r>
            <a:endParaRPr lang="en-US" altLang="en-US" sz="1000" dirty="0">
              <a:solidFill>
                <a:srgbClr val="000000"/>
              </a:solidFill>
              <a:latin typeface="+mn-lt"/>
            </a:endParaRPr>
          </a:p>
        </p:txBody>
      </p:sp>
      <p:sp>
        <p:nvSpPr>
          <p:cNvPr id="13" name="Rectangle 235">
            <a:extLst>
              <a:ext uri="{FF2B5EF4-FFF2-40B4-BE49-F238E27FC236}">
                <a16:creationId xmlns:a16="http://schemas.microsoft.com/office/drawing/2014/main" id="{21B71F70-0558-4303-9547-B61E5C46180B}"/>
              </a:ext>
            </a:extLst>
          </p:cNvPr>
          <p:cNvSpPr>
            <a:spLocks noChangeArrowheads="1"/>
          </p:cNvSpPr>
          <p:nvPr/>
        </p:nvSpPr>
        <p:spPr bwMode="auto">
          <a:xfrm>
            <a:off x="5047825" y="6465071"/>
            <a:ext cx="6564313" cy="223837"/>
          </a:xfrm>
          <a:prstGeom prst="rect">
            <a:avLst/>
          </a:prstGeom>
          <a:noFill/>
          <a:ln w="9525">
            <a:noFill/>
            <a:miter lim="800000"/>
            <a:headEnd/>
            <a:tailEnd/>
          </a:ln>
        </p:spPr>
        <p:txBody>
          <a:bodyPr>
            <a:prstTxWarp prst="textNoShape">
              <a:avLst/>
            </a:prstTxWarp>
          </a:bodyPr>
          <a:lstStyle/>
          <a:p>
            <a:pPr marL="171450" indent="-171450" algn="r" eaLnBrk="0" hangingPunct="0">
              <a:lnSpc>
                <a:spcPct val="90000"/>
              </a:lnSpc>
            </a:pPr>
            <a:r>
              <a:rPr lang="en-US" sz="1200" b="1" dirty="0">
                <a:solidFill>
                  <a:srgbClr val="106433"/>
                </a:solidFill>
                <a:latin typeface="Arial Nova" panose="020B0504020202020204" pitchFamily="34" charset="0"/>
                <a:ea typeface="Rod" charset="0"/>
                <a:cs typeface="Rod" charset="0"/>
              </a:rPr>
              <a:t>Department of Energy  •  Office of Science  •  Biological and Environmental Research</a:t>
            </a:r>
          </a:p>
        </p:txBody>
      </p:sp>
      <p:sp>
        <p:nvSpPr>
          <p:cNvPr id="5" name="TextBox 9">
            <a:extLst>
              <a:ext uri="{FF2B5EF4-FFF2-40B4-BE49-F238E27FC236}">
                <a16:creationId xmlns:a16="http://schemas.microsoft.com/office/drawing/2014/main" id="{DC85BF24-B36B-624D-5B58-16C7354888A4}"/>
              </a:ext>
            </a:extLst>
          </p:cNvPr>
          <p:cNvSpPr txBox="1">
            <a:spLocks noChangeArrowheads="1"/>
          </p:cNvSpPr>
          <p:nvPr/>
        </p:nvSpPr>
        <p:spPr bwMode="auto">
          <a:xfrm>
            <a:off x="8906549" y="2580422"/>
            <a:ext cx="11518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lnSpc>
                <a:spcPct val="90000"/>
              </a:lnSpc>
              <a:spcBef>
                <a:spcPts val="0"/>
              </a:spcBef>
              <a:buNone/>
            </a:pPr>
            <a:r>
              <a:rPr lang="en-US" altLang="en-US" sz="2000" dirty="0">
                <a:solidFill>
                  <a:schemeClr val="bg1"/>
                </a:solidFill>
                <a:latin typeface="Arial" panose="020B0604020202020204" pitchFamily="34" charset="0"/>
              </a:rPr>
              <a:t>Figure</a:t>
            </a:r>
          </a:p>
        </p:txBody>
      </p:sp>
      <p:pic>
        <p:nvPicPr>
          <p:cNvPr id="3" name="Picture 2" descr="A graph of different colors and a different color line&#10;&#10;Description automatically generated with medium confidence">
            <a:extLst>
              <a:ext uri="{FF2B5EF4-FFF2-40B4-BE49-F238E27FC236}">
                <a16:creationId xmlns:a16="http://schemas.microsoft.com/office/drawing/2014/main" id="{ACC70970-DEA9-742C-AF98-D10B35EDAB1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1154" y="789761"/>
            <a:ext cx="4564646" cy="4544239"/>
          </a:xfrm>
          <a:prstGeom prst="rect">
            <a:avLst/>
          </a:prstGeom>
        </p:spPr>
      </p:pic>
    </p:spTree>
    <p:extLst>
      <p:ext uri="{BB962C8B-B14F-4D97-AF65-F5344CB8AC3E}">
        <p14:creationId xmlns:p14="http://schemas.microsoft.com/office/powerpoint/2010/main" val="9619923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Y 2017 BER Transition briefing MRR 02102017 Gary Tris Todd.pptx" id="{950876FA-45CC-4CBB-8EB8-94848769055F}" vid="{E060FB21-235D-4E61-AB69-C8AF0AE30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f1a08c3-14da-4669-a81b-4822034d70c2">
      <Terms xmlns="http://schemas.microsoft.com/office/infopath/2007/PartnerControls"/>
    </lcf76f155ced4ddcb4097134ff3c332f>
    <TaxCatchAll xmlns="5cece13e-3376-4417-9525-be60b11a89a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EE2EA1CCEDFE42ABC93D9292C873B0" ma:contentTypeVersion="15" ma:contentTypeDescription="Create a new document." ma:contentTypeScope="" ma:versionID="d0e421adeeb29216af584de8cfaaa04a">
  <xsd:schema xmlns:xsd="http://www.w3.org/2001/XMLSchema" xmlns:xs="http://www.w3.org/2001/XMLSchema" xmlns:p="http://schemas.microsoft.com/office/2006/metadata/properties" xmlns:ns2="c984396b-6b2b-4702-b0ed-ddd4650c9569" xmlns:ns3="df1a08c3-14da-4669-a81b-4822034d70c2" xmlns:ns4="5cece13e-3376-4417-9525-be60b11a89a8" targetNamespace="http://schemas.microsoft.com/office/2006/metadata/properties" ma:root="true" ma:fieldsID="2635d5d37e702e062bf6f3db5e2ece6e" ns2:_="" ns3:_="" ns4:_="">
    <xsd:import namespace="c984396b-6b2b-4702-b0ed-ddd4650c9569"/>
    <xsd:import namespace="df1a08c3-14da-4669-a81b-4822034d70c2"/>
    <xsd:import namespace="5cece13e-3376-4417-9525-be60b11a89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GenerationTime" minOccurs="0"/>
                <xsd:element ref="ns3:MediaServiceEventHashCode" minOccurs="0"/>
                <xsd:element ref="ns3:MediaServiceLocation" minOccurs="0"/>
                <xsd:element ref="ns3:MediaServiceOCR"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84396b-6b2b-4702-b0ed-ddd4650c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f1a08c3-14da-4669-a81b-4822034d70c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ece13e-3376-4417-9525-be60b11a89a8"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1dbef186-2c9c-465c-b98c-3ee97403fb82}" ma:internalName="TaxCatchAll" ma:showField="CatchAllData" ma:web="c984396b-6b2b-4702-b0ed-ddd4650c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65C4C2-4478-4D9E-A6A1-E2DBA1C29A2E}">
  <ds:schemaRefs>
    <ds:schemaRef ds:uri="http://schemas.microsoft.com/sharepoint/v3/contenttype/forms"/>
  </ds:schemaRefs>
</ds:datastoreItem>
</file>

<file path=customXml/itemProps2.xml><?xml version="1.0" encoding="utf-8"?>
<ds:datastoreItem xmlns:ds="http://schemas.openxmlformats.org/officeDocument/2006/customXml" ds:itemID="{B0913A82-260E-4EE4-B3B5-558A6A351E7F}">
  <ds:schemaRefs>
    <ds:schemaRef ds:uri="5cece13e-3376-4417-9525-be60b11a89a8"/>
    <ds:schemaRef ds:uri="http://purl.org/dc/terms/"/>
    <ds:schemaRef ds:uri="http://purl.org/dc/dcmitype/"/>
    <ds:schemaRef ds:uri="http://schemas.openxmlformats.org/package/2006/metadata/core-properties"/>
    <ds:schemaRef ds:uri="df1a08c3-14da-4669-a81b-4822034d70c2"/>
    <ds:schemaRef ds:uri="http://purl.org/dc/elements/1.1/"/>
    <ds:schemaRef ds:uri="http://schemas.microsoft.com/office/2006/metadata/properties"/>
    <ds:schemaRef ds:uri="http://schemas.microsoft.com/office/2006/documentManagement/types"/>
    <ds:schemaRef ds:uri="c984396b-6b2b-4702-b0ed-ddd4650c9569"/>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426A0052-45CF-4915-8A3A-5A80A05D3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84396b-6b2b-4702-b0ed-ddd4650c9569"/>
    <ds:schemaRef ds:uri="df1a08c3-14da-4669-a81b-4822034d70c2"/>
    <ds:schemaRef ds:uri="5cece13e-3376-4417-9525-be60b11a8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 template</Template>
  <TotalTime>6328</TotalTime>
  <Words>267</Words>
  <Application>Microsoft Macintosh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Nova</vt:lpstr>
      <vt:lpstr>Calibri</vt:lpstr>
      <vt:lpstr>Open Sans</vt:lpstr>
      <vt:lpstr>Times New Roman</vt:lpstr>
      <vt:lpstr>1_Office Theme</vt:lpstr>
      <vt:lpstr>PowerPoint Presentation</vt:lpstr>
    </vt:vector>
  </TitlesOfParts>
  <Company>US Department of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West, Tristram</dc:creator>
  <cp:lastModifiedBy>Juan  Tolento</cp:lastModifiedBy>
  <cp:revision>135</cp:revision>
  <cp:lastPrinted>2022-03-28T16:23:10Z</cp:lastPrinted>
  <dcterms:created xsi:type="dcterms:W3CDTF">2019-02-27T15:57:00Z</dcterms:created>
  <dcterms:modified xsi:type="dcterms:W3CDTF">2024-05-21T19:56:16Z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0x01010007EE2EA1CCEDFE42ABC93D9292C873B0</vt:lpwstr>
  </property>
  <property fmtid="{D5CDD505-2E9C-101B-9397-08002B2CF9AE}" pid="3" name="MediaServiceImageTags">
    <vt:lpwstr/>
  </property>
</Properties>
</file>