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7102475" cy="9388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XHc2UGVIU55weStQpkWQibSwg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00" spcFirstLastPara="1" rIns="94200" wrap="square" tIns="47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3093" y="1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00" spcFirstLastPara="1" rIns="94200" wrap="square" tIns="471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0688" y="704850"/>
            <a:ext cx="6261100" cy="3521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00" spcFirstLastPara="1" rIns="94200" wrap="square" tIns="471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917423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00" spcFirstLastPara="1" rIns="94200" wrap="square" tIns="471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00" spcFirstLastPara="1" rIns="94200" wrap="square" tIns="471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2" type="sldNum"/>
          </p:nvPr>
        </p:nvSpPr>
        <p:spPr>
          <a:xfrm>
            <a:off x="4023093" y="8917423"/>
            <a:ext cx="30777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00" lIns="94200" spcFirstLastPara="1" rIns="94200" wrap="square" tIns="471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420688" y="704850"/>
            <a:ext cx="62610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710248" y="4459528"/>
            <a:ext cx="5682000" cy="42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00" lIns="94200" spcFirstLastPara="1" rIns="94200" wrap="square" tIns="47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10663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 highlight text here.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/>
          <p:nvPr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5"/>
          <p:cNvSpPr txBox="1"/>
          <p:nvPr>
            <p:ph idx="1" type="subTitle"/>
          </p:nvPr>
        </p:nvSpPr>
        <p:spPr>
          <a:xfrm>
            <a:off x="1828800" y="32004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  <a:defRPr b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3200">
                <a:solidFill>
                  <a:srgbClr val="14673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2800" y="304800"/>
            <a:ext cx="5105400" cy="856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0" y="-219075"/>
            <a:ext cx="12192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69901" y="866775"/>
            <a:ext cx="11214100" cy="5259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46737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rgbClr val="14673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Char char="–"/>
              <a:defRPr b="0" i="0" sz="2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10663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9901" y="6297596"/>
            <a:ext cx="2759807" cy="47311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"/>
          <p:cNvSpPr/>
          <p:nvPr/>
        </p:nvSpPr>
        <p:spPr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/>
          <p:nvPr/>
        </p:nvSpPr>
        <p:spPr>
          <a:xfrm>
            <a:off x="38351" y="802725"/>
            <a:ext cx="7759800" cy="12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Scientific Challenge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1C1D1E"/>
              </a:buClr>
              <a:buSzPts val="1800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climate change impacts on the Western water system and resulting effects on infrastructure planning of the Western Interconnection grid.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"/>
          <p:cNvSpPr/>
          <p:nvPr/>
        </p:nvSpPr>
        <p:spPr>
          <a:xfrm>
            <a:off x="139175" y="-42053"/>
            <a:ext cx="11700900" cy="6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006600"/>
                </a:solidFill>
              </a:rPr>
              <a:t>Climate change and its influence on water systems increases the cost of electricity system decarbonization</a:t>
            </a:r>
            <a:endParaRPr sz="1300"/>
          </a:p>
        </p:txBody>
      </p:sp>
      <p:sp>
        <p:nvSpPr>
          <p:cNvPr id="31" name="Google Shape;31;p1"/>
          <p:cNvSpPr txBox="1"/>
          <p:nvPr/>
        </p:nvSpPr>
        <p:spPr>
          <a:xfrm>
            <a:off x="6679550" y="4332550"/>
            <a:ext cx="2651700" cy="19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Baseline Scenario and cumulative change in Western Interconnection generation capacity built in 2030 – 2050 for climate scenarios. Black points indicate the total net change in generating capacity across all energy sources under each climate scenario relative to the Baseline Scenario.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38350" y="4285150"/>
            <a:ext cx="8416800" cy="20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Significance and Impact</a:t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1C1D1E"/>
              </a:buClr>
              <a:buSzPts val="1800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adapt to these climate impacts, the region could need to build up to 139 GW (+14%) more generating capacity, about 3x California’s current peak demand.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139175" y="1867700"/>
            <a:ext cx="7279500" cy="19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Approach and Findings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Quantify changes in electricity demand for cooling/heating and for water, and hydropower generation under 15 climate future scenarios out to 2050.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8137" lvl="0" marL="3381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Optimize generation and transmission by 2050 with grid capacity expansion model under the climate scenarios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8137" lvl="0" marL="3381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2050 electricity demand increases under all climate scenarios and hydropower generation decreases under the majority of climate scenarios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108382" y="5725353"/>
            <a:ext cx="11855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Szinai, Julia K., David Yates, Pedro A. Sánchez-Pérez, Martin Staadecker, Daniel M. Kammen, Andrew D. Jones, and Patricia Hidalgo-Gonzalez.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“Climate Change and Its Influence on Water Systems Increases the Cost of Electricity System Decarbonization.” Nature Communications 15, 10050 (2024) [DOI: 10.1038/s41467-024-54162-9].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rgbClr val="222222"/>
              </a:solidFill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5047825" y="6465071"/>
            <a:ext cx="6564300" cy="2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106433"/>
                </a:solidFill>
                <a:latin typeface="Arial"/>
                <a:ea typeface="Arial"/>
                <a:cs typeface="Arial"/>
                <a:sym typeface="Arial"/>
              </a:rPr>
              <a:t>Department of Energy  •  Office of Science  •  Biological and Environmental Research</a:t>
            </a:r>
            <a:endParaRPr/>
          </a:p>
        </p:txBody>
      </p:sp>
      <p:sp>
        <p:nvSpPr>
          <p:cNvPr id="36" name="Google Shape;36;p1"/>
          <p:cNvSpPr txBox="1"/>
          <p:nvPr/>
        </p:nvSpPr>
        <p:spPr>
          <a:xfrm>
            <a:off x="8906549" y="2580422"/>
            <a:ext cx="1152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Figure</a:t>
            </a:r>
            <a:endParaRPr/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 b="0" l="0" r="0" t="6279"/>
          <a:stretch/>
        </p:blipFill>
        <p:spPr>
          <a:xfrm>
            <a:off x="7905400" y="3107225"/>
            <a:ext cx="4058075" cy="112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4">
            <a:alphaModFix/>
          </a:blip>
          <a:srcRect b="0" l="0" r="0" t="6410"/>
          <a:stretch/>
        </p:blipFill>
        <p:spPr>
          <a:xfrm>
            <a:off x="8283300" y="894800"/>
            <a:ext cx="2999992" cy="210861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"/>
          <p:cNvSpPr txBox="1"/>
          <p:nvPr/>
        </p:nvSpPr>
        <p:spPr>
          <a:xfrm>
            <a:off x="8373700" y="4332550"/>
            <a:ext cx="3689700" cy="15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</a:rPr>
              <a:t>a) 2050 changes in electricity supply and demand under climate scenarios compared to Baseline Scenario with historical climate. (b) Baseline Scenario and 2030 – 2050 change in generation capacity for climate scenarios. Points indicate total net change across all energy sources.</a:t>
            </a:r>
            <a:endParaRPr b="1" sz="1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7798150" y="958725"/>
            <a:ext cx="3000000" cy="3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a</a:t>
            </a:r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7798150" y="2528150"/>
            <a:ext cx="3000000" cy="3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</a:rPr>
              <a:t>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2019-02-27T15:57:00Z</dcterms:created>
  <dc:creator>West, Tristram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