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6C2E4488-A9E4-8035-331A-0F4EC2F7C071}" name="Wang, Hailong" initials="WH" userId="S::hailong.wang@pnnl.gov::ed96a7c6-a97f-4a75-bc42-4e66834aff0f" providerId="AD"/>
  <p188:author id="{B0434692-1C8B-040E-8003-7D6B87375843}" name="Aodhan Sweeney" initials="AS" userId="S::aodhan@uw.edu::05ce83db-b36b-443e-b13c-22e990716f9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512F9-B4CD-DF44-8A42-86C1BB62C400}" v="18" dt="2024-07-02T22:46:03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1" autoAdjust="0"/>
    <p:restoredTop sz="96807" autoAdjust="0"/>
  </p:normalViewPr>
  <p:slideViewPr>
    <p:cSldViewPr>
      <p:cViewPr varScale="1">
        <p:scale>
          <a:sx n="105" d="100"/>
          <a:sy n="105" d="100"/>
        </p:scale>
        <p:origin x="98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Hailong" userId="ed96a7c6-a97f-4a75-bc42-4e66834aff0f" providerId="ADAL" clId="{9BD512F9-B4CD-DF44-8A42-86C1BB62C400}"/>
    <pc:docChg chg="undo custSel modSld">
      <pc:chgData name="Wang, Hailong" userId="ed96a7c6-a97f-4a75-bc42-4e66834aff0f" providerId="ADAL" clId="{9BD512F9-B4CD-DF44-8A42-86C1BB62C400}" dt="2024-07-02T22:46:03.444" v="178" actId="14100"/>
      <pc:docMkLst>
        <pc:docMk/>
      </pc:docMkLst>
      <pc:sldChg chg="modSp mod">
        <pc:chgData name="Wang, Hailong" userId="ed96a7c6-a97f-4a75-bc42-4e66834aff0f" providerId="ADAL" clId="{9BD512F9-B4CD-DF44-8A42-86C1BB62C400}" dt="2024-07-02T22:46:03.444" v="178" actId="14100"/>
        <pc:sldMkLst>
          <pc:docMk/>
          <pc:sldMk cId="811913578" sldId="260"/>
        </pc:sldMkLst>
        <pc:spChg chg="mod">
          <ac:chgData name="Wang, Hailong" userId="ed96a7c6-a97f-4a75-bc42-4e66834aff0f" providerId="ADAL" clId="{9BD512F9-B4CD-DF44-8A42-86C1BB62C400}" dt="2024-07-02T22:45:24.937" v="174" actId="2085"/>
          <ac:spMkLst>
            <pc:docMk/>
            <pc:sldMk cId="811913578" sldId="260"/>
            <ac:spMk id="3075" creationId="{00000000-0000-0000-0000-000000000000}"/>
          </ac:spMkLst>
        </pc:spChg>
        <pc:spChg chg="mod">
          <ac:chgData name="Wang, Hailong" userId="ed96a7c6-a97f-4a75-bc42-4e66834aff0f" providerId="ADAL" clId="{9BD512F9-B4CD-DF44-8A42-86C1BB62C400}" dt="2024-07-02T22:46:03.444" v="178" actId="14100"/>
          <ac:spMkLst>
            <pc:docMk/>
            <pc:sldMk cId="811913578" sldId="260"/>
            <ac:spMk id="3076" creationId="{00000000-0000-0000-0000-000000000000}"/>
          </ac:spMkLst>
        </pc:spChg>
        <pc:spChg chg="mod">
          <ac:chgData name="Wang, Hailong" userId="ed96a7c6-a97f-4a75-bc42-4e66834aff0f" providerId="ADAL" clId="{9BD512F9-B4CD-DF44-8A42-86C1BB62C400}" dt="2024-07-02T21:53:10.390" v="34" actId="14100"/>
          <ac:spMkLst>
            <pc:docMk/>
            <pc:sldMk cId="811913578" sldId="260"/>
            <ac:spMk id="3077" creationId="{00000000-0000-0000-0000-000000000000}"/>
          </ac:spMkLst>
        </pc:spChg>
        <pc:spChg chg="mod">
          <ac:chgData name="Wang, Hailong" userId="ed96a7c6-a97f-4a75-bc42-4e66834aff0f" providerId="ADAL" clId="{9BD512F9-B4CD-DF44-8A42-86C1BB62C400}" dt="2024-07-02T21:53:00.632" v="32" actId="1076"/>
          <ac:spMkLst>
            <pc:docMk/>
            <pc:sldMk cId="811913578" sldId="260"/>
            <ac:spMk id="3078" creationId="{00000000-0000-0000-0000-000000000000}"/>
          </ac:spMkLst>
        </pc:spChg>
        <pc:picChg chg="mod">
          <ac:chgData name="Wang, Hailong" userId="ed96a7c6-a97f-4a75-bc42-4e66834aff0f" providerId="ADAL" clId="{9BD512F9-B4CD-DF44-8A42-86C1BB62C400}" dt="2024-07-02T22:45:56.242" v="177" actId="1076"/>
          <ac:picMkLst>
            <pc:docMk/>
            <pc:sldMk cId="811913578" sldId="260"/>
            <ac:picMk id="13" creationId="{0C062DA7-2036-EFD6-1FAF-D5D0F3F65CA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46814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oi.org/10.1029/2024GL108798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87212" y="1295400"/>
            <a:ext cx="4930380" cy="46783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31775" indent="-231775" algn="ctr">
              <a:spcBef>
                <a:spcPts val="6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Our previous work demonstrated that internal variability has enhanced Arctic surface warming and suppressed global surface warming over 1980-2022, leading to high values of Arctic Amplification, and such internally generated global cooling and Arctic warming is termed as i-GCAW.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Here we aim to understand the i-GCAW pattern and show whether and how climate models reproduce it.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ts val="6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Composite model simulations that exhibit i-GCAW, test for pattern robustness, and examine how surface temperatures evolve after an instance of i-GCAW.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 defTabSz="91440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The i-GCAW pattern is rare but robust in models, featuring enhanced warming in the Arctic Barents and Kara Sea and cooling in the Tropical East Pacific and Southern Ocean.</a:t>
            </a:r>
          </a:p>
          <a:p>
            <a:pPr marL="285750" indent="-285750" defTabSz="914400">
              <a:spcBef>
                <a:spcPts val="852"/>
              </a:spcBef>
              <a:buFont typeface="Arial" pitchFamily="34" charset="0"/>
              <a:buChar char="●"/>
              <a:defRPr/>
            </a:pPr>
            <a:r>
              <a:rPr lang="en-US" sz="1400" dirty="0" err="1">
                <a:solidFill>
                  <a:prstClr val="black"/>
                </a:solidFill>
              </a:rPr>
              <a:t>i</a:t>
            </a:r>
            <a:r>
              <a:rPr lang="en-US" sz="1400" dirty="0">
                <a:solidFill>
                  <a:prstClr val="black"/>
                </a:solidFill>
              </a:rPr>
              <a:t>-GCAW is imprinted on observations, showing the importance of internal variability in explaining model-observational differences.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838200" y="142867"/>
            <a:ext cx="10363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Arial" panose="020B0604020202020204" pitchFamily="34" charset="0"/>
              </a:rPr>
              <a:t>Fingerprinting the Pattern of Internal Variability in Recent Global Warming</a:t>
            </a:r>
            <a:endParaRPr lang="en-US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086602" y="6054627"/>
            <a:ext cx="4818415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172B4D"/>
                </a:solidFill>
                <a:effectLst/>
              </a:rPr>
              <a:t>Sweeney, A. J., Fu, Q., Po-Chedley, S., Wang, H., &amp; Wang, M. (2024). Unique temperature trend pattern associated with internally driven global cooling and Arctic warming during 1980–2022. Geophysical Research Letters, 51, e2024GL108798. </a:t>
            </a:r>
            <a:r>
              <a:rPr lang="en-US" sz="1000" dirty="0">
                <a:solidFill>
                  <a:srgbClr val="172B4D"/>
                </a:solidFill>
                <a:effectLst/>
                <a:hlinkClick r:id="rId3"/>
              </a:rPr>
              <a:t>https://doi.org/10.1029/2024GL108798</a:t>
            </a:r>
            <a:r>
              <a:rPr lang="en-US" sz="1000" dirty="0">
                <a:solidFill>
                  <a:srgbClr val="172B4D"/>
                </a:solidFill>
                <a:effectLst/>
              </a:rPr>
              <a:t> 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10001920" y="1784451"/>
            <a:ext cx="209126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Comparisons of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observed warming minus multi-model mean simulated warming (scaled by forced global mean trend based on observations) and B) the model generated internal trend pattern associated with i-GCAW. Hatching shows where over 80% of the ensemble members agree in sign. The pattern in A matches the i-GCAW pattern in B, indicating that internal variability strongly contributes to differences between models and observations.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578650-3E17-9CFF-3389-9F11B4F86784}"/>
              </a:ext>
            </a:extLst>
          </p:cNvPr>
          <p:cNvGrpSpPr/>
          <p:nvPr/>
        </p:nvGrpSpPr>
        <p:grpSpPr>
          <a:xfrm>
            <a:off x="1933287" y="6019800"/>
            <a:ext cx="2678912" cy="752424"/>
            <a:chOff x="4985898" y="6019801"/>
            <a:chExt cx="2678912" cy="752424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F8DD823-8F90-8EFC-2891-63422DBD8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87962" y="6218227"/>
              <a:ext cx="1376848" cy="553998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C635234-7E15-FAAD-D299-D12300B3F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898" y="6019801"/>
              <a:ext cx="826678" cy="739828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455861D-4A22-1180-B263-C9BE91341F51}"/>
              </a:ext>
            </a:extLst>
          </p:cNvPr>
          <p:cNvGrpSpPr/>
          <p:nvPr/>
        </p:nvGrpSpPr>
        <p:grpSpPr>
          <a:xfrm>
            <a:off x="5224106" y="6185213"/>
            <a:ext cx="1808866" cy="545770"/>
            <a:chOff x="2747998" y="6167555"/>
            <a:chExt cx="1808866" cy="545770"/>
          </a:xfrm>
        </p:grpSpPr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3342D78D-F1F1-77AA-61C9-4D0D593FC1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879" b="39295"/>
            <a:stretch/>
          </p:blipFill>
          <p:spPr bwMode="auto">
            <a:xfrm>
              <a:off x="3330499" y="6299466"/>
              <a:ext cx="1226365" cy="319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National Oceanic and Atmospheric Administration logo">
              <a:extLst>
                <a:ext uri="{FF2B5EF4-FFF2-40B4-BE49-F238E27FC236}">
                  <a16:creationId xmlns:a16="http://schemas.microsoft.com/office/drawing/2014/main" id="{8BA4B727-D219-6E87-0C6F-F69BC28528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998" y="6167555"/>
              <a:ext cx="545770" cy="545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B5B0D7DA-6D36-7ECD-8762-1BDE3EF725C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4150" b="10187"/>
          <a:stretch/>
        </p:blipFill>
        <p:spPr>
          <a:xfrm>
            <a:off x="79770" y="6057563"/>
            <a:ext cx="1247811" cy="714661"/>
          </a:xfrm>
          <a:prstGeom prst="rect">
            <a:avLst/>
          </a:prstGeom>
        </p:spPr>
      </p:pic>
      <p:pic>
        <p:nvPicPr>
          <p:cNvPr id="13" name="Picture 12" descr="A map of the world&#10;&#10;Description automatically generated">
            <a:extLst>
              <a:ext uri="{FF2B5EF4-FFF2-40B4-BE49-F238E27FC236}">
                <a16:creationId xmlns:a16="http://schemas.microsoft.com/office/drawing/2014/main" id="{0C062DA7-2036-EFD6-1FAF-D5D0F3F65C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911" y="1295400"/>
            <a:ext cx="4524529" cy="46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1357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4ce37e6-51e5-4700-bc4a-ee453d0b2e1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6245</TotalTime>
  <Words>276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Wang, Hailong</cp:lastModifiedBy>
  <cp:revision>30</cp:revision>
  <cp:lastPrinted>2011-05-11T17:30:12Z</cp:lastPrinted>
  <dcterms:created xsi:type="dcterms:W3CDTF">2017-11-02T21:19:41Z</dcterms:created>
  <dcterms:modified xsi:type="dcterms:W3CDTF">2024-07-02T22:46:05Z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