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6C2E4488-A9E4-8035-331A-0F4EC2F7C071}" name="Wang, Hailong" initials="WH" userId="S::hailong.wang@pnnl.gov::ed96a7c6-a97f-4a75-bc42-4e66834aff0f" providerId="AD"/>
  <p188:author id="{B0434692-1C8B-040E-8003-7D6B87375843}" name="Aodhan Sweeney" initials="AS" userId="S::aodhan@uw.edu::05ce83db-b36b-443e-b13c-22e990716f9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27" autoAdjust="0"/>
    <p:restoredTop sz="96807" autoAdjust="0"/>
  </p:normalViewPr>
  <p:slideViewPr>
    <p:cSldViewPr>
      <p:cViewPr varScale="1">
        <p:scale>
          <a:sx n="92" d="100"/>
          <a:sy n="92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4696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agupubs.onlinelibrary.wiley.com/doi/full/10.1029/2023GL106060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3655" y="856244"/>
            <a:ext cx="5834666" cy="485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Quantify contributions of internal variability to historical Arctic and global warming since 1980 and reconcile the discrepancy between observed and model simulated Arctic amplification (AA).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climate model data to train a machine learning (ML) algorithm to quantify the contribution of internal variability to Arctic and global surface air temperature trends (1980-2022).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Apply the </a:t>
            </a:r>
            <a:r>
              <a:rPr lang="en-US" sz="1400" dirty="0"/>
              <a:t>ML algorithm to observations </a:t>
            </a:r>
            <a:r>
              <a:rPr lang="en-US" sz="1400" dirty="0">
                <a:solidFill>
                  <a:prstClr val="black"/>
                </a:solidFill>
              </a:rPr>
              <a:t>and </a:t>
            </a:r>
            <a:r>
              <a:rPr lang="en-US" sz="1400" dirty="0"/>
              <a:t>partition internally </a:t>
            </a:r>
            <a:r>
              <a:rPr lang="en-US" sz="1400" dirty="0">
                <a:solidFill>
                  <a:prstClr val="black"/>
                </a:solidFill>
              </a:rPr>
              <a:t>generated and externally forced temperature trends over the Arctic and globe.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 defTabSz="91440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The ML algorithm is effective at disentangling internally generated variability and externally forced changes in AA.</a:t>
            </a:r>
          </a:p>
          <a:p>
            <a:pPr marL="285750" indent="-285750" defTabSz="91440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Internal climate variability has enhanced AA over the past four decades (1980-2022).</a:t>
            </a:r>
          </a:p>
          <a:p>
            <a:pPr marL="285750" indent="-285750" defTabSz="91440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After accounting for internal climate variability, climate models and observations show excellent agreement in AA.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9558" y="171088"/>
            <a:ext cx="113989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000" b="1" dirty="0">
                <a:latin typeface="Arial" panose="020B0604020202020204" pitchFamily="34" charset="0"/>
              </a:rPr>
              <a:t>Internal Variability Amps Up Arctic Warming</a:t>
            </a:r>
            <a:endParaRPr lang="en-US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569541" y="6148956"/>
            <a:ext cx="4228565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>
                <a:solidFill>
                  <a:srgbClr val="172B4D"/>
                </a:solidFill>
                <a:effectLst/>
              </a:rPr>
              <a:t>Sweeney, A. J., Fu, Q., Po-</a:t>
            </a:r>
            <a:r>
              <a:rPr lang="en-US" sz="1000" dirty="0" err="1">
                <a:solidFill>
                  <a:srgbClr val="172B4D"/>
                </a:solidFill>
                <a:effectLst/>
              </a:rPr>
              <a:t>Chedley</a:t>
            </a:r>
            <a:r>
              <a:rPr lang="en-US" sz="1000" dirty="0">
                <a:solidFill>
                  <a:srgbClr val="172B4D"/>
                </a:solidFill>
                <a:effectLst/>
              </a:rPr>
              <a:t>, S., Wang, H., &amp; Wang, M. “Internal variability increased Arctic amplification during 1980–2022.” </a:t>
            </a:r>
            <a:r>
              <a:rPr lang="en-US" sz="1000" i="1" dirty="0">
                <a:solidFill>
                  <a:srgbClr val="172B4D"/>
                </a:solidFill>
                <a:effectLst/>
              </a:rPr>
              <a:t>Geophysical Research Letters,</a:t>
            </a:r>
            <a:r>
              <a:rPr lang="en-US" sz="1000" dirty="0">
                <a:solidFill>
                  <a:srgbClr val="172B4D"/>
                </a:solidFill>
                <a:effectLst/>
              </a:rPr>
              <a:t> </a:t>
            </a:r>
            <a:r>
              <a:rPr lang="en-US" sz="1000" b="1" dirty="0">
                <a:solidFill>
                  <a:srgbClr val="172B4D"/>
                </a:solidFill>
                <a:effectLst/>
              </a:rPr>
              <a:t>50, </a:t>
            </a:r>
            <a:r>
              <a:rPr lang="en-US" sz="1000" dirty="0">
                <a:solidFill>
                  <a:srgbClr val="172B4D"/>
                </a:solidFill>
                <a:effectLst/>
              </a:rPr>
              <a:t>e2023GL106060 (2023). [DOI: </a:t>
            </a:r>
            <a:r>
              <a:rPr lang="en-US" sz="1000" dirty="0">
                <a:solidFill>
                  <a:srgbClr val="172B4D"/>
                </a:solidFill>
                <a:effectLst/>
                <a:hlinkClick r:id="rId3"/>
              </a:rPr>
              <a:t>10.1029/2023GL106060</a:t>
            </a:r>
            <a:r>
              <a:rPr lang="en-US" sz="1000" dirty="0">
                <a:solidFill>
                  <a:srgbClr val="172B4D"/>
                </a:solidFill>
              </a:rPr>
              <a:t>]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89010" y="4396957"/>
            <a:ext cx="57493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Comparisons of AA in observations (vertical lines) and models (color bars; black curve showing a normal distribution fit) with values shown in the legend. The brown box marks the observed AA after internal variability (IV)</a:t>
            </a:r>
            <a:r>
              <a:rPr lang="en-US" altLang="en-US" sz="12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is removed. After removing the IV, observations and climate models show excellent agreement in AA, suggesting that IV increased AA by 38% during 1980-2022.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EA55AD8-CB80-5B81-E6D2-D5D1B3ECFBD9}"/>
              </a:ext>
            </a:extLst>
          </p:cNvPr>
          <p:cNvGrpSpPr/>
          <p:nvPr/>
        </p:nvGrpSpPr>
        <p:grpSpPr>
          <a:xfrm>
            <a:off x="6444306" y="838200"/>
            <a:ext cx="5170787" cy="3501763"/>
            <a:chOff x="6686849" y="2017349"/>
            <a:chExt cx="5170787" cy="3501763"/>
          </a:xfrm>
        </p:grpSpPr>
        <p:pic>
          <p:nvPicPr>
            <p:cNvPr id="11" name="Picture 2" descr="Details are in the caption following the image">
              <a:extLst>
                <a:ext uri="{FF2B5EF4-FFF2-40B4-BE49-F238E27FC236}">
                  <a16:creationId xmlns:a16="http://schemas.microsoft.com/office/drawing/2014/main" id="{3AA87536-A8F1-8BCC-EF61-AF408DBB28D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081"/>
            <a:stretch/>
          </p:blipFill>
          <p:spPr bwMode="auto">
            <a:xfrm>
              <a:off x="6823052" y="2140912"/>
              <a:ext cx="5034584" cy="337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0DBBAEE-37A3-941B-BAB3-45DEE7A78BFE}"/>
                </a:ext>
              </a:extLst>
            </p:cNvPr>
            <p:cNvSpPr/>
            <p:nvPr/>
          </p:nvSpPr>
          <p:spPr>
            <a:xfrm>
              <a:off x="6686849" y="2017349"/>
              <a:ext cx="584655" cy="4115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264FA66-EE58-DC14-D699-B63EE63CD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0732" y="2498298"/>
              <a:ext cx="876452" cy="42552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6CCFD3A-1B05-A8D8-76D9-D851019EFEC4}"/>
                </a:ext>
              </a:extLst>
            </p:cNvPr>
            <p:cNvSpPr/>
            <p:nvPr/>
          </p:nvSpPr>
          <p:spPr>
            <a:xfrm>
              <a:off x="8929343" y="2539738"/>
              <a:ext cx="152400" cy="2542032"/>
            </a:xfrm>
            <a:prstGeom prst="rect">
              <a:avLst/>
            </a:prstGeom>
            <a:solidFill>
              <a:schemeClr val="bg2">
                <a:lumMod val="50000"/>
                <a:alpha val="60215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4281EA3-F918-7E4E-BCB2-3A219736774C}"/>
                </a:ext>
              </a:extLst>
            </p:cNvPr>
            <p:cNvCxnSpPr/>
            <p:nvPr/>
          </p:nvCxnSpPr>
          <p:spPr>
            <a:xfrm flipH="1">
              <a:off x="8992623" y="3453040"/>
              <a:ext cx="649224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4375589-1858-5AFE-5605-26D834B041CE}"/>
                </a:ext>
              </a:extLst>
            </p:cNvPr>
            <p:cNvSpPr txBox="1"/>
            <p:nvPr/>
          </p:nvSpPr>
          <p:spPr>
            <a:xfrm>
              <a:off x="8162154" y="2855776"/>
              <a:ext cx="153437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2">
                      <a:lumMod val="75000"/>
                    </a:schemeClr>
                  </a:solidFill>
                </a:rPr>
                <a:t>Observed AA</a:t>
              </a:r>
            </a:p>
            <a:p>
              <a:pPr algn="ctr"/>
              <a:r>
                <a:rPr lang="en-US" sz="1100" b="1" dirty="0">
                  <a:solidFill>
                    <a:srgbClr val="002060"/>
                  </a:solidFill>
                </a:rPr>
                <a:t>with IV removed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53A7543-37FD-1DE8-C1A2-04F42D092A33}"/>
                </a:ext>
              </a:extLst>
            </p:cNvPr>
            <p:cNvSpPr txBox="1"/>
            <p:nvPr/>
          </p:nvSpPr>
          <p:spPr>
            <a:xfrm>
              <a:off x="8812170" y="3405147"/>
              <a:ext cx="8619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2060"/>
                  </a:solidFill>
                </a:rPr>
                <a:t>IV impact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9578650-3E17-9CFF-3389-9F11B4F86784}"/>
              </a:ext>
            </a:extLst>
          </p:cNvPr>
          <p:cNvGrpSpPr/>
          <p:nvPr/>
        </p:nvGrpSpPr>
        <p:grpSpPr>
          <a:xfrm>
            <a:off x="1933287" y="6019800"/>
            <a:ext cx="2678912" cy="752424"/>
            <a:chOff x="4985898" y="6019801"/>
            <a:chExt cx="2678912" cy="752424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F8DD823-8F90-8EFC-2891-63422DBD8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87962" y="6218227"/>
              <a:ext cx="1376848" cy="553998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2C635234-7E15-FAAD-D299-D12300B3F33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898" y="6019801"/>
              <a:ext cx="826678" cy="739828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455861D-4A22-1180-B263-C9BE91341F51}"/>
              </a:ext>
            </a:extLst>
          </p:cNvPr>
          <p:cNvGrpSpPr/>
          <p:nvPr/>
        </p:nvGrpSpPr>
        <p:grpSpPr>
          <a:xfrm>
            <a:off x="5224106" y="6185213"/>
            <a:ext cx="1808866" cy="545770"/>
            <a:chOff x="2747998" y="6167555"/>
            <a:chExt cx="1808866" cy="545770"/>
          </a:xfrm>
        </p:grpSpPr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3342D78D-F1F1-77AA-61C9-4D0D593FC1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879" b="39295"/>
            <a:stretch/>
          </p:blipFill>
          <p:spPr bwMode="auto">
            <a:xfrm>
              <a:off x="3330499" y="6299466"/>
              <a:ext cx="1226365" cy="319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National Oceanic and Atmospheric Administration logo">
              <a:extLst>
                <a:ext uri="{FF2B5EF4-FFF2-40B4-BE49-F238E27FC236}">
                  <a16:creationId xmlns:a16="http://schemas.microsoft.com/office/drawing/2014/main" id="{8BA4B727-D219-6E87-0C6F-F69BC28528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7998" y="6167555"/>
              <a:ext cx="545770" cy="545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B5B0D7DA-6D36-7ECD-8762-1BDE3EF725C5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4150" b="10187"/>
          <a:stretch/>
        </p:blipFill>
        <p:spPr>
          <a:xfrm>
            <a:off x="79770" y="6057563"/>
            <a:ext cx="1247811" cy="7146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89371C-CA12-BE4B-FEFA-6716271FE592}"/>
              </a:ext>
            </a:extLst>
          </p:cNvPr>
          <p:cNvSpPr txBox="1"/>
          <p:nvPr/>
        </p:nvSpPr>
        <p:spPr>
          <a:xfrm>
            <a:off x="8811013" y="1459023"/>
            <a:ext cx="1154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2">
                    <a:lumMod val="75000"/>
                  </a:schemeClr>
                </a:solidFill>
              </a:rPr>
              <a:t>Observed AA</a:t>
            </a:r>
          </a:p>
        </p:txBody>
      </p:sp>
    </p:spTree>
    <p:extLst>
      <p:ext uri="{BB962C8B-B14F-4D97-AF65-F5344CB8AC3E}">
        <p14:creationId xmlns:p14="http://schemas.microsoft.com/office/powerpoint/2010/main" val="1050600829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schemas.openxmlformats.org/package/2006/metadata/core-properties"/>
    <ds:schemaRef ds:uri="http://purl.org/dc/terms/"/>
    <ds:schemaRef ds:uri="34ce37e6-51e5-4700-bc4a-ee453d0b2e1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6095</TotalTime>
  <Words>265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22</cp:revision>
  <cp:lastPrinted>2011-05-11T17:30:12Z</cp:lastPrinted>
  <dcterms:created xsi:type="dcterms:W3CDTF">2017-11-02T21:19:41Z</dcterms:created>
  <dcterms:modified xsi:type="dcterms:W3CDTF">2024-01-27T21:56:50Z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