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E86E25"/>
    <a:srgbClr val="1C75BC"/>
    <a:srgbClr val="88AC2E"/>
    <a:srgbClr val="008000"/>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4" autoAdjust="0"/>
    <p:restoredTop sz="96115" autoAdjust="0"/>
  </p:normalViewPr>
  <p:slideViewPr>
    <p:cSldViewPr snapToGrid="0" snapToObjects="1">
      <p:cViewPr varScale="1">
        <p:scale>
          <a:sx n="111" d="100"/>
          <a:sy n="111" d="100"/>
        </p:scale>
        <p:origin x="2432" y="22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67330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hyperlink" Target="https://doi.org/10.1038/s41559-023-02093-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36086-A67C-B94C-8851-0B973CBA756D}"/>
              </a:ext>
            </a:extLst>
          </p:cNvPr>
          <p:cNvPicPr>
            <a:picLocks noChangeAspect="1"/>
          </p:cNvPicPr>
          <p:nvPr/>
        </p:nvPicPr>
        <p:blipFill rotWithShape="1">
          <a:blip r:embed="rId3"/>
          <a:srcRect t="3203" r="45653"/>
          <a:stretch/>
        </p:blipFill>
        <p:spPr>
          <a:xfrm>
            <a:off x="-3676" y="1013043"/>
            <a:ext cx="2932072" cy="4664434"/>
          </a:xfrm>
          <a:prstGeom prst="rect">
            <a:avLst/>
          </a:prstGeom>
        </p:spPr>
      </p:pic>
      <p:sp>
        <p:nvSpPr>
          <p:cNvPr id="9" name="Title 8"/>
          <p:cNvSpPr>
            <a:spLocks noGrp="1"/>
          </p:cNvSpPr>
          <p:nvPr>
            <p:ph type="title"/>
          </p:nvPr>
        </p:nvSpPr>
        <p:spPr/>
        <p:txBody>
          <a:bodyPr/>
          <a:lstStyle/>
          <a:p>
            <a:r>
              <a:rPr lang="en-US" dirty="0"/>
              <a:t>Biome-scale temperature sensitivity of ecosystem respiration revealed by atmospheric CO2 observations</a:t>
            </a:r>
          </a:p>
        </p:txBody>
      </p:sp>
      <p:sp>
        <p:nvSpPr>
          <p:cNvPr id="10" name="Text Placeholder 9"/>
          <p:cNvSpPr>
            <a:spLocks noGrp="1"/>
          </p:cNvSpPr>
          <p:nvPr>
            <p:ph type="body" sz="quarter" idx="26"/>
          </p:nvPr>
        </p:nvSpPr>
        <p:spPr>
          <a:xfrm>
            <a:off x="53794" y="5788465"/>
            <a:ext cx="3710338" cy="522514"/>
          </a:xfrm>
        </p:spPr>
        <p:txBody>
          <a:bodyPr/>
          <a:lstStyle/>
          <a:p>
            <a:pPr algn="l">
              <a:lnSpc>
                <a:spcPct val="100000"/>
              </a:lnSpc>
            </a:pPr>
            <a:r>
              <a:rPr lang="en-US" sz="1200" dirty="0"/>
              <a:t>Sun W et al. (2023), </a:t>
            </a:r>
            <a:r>
              <a:rPr lang="en-US" sz="1200" i="1" dirty="0"/>
              <a:t>Nature Ecology and Evolution</a:t>
            </a:r>
          </a:p>
          <a:p>
            <a:pPr algn="l">
              <a:lnSpc>
                <a:spcPct val="100000"/>
              </a:lnSpc>
            </a:pPr>
            <a:r>
              <a:rPr lang="en-US" sz="1200" i="1" dirty="0"/>
              <a:t>DOI: </a:t>
            </a:r>
            <a:r>
              <a:rPr lang="en-US" sz="1200" dirty="0">
                <a:solidFill>
                  <a:srgbClr val="000000"/>
                </a:solidFill>
                <a:hlinkClick r:id="rId4"/>
              </a:rPr>
              <a:t>https://doi.org/10.1038/s41559-023-02093-x</a:t>
            </a:r>
            <a:endParaRPr lang="en-US" sz="1200" dirty="0">
              <a:solidFill>
                <a:srgbClr val="000000"/>
              </a:solidFill>
            </a:endParaRPr>
          </a:p>
        </p:txBody>
      </p:sp>
      <p:sp>
        <p:nvSpPr>
          <p:cNvPr id="11" name="Text Placeholder 10"/>
          <p:cNvSpPr>
            <a:spLocks noGrp="1"/>
          </p:cNvSpPr>
          <p:nvPr>
            <p:ph type="body" sz="quarter" idx="30"/>
          </p:nvPr>
        </p:nvSpPr>
        <p:spPr>
          <a:xfrm>
            <a:off x="3920474" y="1107099"/>
            <a:ext cx="5330056" cy="1875125"/>
          </a:xfrm>
        </p:spPr>
        <p:txBody>
          <a:bodyPr/>
          <a:lstStyle/>
          <a:p>
            <a:pPr marL="119063" indent="-109538">
              <a:buFont typeface="Arial" charset="0"/>
              <a:buChar char="•"/>
            </a:pPr>
            <a:r>
              <a:rPr lang="en-US" sz="1400" dirty="0"/>
              <a:t>In this study we use observations of atmospheric CO2 concentrations from a network of towers together with carbon flux estimates from state-of-the-art terrestrial biosphere models to characterize the temperature sensitivity of ecosystem respiration, as represented by the Arrhenius activation energy, over various North American biomes.</a:t>
            </a:r>
          </a:p>
        </p:txBody>
      </p:sp>
      <p:sp>
        <p:nvSpPr>
          <p:cNvPr id="14" name="Text Placeholder 13"/>
          <p:cNvSpPr>
            <a:spLocks noGrp="1"/>
          </p:cNvSpPr>
          <p:nvPr>
            <p:ph type="body" sz="quarter" idx="35"/>
          </p:nvPr>
        </p:nvSpPr>
        <p:spPr>
          <a:xfrm>
            <a:off x="3916592" y="5055882"/>
            <a:ext cx="5303608" cy="1456860"/>
          </a:xfrm>
        </p:spPr>
        <p:txBody>
          <a:bodyPr>
            <a:noAutofit/>
          </a:bodyPr>
          <a:lstStyle/>
          <a:p>
            <a:pPr marL="119063" indent="-109538" defTabSz="342900">
              <a:buSzPct val="125000"/>
              <a:buFont typeface="Arial" panose="020B0604020202020204" pitchFamily="34" charset="0"/>
              <a:buChar char="•"/>
              <a:defRPr/>
            </a:pPr>
            <a:r>
              <a:rPr lang="en-US" dirty="0"/>
              <a:t>We use observations of atmospheric CO2 concentrations together with carbon flux estimates from terrestrial biosphere models to characterize the temperature sensitivity of ecosystem respiration, as represented by the Arrhenius activation energy, over various North American biomes. </a:t>
            </a:r>
          </a:p>
        </p:txBody>
      </p:sp>
      <p:pic>
        <p:nvPicPr>
          <p:cNvPr id="16" name="Picture 15"/>
          <p:cNvPicPr>
            <a:picLocks noChangeAspect="1"/>
          </p:cNvPicPr>
          <p:nvPr/>
        </p:nvPicPr>
        <p:blipFill>
          <a:blip r:embed="rId5"/>
          <a:stretch>
            <a:fillRect/>
          </a:stretch>
        </p:blipFill>
        <p:spPr>
          <a:xfrm>
            <a:off x="6055690" y="6281111"/>
            <a:ext cx="455950" cy="479095"/>
          </a:xfrm>
          <a:prstGeom prst="rect">
            <a:avLst/>
          </a:prstGeom>
        </p:spPr>
      </p:pic>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973742" y="766666"/>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973741" y="253011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pic>
        <p:nvPicPr>
          <p:cNvPr id="20" name="Picture 19">
            <a:extLst>
              <a:ext uri="{FF2B5EF4-FFF2-40B4-BE49-F238E27FC236}">
                <a16:creationId xmlns:a16="http://schemas.microsoft.com/office/drawing/2014/main" id="{8E65135B-E6C6-9C41-ADE9-D292A31CD7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sp>
        <p:nvSpPr>
          <p:cNvPr id="27" name="Text Placeholder 10">
            <a:extLst>
              <a:ext uri="{FF2B5EF4-FFF2-40B4-BE49-F238E27FC236}">
                <a16:creationId xmlns:a16="http://schemas.microsoft.com/office/drawing/2014/main" id="{1117DF31-C620-0240-828D-B0385DC7A081}"/>
              </a:ext>
            </a:extLst>
          </p:cNvPr>
          <p:cNvSpPr txBox="1">
            <a:spLocks/>
          </p:cNvSpPr>
          <p:nvPr/>
        </p:nvSpPr>
        <p:spPr>
          <a:xfrm>
            <a:off x="3900594" y="2895601"/>
            <a:ext cx="5170258" cy="1214209"/>
          </a:xfrm>
          <a:prstGeom prst="rect">
            <a:avLst/>
          </a:prstGeom>
        </p:spPr>
        <p:txBody>
          <a:bodyPr/>
          <a:lstStyle>
            <a:lvl1pPr marL="228600" indent="0" algn="l" rtl="0" eaLnBrk="1" fontAlgn="base" hangingPunct="1">
              <a:spcBef>
                <a:spcPct val="20000"/>
              </a:spcBef>
              <a:spcAft>
                <a:spcPct val="0"/>
              </a:spcAft>
              <a:buFont typeface="Arial" charset="0"/>
              <a:buNone/>
              <a:defRPr sz="1600" b="0" kern="1200">
                <a:solidFill>
                  <a:schemeClr val="tx1"/>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09538">
              <a:buFont typeface="Arial" charset="0"/>
              <a:buChar char="•"/>
            </a:pPr>
            <a:r>
              <a:rPr lang="en-US" sz="1400" dirty="0"/>
              <a:t>We infer activation energies for major biomes, which are substantially below those reported for plot-scale studies. This discrepancy suggests that sparse plot-scale observations do not capture the spatial-scale dependence and biome specificity of the temperature sensitivity. We further show that adjusting the apparent temperature sensitivity in model estimates markedly improves their ability to represent observed atmospheric CO2 variability.</a:t>
            </a:r>
          </a:p>
        </p:txBody>
      </p:sp>
      <p:sp>
        <p:nvSpPr>
          <p:cNvPr id="21" name="Text Placeholder 21">
            <a:extLst>
              <a:ext uri="{FF2B5EF4-FFF2-40B4-BE49-F238E27FC236}">
                <a16:creationId xmlns:a16="http://schemas.microsoft.com/office/drawing/2014/main" id="{A411F716-722B-4347-8E72-6B1A44E695CD}"/>
              </a:ext>
            </a:extLst>
          </p:cNvPr>
          <p:cNvSpPr txBox="1">
            <a:spLocks/>
          </p:cNvSpPr>
          <p:nvPr/>
        </p:nvSpPr>
        <p:spPr>
          <a:xfrm>
            <a:off x="3973742" y="4751163"/>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4" name="Rectangle 3">
            <a:extLst>
              <a:ext uri="{FF2B5EF4-FFF2-40B4-BE49-F238E27FC236}">
                <a16:creationId xmlns:a16="http://schemas.microsoft.com/office/drawing/2014/main" id="{F1B192AF-5D0D-C740-A9F9-9B8289D1E9DF}"/>
              </a:ext>
            </a:extLst>
          </p:cNvPr>
          <p:cNvSpPr/>
          <p:nvPr/>
        </p:nvSpPr>
        <p:spPr>
          <a:xfrm>
            <a:off x="2851157" y="1151683"/>
            <a:ext cx="1318909" cy="4339650"/>
          </a:xfrm>
          <a:prstGeom prst="rect">
            <a:avLst/>
          </a:prstGeom>
        </p:spPr>
        <p:txBody>
          <a:bodyPr wrap="square">
            <a:spAutoFit/>
          </a:bodyPr>
          <a:lstStyle/>
          <a:p>
            <a:r>
              <a:rPr lang="en-US" sz="1200" b="1" u="sng" dirty="0">
                <a:solidFill>
                  <a:srgbClr val="106636"/>
                </a:solidFill>
              </a:rPr>
              <a:t>Fig. </a:t>
            </a:r>
            <a:r>
              <a:rPr lang="en-US" sz="1200" b="1" dirty="0">
                <a:solidFill>
                  <a:srgbClr val="106636"/>
                </a:solidFill>
              </a:rPr>
              <a:t> Relationships between adjustments to model-specific estimates of the activation energy needed to maximize consistency with observed atmospheric CO2 variability and the original estimates of activation energy for models in the </a:t>
            </a:r>
            <a:r>
              <a:rPr lang="en-US" sz="1200" b="1" dirty="0" err="1">
                <a:solidFill>
                  <a:srgbClr val="106636"/>
                </a:solidFill>
              </a:rPr>
              <a:t>MsTMIP</a:t>
            </a:r>
            <a:r>
              <a:rPr lang="en-US" sz="1200" b="1" dirty="0">
                <a:solidFill>
                  <a:srgbClr val="106636"/>
                </a:solidFill>
              </a:rPr>
              <a:t> v2 (pink), TRENDY v6 (brown) and FLUXCOM (orange) model ensembles</a:t>
            </a:r>
          </a:p>
        </p:txBody>
      </p:sp>
      <p:pic>
        <p:nvPicPr>
          <p:cNvPr id="5" name="Picture 4" descr="A graph of different types of energy&#10;&#10;Description automatically generated with medium confidence">
            <a:extLst>
              <a:ext uri="{FF2B5EF4-FFF2-40B4-BE49-F238E27FC236}">
                <a16:creationId xmlns:a16="http://schemas.microsoft.com/office/drawing/2014/main" id="{34A124AB-6DBD-2161-6595-5BA5581C83F0}"/>
              </a:ext>
            </a:extLst>
          </p:cNvPr>
          <p:cNvPicPr>
            <a:picLocks noChangeAspect="1"/>
          </p:cNvPicPr>
          <p:nvPr/>
        </p:nvPicPr>
        <p:blipFill rotWithShape="1">
          <a:blip r:embed="rId3"/>
          <a:srcRect l="24976" t="-506" r="16836" b="97468"/>
          <a:stretch/>
        </p:blipFill>
        <p:spPr>
          <a:xfrm>
            <a:off x="162381" y="844345"/>
            <a:ext cx="3601751" cy="167977"/>
          </a:xfrm>
          <a:prstGeom prst="rect">
            <a:avLst/>
          </a:prstGeom>
        </p:spPr>
      </p:pic>
    </p:spTree>
    <p:extLst>
      <p:ext uri="{BB962C8B-B14F-4D97-AF65-F5344CB8AC3E}">
        <p14:creationId xmlns:p14="http://schemas.microsoft.com/office/powerpoint/2010/main" val="4153007736"/>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3580</TotalTime>
  <Words>240</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Biome-scale temperature sensitivity of ecosystem respiration revealed by atmospheric CO2 observations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Trevor Keenan</cp:lastModifiedBy>
  <cp:revision>217</cp:revision>
  <dcterms:created xsi:type="dcterms:W3CDTF">2016-02-10T19:06:12Z</dcterms:created>
  <dcterms:modified xsi:type="dcterms:W3CDTF">2024-05-31T03:40:46Z</dcterms:modified>
</cp:coreProperties>
</file>