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BC5"/>
    <a:srgbClr val="6A6A6A"/>
    <a:srgbClr val="6477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68"/>
    <p:restoredTop sz="93676"/>
  </p:normalViewPr>
  <p:slideViewPr>
    <p:cSldViewPr snapToGrid="0" snapToObjects="1">
      <p:cViewPr varScale="1">
        <p:scale>
          <a:sx n="82" d="100"/>
          <a:sy n="82" d="100"/>
        </p:scale>
        <p:origin x="92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t="30424" b="40202"/>
          <a:stretch/>
        </p:blipFill>
        <p:spPr>
          <a:xfrm>
            <a:off x="0" y="393699"/>
            <a:ext cx="12192000" cy="2387599"/>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p:spPr>
      </p:pic>
      <p:sp>
        <p:nvSpPr>
          <p:cNvPr id="2" name="Title 1"/>
          <p:cNvSpPr>
            <a:spLocks noGrp="1"/>
          </p:cNvSpPr>
          <p:nvPr>
            <p:ph type="ctrTitle"/>
          </p:nvPr>
        </p:nvSpPr>
        <p:spPr>
          <a:xfrm>
            <a:off x="187419" y="393699"/>
            <a:ext cx="8630178" cy="2387599"/>
          </a:xfrm>
          <a:effectLst>
            <a:innerShdw blurRad="63500" dist="50800" dir="13500000">
              <a:prstClr val="black">
                <a:alpha val="50000"/>
              </a:prstClr>
            </a:innerShdw>
          </a:effectLst>
        </p:spPr>
        <p:txBody>
          <a:bodyPr anchor="ctr"/>
          <a:lstStyle>
            <a:lvl1pPr algn="l">
              <a:defRPr sz="6000" b="1">
                <a:solidFill>
                  <a:schemeClr val="bg1"/>
                </a:solidFill>
                <a:latin typeface="Century Gothic" charset="0"/>
                <a:ea typeface="Century Gothic" charset="0"/>
                <a:cs typeface="Century Gothic" charset="0"/>
              </a:defRPr>
            </a:lvl1pPr>
          </a:lstStyle>
          <a:p>
            <a:r>
              <a:rPr lang="en-US" dirty="0"/>
              <a:t>Click to edit Master title style</a:t>
            </a:r>
          </a:p>
        </p:txBody>
      </p:sp>
      <p:sp>
        <p:nvSpPr>
          <p:cNvPr id="3" name="Subtitle 2"/>
          <p:cNvSpPr>
            <a:spLocks noGrp="1"/>
          </p:cNvSpPr>
          <p:nvPr>
            <p:ph type="subTitle" idx="1"/>
          </p:nvPr>
        </p:nvSpPr>
        <p:spPr>
          <a:xfrm>
            <a:off x="187419" y="3026833"/>
            <a:ext cx="8630178" cy="1655762"/>
          </a:xfrm>
        </p:spPr>
        <p:txBody>
          <a:bodyPr/>
          <a:lstStyle>
            <a:lvl1pPr marL="0" indent="0" algn="l">
              <a:buNone/>
              <a:defRPr sz="2400">
                <a:solidFill>
                  <a:srgbClr val="6A6A6A"/>
                </a:solidFill>
                <a:latin typeface="Century Gothic" charset="0"/>
                <a:ea typeface="Century Gothic" charset="0"/>
                <a:cs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53994" y="4570300"/>
            <a:ext cx="5138006" cy="1926752"/>
          </a:xfrm>
          <a:prstGeom prst="rect">
            <a:avLst/>
          </a:prstGeom>
        </p:spPr>
      </p:pic>
    </p:spTree>
    <p:extLst>
      <p:ext uri="{BB962C8B-B14F-4D97-AF65-F5344CB8AC3E}">
        <p14:creationId xmlns:p14="http://schemas.microsoft.com/office/powerpoint/2010/main" val="84072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12/14/2022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26693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12/14/2022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0368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12/14/2022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784766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12/14/2022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521841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12/14/2022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65094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12/14/2022</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56402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12/14/2022</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391731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12/14/2022</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3210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12/14/2022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822559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12/14/2022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843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emf"/><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0372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userDrawn="1"/>
        </p:nvGrpSpPr>
        <p:grpSpPr>
          <a:xfrm>
            <a:off x="3982" y="5957980"/>
            <a:ext cx="12188018" cy="900020"/>
            <a:chOff x="-546280" y="7333362"/>
            <a:chExt cx="13024207" cy="1059271"/>
          </a:xfrm>
        </p:grpSpPr>
        <p:pic>
          <p:nvPicPr>
            <p:cNvPr id="8" name="Shape 73"/>
            <p:cNvPicPr preferRelativeResize="0"/>
            <p:nvPr userDrawn="1"/>
          </p:nvPicPr>
          <p:blipFill>
            <a:blip r:embed="rId13">
              <a:alphaModFix/>
              <a:duotone>
                <a:prstClr val="black"/>
                <a:schemeClr val="tx2">
                  <a:tint val="45000"/>
                  <a:satMod val="400000"/>
                </a:schemeClr>
              </a:duotone>
            </a:blip>
            <a:stretch>
              <a:fillRect/>
            </a:stretch>
          </p:blipFill>
          <p:spPr>
            <a:xfrm>
              <a:off x="-546280" y="7451706"/>
              <a:ext cx="13024207" cy="380939"/>
            </a:xfrm>
            <a:prstGeom prst="rect">
              <a:avLst/>
            </a:prstGeom>
            <a:noFill/>
            <a:ln>
              <a:noFill/>
            </a:ln>
          </p:spPr>
        </p:pic>
        <p:pic>
          <p:nvPicPr>
            <p:cNvPr id="9" name="Shape 74"/>
            <p:cNvPicPr preferRelativeResize="0"/>
            <p:nvPr userDrawn="1"/>
          </p:nvPicPr>
          <p:blipFill rotWithShape="1">
            <a:blip r:embed="rId14">
              <a:alphaModFix/>
            </a:blip>
            <a:srcRect b="45499"/>
            <a:stretch/>
          </p:blipFill>
          <p:spPr>
            <a:xfrm>
              <a:off x="-546280" y="7361504"/>
              <a:ext cx="13014050" cy="500805"/>
            </a:xfrm>
            <a:prstGeom prst="rect">
              <a:avLst/>
            </a:prstGeom>
            <a:noFill/>
            <a:ln>
              <a:noFill/>
            </a:ln>
          </p:spPr>
        </p:pic>
        <p:pic>
          <p:nvPicPr>
            <p:cNvPr id="10" name="Shape 64"/>
            <p:cNvPicPr preferRelativeResize="0"/>
            <p:nvPr userDrawn="1"/>
          </p:nvPicPr>
          <p:blipFill rotWithShape="1">
            <a:blip r:embed="rId15">
              <a:alphaModFix/>
            </a:blip>
            <a:srcRect t="1" b="-1144"/>
            <a:stretch/>
          </p:blipFill>
          <p:spPr>
            <a:xfrm>
              <a:off x="-546279" y="7333362"/>
              <a:ext cx="13004799" cy="920812"/>
            </a:xfrm>
            <a:prstGeom prst="rect">
              <a:avLst/>
            </a:prstGeom>
            <a:noFill/>
            <a:ln>
              <a:noFill/>
            </a:ln>
          </p:spPr>
        </p:pic>
        <p:sp>
          <p:nvSpPr>
            <p:cNvPr id="11" name="Rectangle 10"/>
            <p:cNvSpPr/>
            <p:nvPr userDrawn="1"/>
          </p:nvSpPr>
          <p:spPr>
            <a:xfrm>
              <a:off x="-546279" y="7845233"/>
              <a:ext cx="13004799" cy="547400"/>
            </a:xfrm>
            <a:prstGeom prst="rect">
              <a:avLst/>
            </a:prstGeom>
            <a:solidFill>
              <a:schemeClr val="tx1"/>
            </a:solidFill>
            <a:ln w="25400" cap="flat">
              <a:no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7374" tIns="57374" rIns="57374" bIns="57374" numCol="1" spcCol="38100" rtlCol="0" anchor="ctr">
              <a:noAutofit/>
            </a:bodyPr>
            <a:lstStyle/>
            <a:p>
              <a:pPr marL="0" marR="0" indent="0" algn="l" defTabSz="639052"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Century Gothic" charset="0"/>
                <a:ea typeface="Century Gothic" charset="0"/>
                <a:cs typeface="Century Gothic" charset="0"/>
                <a:sym typeface="Arial"/>
              </a:endParaRPr>
            </a:p>
          </p:txBody>
        </p:sp>
        <p:pic>
          <p:nvPicPr>
            <p:cNvPr id="12" name="Picture 1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31615" y="7863226"/>
              <a:ext cx="2266946" cy="427256"/>
            </a:xfrm>
            <a:prstGeom prst="rect">
              <a:avLst/>
            </a:prstGeom>
          </p:spPr>
        </p:pic>
        <p:pic>
          <p:nvPicPr>
            <p:cNvPr id="13" name="Picture 12"/>
            <p:cNvPicPr>
              <a:picLocks noChangeAspect="1"/>
            </p:cNvPicPr>
            <p:nvPr userDrawn="1"/>
          </p:nvPicPr>
          <p:blipFill rotWithShape="1">
            <a:blip r:embed="rId17">
              <a:extLst>
                <a:ext uri="{28A0092B-C50C-407E-A947-70E740481C1C}">
                  <a14:useLocalDpi xmlns:a14="http://schemas.microsoft.com/office/drawing/2010/main" val="0"/>
                </a:ext>
              </a:extLst>
            </a:blip>
            <a:srcRect l="42591" t="15878" b="10431"/>
            <a:stretch/>
          </p:blipFill>
          <p:spPr>
            <a:xfrm>
              <a:off x="-468544" y="7779383"/>
              <a:ext cx="1642680" cy="497713"/>
            </a:xfrm>
            <a:prstGeom prst="rect">
              <a:avLst/>
            </a:prstGeom>
          </p:spPr>
        </p:pic>
        <p:pic>
          <p:nvPicPr>
            <p:cNvPr id="14" name="Picture 1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848154" y="7805871"/>
              <a:ext cx="501772" cy="502704"/>
            </a:xfrm>
            <a:prstGeom prst="rect">
              <a:avLst/>
            </a:prstGeom>
          </p:spPr>
        </p:pic>
      </p:grpSp>
      <p:sp>
        <p:nvSpPr>
          <p:cNvPr id="15" name="Date Placeholder 3"/>
          <p:cNvSpPr>
            <a:spLocks noGrp="1"/>
          </p:cNvSpPr>
          <p:nvPr>
            <p:ph type="dt" sz="half" idx="2"/>
          </p:nvPr>
        </p:nvSpPr>
        <p:spPr>
          <a:xfrm>
            <a:off x="4912988" y="6371208"/>
            <a:ext cx="888036" cy="365125"/>
          </a:xfrm>
          <a:prstGeom prst="rect">
            <a:avLst/>
          </a:prstGeom>
        </p:spPr>
        <p:txBody>
          <a:bodyPr vert="horz" lIns="91440" tIns="45720" rIns="91440" bIns="45720" rtlCol="0" anchor="ctr"/>
          <a:lstStyle>
            <a:lvl1pPr algn="l">
              <a:defRPr sz="1200">
                <a:solidFill>
                  <a:schemeClr val="tx1">
                    <a:tint val="75000"/>
                  </a:schemeClr>
                </a:solidFill>
                <a:latin typeface="Century Gothic" charset="0"/>
                <a:ea typeface="Century Gothic" charset="0"/>
                <a:cs typeface="Century Gothic" charset="0"/>
              </a:defRPr>
            </a:lvl1pPr>
          </a:lstStyle>
          <a:p>
            <a:fld id="{348E46D7-220F-9F44-9296-7155967FC3A5}" type="datetimeFigureOut">
              <a:rPr lang="en-US" smtClean="0"/>
              <a:pPr/>
              <a:t>12/14/2022</a:t>
            </a:fld>
            <a:endParaRPr lang="en-US" dirty="0"/>
          </a:p>
        </p:txBody>
      </p:sp>
      <p:sp>
        <p:nvSpPr>
          <p:cNvPr id="16" name="Footer Placeholder 4"/>
          <p:cNvSpPr>
            <a:spLocks noGrp="1"/>
          </p:cNvSpPr>
          <p:nvPr>
            <p:ph type="ftr" sz="quarter" idx="3"/>
          </p:nvPr>
        </p:nvSpPr>
        <p:spPr>
          <a:xfrm>
            <a:off x="5908601" y="6371208"/>
            <a:ext cx="3635188" cy="365125"/>
          </a:xfrm>
          <a:prstGeom prst="rect">
            <a:avLst/>
          </a:prstGeom>
        </p:spPr>
        <p:txBody>
          <a:bodyPr vert="horz" lIns="91440" tIns="45720" rIns="91440" bIns="45720" rtlCol="0" anchor="ctr"/>
          <a:lstStyle>
            <a:lvl1pPr algn="ctr">
              <a:defRPr sz="1200">
                <a:solidFill>
                  <a:schemeClr val="tx1">
                    <a:tint val="75000"/>
                  </a:schemeClr>
                </a:solidFill>
                <a:latin typeface="Century Gothic" charset="0"/>
                <a:ea typeface="Century Gothic" charset="0"/>
                <a:cs typeface="Century Gothic" charset="0"/>
              </a:defRPr>
            </a:lvl1pPr>
          </a:lstStyle>
          <a:p>
            <a:endParaRPr lang="en-US" dirty="0"/>
          </a:p>
        </p:txBody>
      </p:sp>
      <p:sp>
        <p:nvSpPr>
          <p:cNvPr id="17" name="Slide Number Placeholder 5"/>
          <p:cNvSpPr>
            <a:spLocks noGrp="1"/>
          </p:cNvSpPr>
          <p:nvPr>
            <p:ph type="sldNum" sz="quarter" idx="4"/>
          </p:nvPr>
        </p:nvSpPr>
        <p:spPr>
          <a:xfrm>
            <a:off x="9651366" y="6357133"/>
            <a:ext cx="874011" cy="365125"/>
          </a:xfrm>
          <a:prstGeom prst="rect">
            <a:avLst/>
          </a:prstGeom>
        </p:spPr>
        <p:txBody>
          <a:bodyPr vert="horz" lIns="91440" tIns="45720" rIns="91440" bIns="45720" rtlCol="0" anchor="ctr"/>
          <a:lstStyle>
            <a:lvl1pPr algn="r">
              <a:defRPr sz="1200">
                <a:solidFill>
                  <a:schemeClr val="tx1">
                    <a:tint val="75000"/>
                  </a:schemeClr>
                </a:solidFill>
                <a:latin typeface="Century Gothic" charset="0"/>
                <a:ea typeface="Century Gothic" charset="0"/>
                <a:cs typeface="Century Gothic" charset="0"/>
              </a:defRPr>
            </a:lvl1pPr>
          </a:lstStyle>
          <a:p>
            <a:fld id="{DCCFDDF7-D30A-EA4F-8849-8647DFB561D6}" type="slidenum">
              <a:rPr lang="en-US" smtClean="0"/>
              <a:pPr/>
              <a:t>‹#›</a:t>
            </a:fld>
            <a:endParaRPr lang="en-US"/>
          </a:p>
        </p:txBody>
      </p:sp>
    </p:spTree>
    <p:extLst>
      <p:ext uri="{BB962C8B-B14F-4D97-AF65-F5344CB8AC3E}">
        <p14:creationId xmlns:p14="http://schemas.microsoft.com/office/powerpoint/2010/main" val="830447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124C9A-79A5-D640-AF88-A3ADA8F004D7}"/>
              </a:ext>
            </a:extLst>
          </p:cNvPr>
          <p:cNvSpPr txBox="1"/>
          <p:nvPr/>
        </p:nvSpPr>
        <p:spPr>
          <a:xfrm>
            <a:off x="267525" y="141144"/>
            <a:ext cx="11343228" cy="461665"/>
          </a:xfrm>
          <a:prstGeom prst="rect">
            <a:avLst/>
          </a:prstGeom>
          <a:noFill/>
        </p:spPr>
        <p:txBody>
          <a:bodyPr wrap="square" rtlCol="0">
            <a:spAutoFit/>
          </a:bodyPr>
          <a:lstStyle/>
          <a:p>
            <a:pPr algn="ctr"/>
            <a:r>
              <a:rPr lang="en-US" sz="2400" b="1" dirty="0"/>
              <a:t>Attribution of North American </a:t>
            </a:r>
            <a:r>
              <a:rPr lang="en-US" sz="2400" b="1" dirty="0" err="1"/>
              <a:t>Subseasonal</a:t>
            </a:r>
            <a:r>
              <a:rPr lang="en-US" sz="2400" b="1" dirty="0"/>
              <a:t> Precipitation Prediction Skill</a:t>
            </a:r>
            <a:endParaRPr lang="en-US" sz="2400" dirty="0"/>
          </a:p>
        </p:txBody>
      </p:sp>
      <p:sp>
        <p:nvSpPr>
          <p:cNvPr id="5" name="TextBox 4">
            <a:extLst>
              <a:ext uri="{FF2B5EF4-FFF2-40B4-BE49-F238E27FC236}">
                <a16:creationId xmlns:a16="http://schemas.microsoft.com/office/drawing/2014/main" id="{6AF21CA0-BFB2-FD49-B87B-691F5EF29D9D}"/>
              </a:ext>
            </a:extLst>
          </p:cNvPr>
          <p:cNvSpPr txBox="1"/>
          <p:nvPr/>
        </p:nvSpPr>
        <p:spPr>
          <a:xfrm>
            <a:off x="251593" y="996897"/>
            <a:ext cx="11785928" cy="892552"/>
          </a:xfrm>
          <a:prstGeom prst="rect">
            <a:avLst/>
          </a:prstGeom>
          <a:noFill/>
          <a:ln>
            <a:solidFill>
              <a:schemeClr val="accent1"/>
            </a:solidFill>
          </a:ln>
        </p:spPr>
        <p:txBody>
          <a:bodyPr wrap="square" rtlCol="0">
            <a:spAutoFit/>
          </a:bodyPr>
          <a:lstStyle/>
          <a:p>
            <a:pPr algn="ctr"/>
            <a:r>
              <a:rPr lang="en-US" dirty="0">
                <a:latin typeface="Arial" panose="020B0604020202020204" pitchFamily="34" charset="0"/>
                <a:cs typeface="Arial" panose="020B0604020202020204" pitchFamily="34" charset="0"/>
              </a:rPr>
              <a:t>L. Sun, M. P. </a:t>
            </a:r>
            <a:r>
              <a:rPr lang="en-US" dirty="0" err="1">
                <a:latin typeface="Arial" panose="020B0604020202020204" pitchFamily="34" charset="0"/>
                <a:cs typeface="Arial" panose="020B0604020202020204" pitchFamily="34" charset="0"/>
              </a:rPr>
              <a:t>Hoerling</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J.H. Richter</a:t>
            </a:r>
            <a:r>
              <a:rPr lang="en-US" dirty="0">
                <a:latin typeface="Arial" panose="020B0604020202020204" pitchFamily="34" charset="0"/>
                <a:cs typeface="Arial" panose="020B0604020202020204" pitchFamily="34" charset="0"/>
              </a:rPr>
              <a:t>, A. </a:t>
            </a:r>
            <a:r>
              <a:rPr lang="en-US" dirty="0" err="1">
                <a:latin typeface="Arial" panose="020B0604020202020204" pitchFamily="34" charset="0"/>
                <a:cs typeface="Arial" panose="020B0604020202020204" pitchFamily="34" charset="0"/>
              </a:rPr>
              <a:t>Hoell</a:t>
            </a:r>
            <a:r>
              <a:rPr lang="en-US" dirty="0">
                <a:latin typeface="Arial" panose="020B0604020202020204" pitchFamily="34" charset="0"/>
                <a:cs typeface="Arial" panose="020B0604020202020204" pitchFamily="34" charset="0"/>
              </a:rPr>
              <a:t>, A. Kumar (20222): </a:t>
            </a:r>
            <a:br>
              <a:rPr lang="en-US" dirty="0">
                <a:latin typeface="Arial" panose="020B0604020202020204" pitchFamily="34" charset="0"/>
                <a:cs typeface="Arial" panose="020B0604020202020204" pitchFamily="34" charset="0"/>
              </a:rPr>
            </a:br>
            <a:r>
              <a:rPr lang="en-US" i="1" dirty="0">
                <a:latin typeface="Arial" panose="020B0604020202020204" pitchFamily="34" charset="0"/>
                <a:cs typeface="Arial" panose="020B0604020202020204" pitchFamily="34" charset="0"/>
              </a:rPr>
              <a:t>Weather &amp; Forecasting: DOI: 10.1175/WAF-D-22-0076.1 </a:t>
            </a:r>
          </a:p>
          <a:p>
            <a:pPr algn="ctr"/>
            <a:endParaRPr lang="en-US" sz="1600" dirty="0">
              <a:solidFill>
                <a:schemeClr val="accent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1487AF8-B774-BC41-BABF-E7279BA534C8}"/>
              </a:ext>
            </a:extLst>
          </p:cNvPr>
          <p:cNvSpPr txBox="1"/>
          <p:nvPr/>
        </p:nvSpPr>
        <p:spPr>
          <a:xfrm>
            <a:off x="98433" y="1876010"/>
            <a:ext cx="6062056" cy="769441"/>
          </a:xfrm>
          <a:prstGeom prst="rect">
            <a:avLst/>
          </a:prstGeom>
          <a:noFill/>
        </p:spPr>
        <p:txBody>
          <a:bodyPr wrap="square" rtlCol="0">
            <a:spAutoFit/>
          </a:bodyPr>
          <a:lstStyle/>
          <a:p>
            <a:r>
              <a:rPr lang="en-US" sz="1600" b="1" i="1" dirty="0">
                <a:latin typeface="Arial"/>
                <a:cs typeface="Arial"/>
              </a:rPr>
              <a:t>OBJECTIVE</a:t>
            </a:r>
          </a:p>
          <a:p>
            <a:r>
              <a:rPr lang="en-US" sz="1400" dirty="0">
                <a:latin typeface="Arial"/>
                <a:cs typeface="Arial"/>
              </a:rPr>
              <a:t>To understand the seasonal and regional variations of the North American </a:t>
            </a:r>
            <a:r>
              <a:rPr lang="en-US" sz="1400" dirty="0" err="1">
                <a:latin typeface="Arial"/>
                <a:cs typeface="Arial"/>
              </a:rPr>
              <a:t>subseasonal</a:t>
            </a:r>
            <a:r>
              <a:rPr lang="en-US" sz="1400" dirty="0">
                <a:latin typeface="Arial"/>
                <a:cs typeface="Arial"/>
              </a:rPr>
              <a:t> (weeks 3 – 6) precipitation skill. </a:t>
            </a:r>
          </a:p>
        </p:txBody>
      </p:sp>
      <p:sp>
        <p:nvSpPr>
          <p:cNvPr id="12" name="TextBox 11">
            <a:extLst>
              <a:ext uri="{FF2B5EF4-FFF2-40B4-BE49-F238E27FC236}">
                <a16:creationId xmlns:a16="http://schemas.microsoft.com/office/drawing/2014/main" id="{ADD8E89C-8017-E545-8990-66150241C46E}"/>
              </a:ext>
            </a:extLst>
          </p:cNvPr>
          <p:cNvSpPr txBox="1"/>
          <p:nvPr/>
        </p:nvSpPr>
        <p:spPr>
          <a:xfrm>
            <a:off x="98433" y="2641429"/>
            <a:ext cx="6046124" cy="1415772"/>
          </a:xfrm>
          <a:prstGeom prst="rect">
            <a:avLst/>
          </a:prstGeom>
          <a:noFill/>
        </p:spPr>
        <p:txBody>
          <a:bodyPr wrap="square" rtlCol="0">
            <a:spAutoFit/>
          </a:bodyPr>
          <a:lstStyle/>
          <a:p>
            <a:r>
              <a:rPr lang="en-US" sz="1600" b="1" i="1" dirty="0">
                <a:latin typeface="Arial"/>
                <a:cs typeface="Arial"/>
              </a:rPr>
              <a:t>APPROACH</a:t>
            </a:r>
          </a:p>
          <a:p>
            <a:r>
              <a:rPr lang="en-US" sz="1400" dirty="0">
                <a:latin typeface="Arial"/>
                <a:cs typeface="Arial"/>
              </a:rPr>
              <a:t>We utilized five </a:t>
            </a:r>
            <a:r>
              <a:rPr lang="en-US" sz="1400" dirty="0" err="1">
                <a:latin typeface="Arial"/>
                <a:cs typeface="Arial"/>
              </a:rPr>
              <a:t>subseasonal</a:t>
            </a:r>
            <a:r>
              <a:rPr lang="en-US" sz="1400" dirty="0">
                <a:latin typeface="Arial"/>
                <a:cs typeface="Arial"/>
              </a:rPr>
              <a:t> reforecast datasets (ECMWF-IFS, NCEP-CFSv2, NCEP-GEFSv12, CESM1, CESM2) as well as uninitialized simulations with atmospheric components of 4 of the models (</a:t>
            </a:r>
            <a:r>
              <a:rPr kumimoji="0" lang="en-US" sz="1400" b="0" i="0" u="none" strike="noStrike" kern="1200" cap="none" spc="0" normalizeH="0" baseline="0" noProof="0" dirty="0">
                <a:ln>
                  <a:noFill/>
                </a:ln>
                <a:solidFill>
                  <a:prstClr val="black"/>
                </a:solidFill>
                <a:effectLst/>
                <a:uLnTx/>
                <a:uFillTx/>
                <a:latin typeface="Arial"/>
                <a:ea typeface="+mn-ea"/>
                <a:cs typeface="Arial"/>
              </a:rPr>
              <a:t>ECMWF-IFS, NCEP-CFSv2, CESM1, CESM2). We evaluate precipitation skill over North America utilizing the anomaly correlation coefficient (ACC).</a:t>
            </a:r>
            <a:endParaRPr lang="en-US" sz="1600" b="1" i="1" dirty="0">
              <a:latin typeface="Arial"/>
              <a:cs typeface="Arial"/>
            </a:endParaRPr>
          </a:p>
        </p:txBody>
      </p:sp>
      <p:sp>
        <p:nvSpPr>
          <p:cNvPr id="13" name="TextBox 12">
            <a:extLst>
              <a:ext uri="{FF2B5EF4-FFF2-40B4-BE49-F238E27FC236}">
                <a16:creationId xmlns:a16="http://schemas.microsoft.com/office/drawing/2014/main" id="{684BB747-39C5-DC46-AAAB-B70EAA51B2E0}"/>
              </a:ext>
            </a:extLst>
          </p:cNvPr>
          <p:cNvSpPr txBox="1"/>
          <p:nvPr/>
        </p:nvSpPr>
        <p:spPr>
          <a:xfrm>
            <a:off x="98433" y="4098926"/>
            <a:ext cx="6339065" cy="769441"/>
          </a:xfrm>
          <a:prstGeom prst="rect">
            <a:avLst/>
          </a:prstGeom>
          <a:noFill/>
        </p:spPr>
        <p:txBody>
          <a:bodyPr wrap="square" rtlCol="0">
            <a:spAutoFit/>
          </a:bodyPr>
          <a:lstStyle/>
          <a:p>
            <a:r>
              <a:rPr lang="en-US" sz="1600" b="1" i="1" dirty="0">
                <a:latin typeface="Arial"/>
                <a:cs typeface="Arial"/>
              </a:rPr>
              <a:t>IMPACT</a:t>
            </a:r>
          </a:p>
          <a:p>
            <a:r>
              <a:rPr lang="en-US" sz="1400" dirty="0">
                <a:latin typeface="Arial"/>
                <a:cs typeface="Arial"/>
              </a:rPr>
              <a:t/>
            </a:r>
            <a:br>
              <a:rPr lang="en-US" sz="1400" dirty="0">
                <a:latin typeface="Arial"/>
                <a:cs typeface="Arial"/>
              </a:rPr>
            </a:br>
            <a:endParaRPr lang="en-US" sz="1400" dirty="0">
              <a:latin typeface="Arial"/>
              <a:cs typeface="Arial"/>
            </a:endParaRPr>
          </a:p>
        </p:txBody>
      </p:sp>
      <p:sp>
        <p:nvSpPr>
          <p:cNvPr id="8" name="Rectangle 7">
            <a:extLst>
              <a:ext uri="{FF2B5EF4-FFF2-40B4-BE49-F238E27FC236}">
                <a16:creationId xmlns:a16="http://schemas.microsoft.com/office/drawing/2014/main" id="{D68AD1A6-2270-AF46-99B9-091C5CE34814}"/>
              </a:ext>
            </a:extLst>
          </p:cNvPr>
          <p:cNvSpPr/>
          <p:nvPr/>
        </p:nvSpPr>
        <p:spPr>
          <a:xfrm>
            <a:off x="7381838" y="5634961"/>
            <a:ext cx="4458586" cy="615553"/>
          </a:xfrm>
          <a:prstGeom prst="rect">
            <a:avLst/>
          </a:prstGeom>
        </p:spPr>
        <p:txBody>
          <a:bodyPr wrap="square">
            <a:spAutoFit/>
          </a:bodyPr>
          <a:lstStyle/>
          <a:p>
            <a:pPr algn="ctr"/>
            <a:r>
              <a:rPr lang="en-US" sz="1100" i="1" dirty="0">
                <a:latin typeface="Arial" panose="020B0604020202020204" pitchFamily="34" charset="0"/>
                <a:cs typeface="Arial" panose="020B0604020202020204" pitchFamily="34" charset="0"/>
              </a:rPr>
              <a:t>Monthly precipitation skill in DJF over ENSO and ENSO-neutral states in Reforecasts (top) and AMIP simulations (bottom)</a:t>
            </a:r>
          </a:p>
          <a:p>
            <a:endParaRPr lang="en-US" sz="1200" i="1" dirty="0"/>
          </a:p>
        </p:txBody>
      </p:sp>
      <p:sp>
        <p:nvSpPr>
          <p:cNvPr id="14" name="TextBox 13">
            <a:extLst>
              <a:ext uri="{FF2B5EF4-FFF2-40B4-BE49-F238E27FC236}">
                <a16:creationId xmlns:a16="http://schemas.microsoft.com/office/drawing/2014/main" id="{8BD24271-C888-7845-90A1-5D918D2F24F7}"/>
              </a:ext>
            </a:extLst>
          </p:cNvPr>
          <p:cNvSpPr txBox="1"/>
          <p:nvPr/>
        </p:nvSpPr>
        <p:spPr>
          <a:xfrm>
            <a:off x="98432" y="4392126"/>
            <a:ext cx="6526467" cy="2492990"/>
          </a:xfrm>
          <a:prstGeom prst="rect">
            <a:avLst/>
          </a:prstGeom>
          <a:noFill/>
        </p:spPr>
        <p:txBody>
          <a:bodyPr wrap="square" rtlCol="0">
            <a:spAutoFit/>
          </a:bodyPr>
          <a:lstStyle/>
          <a:p>
            <a:r>
              <a:rPr lang="en-US" sz="1400" dirty="0" err="1">
                <a:latin typeface="Arial" panose="020B0604020202020204" pitchFamily="34" charset="0"/>
                <a:cs typeface="Arial" panose="020B0604020202020204" pitchFamily="34" charset="0"/>
              </a:rPr>
              <a:t>Subseasonal</a:t>
            </a:r>
            <a:r>
              <a:rPr lang="en-US" sz="1400" dirty="0">
                <a:latin typeface="Arial" panose="020B0604020202020204" pitchFamily="34" charset="0"/>
                <a:cs typeface="Arial" panose="020B0604020202020204" pitchFamily="34" charset="0"/>
              </a:rPr>
              <a:t> prediction of precipitation is one of the current grand challenges. Over the United States, </a:t>
            </a:r>
            <a:r>
              <a:rPr lang="en-US" sz="1400" dirty="0">
                <a:effectLst/>
                <a:latin typeface="Arial" panose="020B0604020202020204" pitchFamily="34" charset="0"/>
                <a:cs typeface="Arial" panose="020B0604020202020204" pitchFamily="34" charset="0"/>
              </a:rPr>
              <a:t>NOAA’s official U.S. monthly precipitation forecast skill has been historically low. We compare skill arising from initial atmospheric states to that arising from ocean surface boundary states alone. We find that precipitation skill for weeks 5-6 has similar amplitude and variability to that derived from AMIP simulations. We also find that ENSO is the main source of </a:t>
            </a:r>
            <a:r>
              <a:rPr lang="en-US" sz="1400" dirty="0" err="1">
                <a:effectLst/>
                <a:latin typeface="Arial" panose="020B0604020202020204" pitchFamily="34" charset="0"/>
                <a:cs typeface="Arial" panose="020B0604020202020204" pitchFamily="34" charset="0"/>
              </a:rPr>
              <a:t>subseasonal</a:t>
            </a:r>
            <a:r>
              <a:rPr lang="en-US" sz="1400" dirty="0">
                <a:effectLst/>
                <a:latin typeface="Arial" panose="020B0604020202020204" pitchFamily="34" charset="0"/>
                <a:cs typeface="Arial" panose="020B0604020202020204" pitchFamily="34" charset="0"/>
              </a:rPr>
              <a:t> precipitation skill over Southwest of the United States and Central America, as well as Florida but only in DJF. </a:t>
            </a:r>
          </a:p>
          <a:p>
            <a:endParaRPr lang="en-US" sz="1400" dirty="0">
              <a:effectLst/>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600" b="1" i="1" dirty="0">
              <a:latin typeface="Arial"/>
              <a:cs typeface="Arial"/>
            </a:endParaRPr>
          </a:p>
        </p:txBody>
      </p:sp>
      <p:pic>
        <p:nvPicPr>
          <p:cNvPr id="3" name="Picture 2">
            <a:extLst>
              <a:ext uri="{FF2B5EF4-FFF2-40B4-BE49-F238E27FC236}">
                <a16:creationId xmlns:a16="http://schemas.microsoft.com/office/drawing/2014/main" id="{78B7BCA3-0F73-DB27-653F-701AB1BF6403}"/>
              </a:ext>
            </a:extLst>
          </p:cNvPr>
          <p:cNvPicPr>
            <a:picLocks noChangeAspect="1"/>
          </p:cNvPicPr>
          <p:nvPr/>
        </p:nvPicPr>
        <p:blipFill rotWithShape="1">
          <a:blip r:embed="rId2"/>
          <a:srcRect t="10585"/>
          <a:stretch/>
        </p:blipFill>
        <p:spPr>
          <a:xfrm>
            <a:off x="7428447" y="1889449"/>
            <a:ext cx="4622800" cy="3770124"/>
          </a:xfrm>
          <a:prstGeom prst="rect">
            <a:avLst/>
          </a:prstGeom>
        </p:spPr>
      </p:pic>
      <p:sp>
        <p:nvSpPr>
          <p:cNvPr id="6" name="TextBox 5">
            <a:extLst>
              <a:ext uri="{FF2B5EF4-FFF2-40B4-BE49-F238E27FC236}">
                <a16:creationId xmlns:a16="http://schemas.microsoft.com/office/drawing/2014/main" id="{8FC5CA3A-95A4-8F0F-3EC9-4223FF396051}"/>
              </a:ext>
            </a:extLst>
          </p:cNvPr>
          <p:cNvSpPr txBox="1"/>
          <p:nvPr/>
        </p:nvSpPr>
        <p:spPr>
          <a:xfrm>
            <a:off x="5900342" y="2827973"/>
            <a:ext cx="1481496" cy="369332"/>
          </a:xfrm>
          <a:prstGeom prst="rect">
            <a:avLst/>
          </a:prstGeom>
          <a:noFill/>
        </p:spPr>
        <p:txBody>
          <a:bodyPr wrap="none" rtlCol="0">
            <a:spAutoFit/>
          </a:bodyPr>
          <a:lstStyle/>
          <a:p>
            <a:r>
              <a:rPr lang="en-US" b="1" dirty="0"/>
              <a:t>Reforecasts</a:t>
            </a:r>
          </a:p>
        </p:txBody>
      </p:sp>
      <p:sp>
        <p:nvSpPr>
          <p:cNvPr id="9" name="TextBox 8">
            <a:extLst>
              <a:ext uri="{FF2B5EF4-FFF2-40B4-BE49-F238E27FC236}">
                <a16:creationId xmlns:a16="http://schemas.microsoft.com/office/drawing/2014/main" id="{D93B672F-E6D6-C275-9508-DC6533ED8D8F}"/>
              </a:ext>
            </a:extLst>
          </p:cNvPr>
          <p:cNvSpPr txBox="1"/>
          <p:nvPr/>
        </p:nvSpPr>
        <p:spPr>
          <a:xfrm>
            <a:off x="6484107" y="4407466"/>
            <a:ext cx="756938" cy="369332"/>
          </a:xfrm>
          <a:prstGeom prst="rect">
            <a:avLst/>
          </a:prstGeom>
          <a:noFill/>
        </p:spPr>
        <p:txBody>
          <a:bodyPr wrap="none" rtlCol="0">
            <a:spAutoFit/>
          </a:bodyPr>
          <a:lstStyle/>
          <a:p>
            <a:r>
              <a:rPr lang="en-US" b="1" dirty="0"/>
              <a:t>AMIP</a:t>
            </a:r>
          </a:p>
        </p:txBody>
      </p:sp>
    </p:spTree>
    <p:extLst>
      <p:ext uri="{BB962C8B-B14F-4D97-AF65-F5344CB8AC3E}">
        <p14:creationId xmlns:p14="http://schemas.microsoft.com/office/powerpoint/2010/main" val="1020793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593</TotalTime>
  <Words>243</Words>
  <Application>Microsoft Office PowerPoint</Application>
  <PresentationFormat>Widescreen</PresentationFormat>
  <Paragraphs>13</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Century Gothic</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Sanderson</dc:creator>
  <cp:lastModifiedBy>Stephanie Shearer</cp:lastModifiedBy>
  <cp:revision>56</cp:revision>
  <dcterms:created xsi:type="dcterms:W3CDTF">2017-08-29T22:43:04Z</dcterms:created>
  <dcterms:modified xsi:type="dcterms:W3CDTF">2022-12-14T18:06:52Z</dcterms:modified>
</cp:coreProperties>
</file>