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82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es, Mike" initials="RM" lastIdx="10" clrIdx="0">
    <p:extLst>
      <p:ext uri="{19B8F6BF-5375-455C-9EA6-DF929625EA0E}">
        <p15:presenceInfo xmlns:p15="http://schemas.microsoft.com/office/powerpoint/2012/main" userId="S-1-5-21-414935543-1342250053-1793291686-4960" providerId="AD"/>
      </p:ext>
    </p:extLst>
  </p:cmAuthor>
  <p:cmAuthor id="2" name="Geernaert, Gerald" initials="GG" lastIdx="2" clrIdx="1">
    <p:extLst>
      <p:ext uri="{19B8F6BF-5375-455C-9EA6-DF929625EA0E}">
        <p15:presenceInfo xmlns:p15="http://schemas.microsoft.com/office/powerpoint/2012/main" userId="S-1-5-21-414935543-1342250053-1793291686-4723" providerId="AD"/>
      </p:ext>
    </p:extLst>
  </p:cmAuthor>
  <p:cmAuthor id="3" name="Anderson, Todd" initials="AT" lastIdx="6" clrIdx="2">
    <p:extLst>
      <p:ext uri="{19B8F6BF-5375-455C-9EA6-DF929625EA0E}">
        <p15:presenceInfo xmlns:p15="http://schemas.microsoft.com/office/powerpoint/2012/main" userId="S-1-5-21-414935543-1342250053-1793291686-4898" providerId="AD"/>
      </p:ext>
    </p:extLst>
  </p:cmAuthor>
  <p:cmAuthor id="4" name="Isakson, Linda U" initials="ILU" lastIdx="11" clrIdx="3">
    <p:extLst>
      <p:ext uri="{19B8F6BF-5375-455C-9EA6-DF929625EA0E}">
        <p15:presenceInfo xmlns:p15="http://schemas.microsoft.com/office/powerpoint/2012/main" userId="S::linda.isakson@pnnl.gov::2fb9b16b-847b-429e-b1d1-183f47ce9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36"/>
    <a:srgbClr val="007837"/>
    <a:srgbClr val="FEFFE5"/>
    <a:srgbClr val="F2F2F2"/>
    <a:srgbClr val="06612F"/>
    <a:srgbClr val="6AAD89"/>
    <a:srgbClr val="106433"/>
    <a:srgbClr val="11134A"/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4849" autoAdjust="0"/>
  </p:normalViewPr>
  <p:slideViewPr>
    <p:cSldViewPr>
      <p:cViewPr>
        <p:scale>
          <a:sx n="99" d="100"/>
          <a:sy n="99" d="100"/>
        </p:scale>
        <p:origin x="552" y="-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76432D7D-4958-459C-A757-1B834665ED1E}" type="datetimeFigureOut">
              <a:rPr lang="en-US" smtClean="0"/>
              <a:t>12/28/2023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5FC274D9-AA59-431F-9AAD-4F2419B53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D7505EE2-20AE-4EC6-B79A-9BC949FFC34E}" type="datetimeFigureOut">
              <a:rPr lang="en-US" smtClean="0"/>
              <a:t>12/28/2023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1BB79768-6CD1-4274-8D6F-55F7E56E6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06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highlight text here.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304800"/>
            <a:ext cx="5105400" cy="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6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866775"/>
            <a:ext cx="112141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9901" y="6297596"/>
            <a:ext cx="2759807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1" y="761999"/>
            <a:ext cx="5804281" cy="17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1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Challenge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●"/>
              <a:defRPr/>
            </a:pPr>
            <a:r>
              <a:rPr lang="en-US" sz="15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Representation of convection in global climate models (GCM) is one of the most challenging scientific issues.</a:t>
            </a:r>
          </a:p>
          <a:p>
            <a:pPr marL="285750" indent="-285750">
              <a:lnSpc>
                <a:spcPct val="90000"/>
              </a:lnSpc>
              <a:buSzPct val="180000"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Observational studies suggest that large-scale vertical motion plays important roles in deep convection development. </a:t>
            </a:r>
          </a:p>
          <a:p>
            <a:pPr marL="285750" indent="-285750">
              <a:lnSpc>
                <a:spcPct val="90000"/>
              </a:lnSpc>
              <a:buSzPct val="180000"/>
              <a:buFont typeface="Arial" panose="020B0604020202020204" pitchFamily="34" charset="0"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How to </a:t>
            </a:r>
            <a:r>
              <a:rPr lang="en-US" sz="15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represent the effects of large-scale vertical motion on convection in GCM is an open question.</a:t>
            </a:r>
            <a:endParaRPr lang="en-US" sz="15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defRPr/>
            </a:pP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6201" y="205374"/>
            <a:ext cx="120144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b="1" i="0" u="none" strike="noStrike" baseline="0" dirty="0">
                <a:solidFill>
                  <a:srgbClr val="004174"/>
                </a:solidFill>
                <a:latin typeface="STIX-Bold"/>
              </a:rPr>
              <a:t>Incorporating the Effect of Large-Scale Vertical Motion on Convection Through Convective Mass Flux Adjustment in E3SMv2</a:t>
            </a:r>
            <a:endParaRPr lang="en-US" altLang="en-US" b="1" dirty="0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5966657" y="4900636"/>
            <a:ext cx="5879783" cy="9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300" dirty="0">
                <a:latin typeface="Arial" panose="020B0604020202020204" pitchFamily="34" charset="0"/>
              </a:rPr>
              <a:t>Top: Scatter plot of 3-hourly precipitation and pressure vertical velocity at the PBL top between 20°S and 20°N in JJA ; Bottom: Zonal wavenumber-frequency spectra for symmetric component of precipitation. Left (Observations, TRMM &amp; ERA5), Middle (CTL, standard E3smv2), Right (</a:t>
            </a:r>
            <a:r>
              <a:rPr lang="en-US" altLang="en-US" sz="1300" dirty="0" err="1">
                <a:latin typeface="Arial" panose="020B0604020202020204" pitchFamily="34" charset="0"/>
              </a:rPr>
              <a:t>Madj</a:t>
            </a:r>
            <a:r>
              <a:rPr lang="en-US" altLang="en-US" sz="1300" dirty="0">
                <a:latin typeface="Arial" panose="020B0604020202020204" pitchFamily="34" charset="0"/>
              </a:rPr>
              <a:t>, ESMv2 with </a:t>
            </a:r>
            <a:r>
              <a:rPr lang="en-US" altLang="en-US" sz="1300" dirty="0" err="1">
                <a:latin typeface="Arial" panose="020B0604020202020204" pitchFamily="34" charset="0"/>
              </a:rPr>
              <a:t>Madj</a:t>
            </a:r>
            <a:r>
              <a:rPr lang="en-US" altLang="en-US" sz="1300" dirty="0">
                <a:latin typeface="Arial" panose="020B0604020202020204" pitchFamily="34" charset="0"/>
              </a:rPr>
              <a:t> approach)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D711938-5F57-4CD6-8D4E-B80CB73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68" y="3817445"/>
            <a:ext cx="5667093" cy="19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1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and Impact</a:t>
            </a:r>
          </a:p>
          <a:p>
            <a:pPr marL="283464" indent="-283464" eaLnBrk="1" hangingPunct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5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better represents </a:t>
            </a:r>
            <a:r>
              <a:rPr lang="en-US" sz="15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interaction between convection and large-scale circulation (top row of the Figure).</a:t>
            </a:r>
          </a:p>
          <a:p>
            <a:pPr marL="283464" indent="-283464" eaLnBrk="1" hangingPunct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5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</a:t>
            </a:r>
            <a:r>
              <a:rPr lang="en-US" sz="15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ignificantly improves the climate variability simulation in E3SMv2 across multiple scales from the diurnal cycle, convectively coupled equatorial waves, to the Madden-Julian Oscillation (e.g., bottom row of th</a:t>
            </a:r>
            <a:r>
              <a:rPr lang="en-US" sz="15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Figure)</a:t>
            </a:r>
            <a:r>
              <a:rPr lang="en-US" sz="15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3464" indent="-283464" eaLnBrk="1" hangingPunct="1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5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</a:t>
            </a:r>
            <a:r>
              <a:rPr lang="en-US" sz="15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ean climate is slightly improved as well without the common mean-state-variability trade off issue.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B1C6242-7ACF-4806-8730-C141EE5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2295855"/>
            <a:ext cx="5817916" cy="128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17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and Findings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5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propose a convective mass flux adjustment (</a:t>
            </a:r>
            <a:r>
              <a:rPr lang="en-US" sz="1500" b="0" i="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MAdj</a:t>
            </a:r>
            <a:r>
              <a:rPr lang="en-US" sz="15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approach to represent the effects of large-scale vertical motion on convection. 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5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500" b="0" i="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MAdj</a:t>
            </a:r>
            <a:r>
              <a:rPr lang="en-US" sz="15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convection is enhanced (suppressed) when there is large-scale ascending (descending) motion at the planetary boundary layer top.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endParaRPr lang="en-US" sz="1800" b="0" i="0" dirty="0">
              <a:solidFill>
                <a:srgbClr val="1C1D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35665" y="5849561"/>
            <a:ext cx="11855018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Citation: Song, X., Zhang, G., Wan, H., &amp; Xie, S. (2023). Incorporating the effect of large-scale vertical motion on convection through convective mass flux adjustment in E3SMv2. Journal of Advances in Modeling Earth Systems, 15, e2022MS003553. https://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doi</a:t>
            </a:r>
            <a:r>
              <a:rPr lang="en-US" sz="1100" b="0" i="0" dirty="0" err="1">
                <a:effectLst/>
                <a:latin typeface="Arial" panose="020B0604020202020204" pitchFamily="34" charset="0"/>
              </a:rPr>
              <a:t>.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/10.1029/2022MS003553 </a:t>
            </a:r>
            <a:endParaRPr lang="en-US" altLang="en-US" sz="11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Rectangle 235">
            <a:extLst>
              <a:ext uri="{FF2B5EF4-FFF2-40B4-BE49-F238E27FC236}">
                <a16:creationId xmlns:a16="http://schemas.microsoft.com/office/drawing/2014/main" id="{21B71F70-0558-4303-9547-B61E5C46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5" y="6465071"/>
            <a:ext cx="65643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C85BF24-B36B-624D-5B58-16C735488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6549" y="2580422"/>
            <a:ext cx="11518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Figure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CA4D4-91D8-59D9-E46A-D161E334D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82" y="823577"/>
            <a:ext cx="59436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5830B8-B15B-FD7A-6A71-9302B3E70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82" y="2949754"/>
            <a:ext cx="6273165" cy="199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992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017 BER Transition briefing MRR 02102017 Gary Tris Todd.pptx" id="{950876FA-45CC-4CBB-8EB8-94848769055F}" vid="{E060FB21-235D-4E61-AB69-C8AF0AE30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1a08c3-14da-4669-a81b-4822034d70c2">
      <Terms xmlns="http://schemas.microsoft.com/office/infopath/2007/PartnerControls"/>
    </lcf76f155ced4ddcb4097134ff3c332f>
    <TaxCatchAll xmlns="5cece13e-3376-4417-9525-be60b11a89a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E2EA1CCEDFE42ABC93D9292C873B0" ma:contentTypeVersion="15" ma:contentTypeDescription="Create a new document." ma:contentTypeScope="" ma:versionID="d0e421adeeb29216af584de8cfaaa04a">
  <xsd:schema xmlns:xsd="http://www.w3.org/2001/XMLSchema" xmlns:xs="http://www.w3.org/2001/XMLSchema" xmlns:p="http://schemas.microsoft.com/office/2006/metadata/properties" xmlns:ns2="c984396b-6b2b-4702-b0ed-ddd4650c9569" xmlns:ns3="df1a08c3-14da-4669-a81b-4822034d70c2" xmlns:ns4="5cece13e-3376-4417-9525-be60b11a89a8" targetNamespace="http://schemas.microsoft.com/office/2006/metadata/properties" ma:root="true" ma:fieldsID="2635d5d37e702e062bf6f3db5e2ece6e" ns2:_="" ns3:_="" ns4:_="">
    <xsd:import namespace="c984396b-6b2b-4702-b0ed-ddd4650c9569"/>
    <xsd:import namespace="df1a08c3-14da-4669-a81b-4822034d70c2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4396b-6b2b-4702-b0ed-ddd4650c95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a08c3-14da-4669-a81b-4822034d7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dbef186-2c9c-465c-b98c-3ee97403fb82}" ma:internalName="TaxCatchAll" ma:showField="CatchAllData" ma:web="c984396b-6b2b-4702-b0ed-ddd4650c9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913A82-260E-4EE4-B3B5-558A6A351E7F}">
  <ds:schemaRefs>
    <ds:schemaRef ds:uri="5cece13e-3376-4417-9525-be60b11a89a8"/>
    <ds:schemaRef ds:uri="http://purl.org/dc/terms/"/>
    <ds:schemaRef ds:uri="http://purl.org/dc/dcmitype/"/>
    <ds:schemaRef ds:uri="http://schemas.openxmlformats.org/package/2006/metadata/core-properties"/>
    <ds:schemaRef ds:uri="df1a08c3-14da-4669-a81b-4822034d70c2"/>
    <ds:schemaRef ds:uri="http://purl.org/dc/elements/1.1/"/>
    <ds:schemaRef ds:uri="http://schemas.microsoft.com/office/2006/metadata/properties"/>
    <ds:schemaRef ds:uri="http://schemas.microsoft.com/office/2006/documentManagement/types"/>
    <ds:schemaRef ds:uri="c984396b-6b2b-4702-b0ed-ddd4650c9569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26A0052-45CF-4915-8A3A-5A80A05D3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4396b-6b2b-4702-b0ed-ddd4650c9569"/>
    <ds:schemaRef ds:uri="df1a08c3-14da-4669-a81b-4822034d70c2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65C4C2-4478-4D9E-A6A1-E2DBA1C29A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 template</Template>
  <TotalTime>3715</TotalTime>
  <Words>331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STIX-Bold</vt:lpstr>
      <vt:lpstr>Arial</vt:lpstr>
      <vt:lpstr>Arial Nova</vt:lpstr>
      <vt:lpstr>Calibri</vt:lpstr>
      <vt:lpstr>Times New Roman</vt:lpstr>
      <vt:lpstr>1_Office Theme</vt:lpstr>
      <vt:lpstr>PowerPoint Presentation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Tristram</dc:creator>
  <cp:lastModifiedBy>Kevin Song</cp:lastModifiedBy>
  <cp:revision>134</cp:revision>
  <cp:lastPrinted>2022-03-28T16:23:10Z</cp:lastPrinted>
  <dcterms:created xsi:type="dcterms:W3CDTF">2019-02-27T15:57:00Z</dcterms:created>
  <dcterms:modified xsi:type="dcterms:W3CDTF">2023-12-28T22:32:17Z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