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37"/>
    <a:srgbClr val="106536"/>
    <a:srgbClr val="FEFFE5"/>
    <a:srgbClr val="F2F2F2"/>
    <a:srgbClr val="06612F"/>
    <a:srgbClr val="6AAD89"/>
    <a:srgbClr val="106433"/>
    <a:srgbClr val="11134A"/>
    <a:srgbClr val="FFFFC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489" autoAdjust="0"/>
    <p:restoredTop sz="95645" autoAdjust="0"/>
  </p:normalViewPr>
  <p:slideViewPr>
    <p:cSldViewPr>
      <p:cViewPr varScale="1">
        <p:scale>
          <a:sx n="128" d="100"/>
          <a:sy n="128" d="100"/>
        </p:scale>
        <p:origin x="424" y="17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4" d="100"/>
          <a:sy n="94" d="100"/>
        </p:scale>
        <p:origin x="4320" y="-14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10/17/23</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10/17/23</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15000"/>
              </a:lnSpc>
              <a:spcBef>
                <a:spcPts val="0"/>
              </a:spcBef>
              <a:spcAft>
                <a:spcPts val="0"/>
              </a:spcAft>
            </a:pPr>
            <a:r>
              <a:rPr lang="en-US"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15 Oct 2023</a:t>
            </a:r>
            <a:r>
              <a:rPr lang="en-US" sz="1800"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1000"/>
              </a:spcAft>
            </a:pPr>
            <a:r>
              <a:rPr lang="en-US" sz="1800" b="1" kern="1800" dirty="0">
                <a:solidFill>
                  <a:srgbClr val="106636"/>
                </a:solidFill>
                <a:effectLst/>
                <a:latin typeface="Arial" panose="020B0604020202020204" pitchFamily="34" charset="0"/>
                <a:ea typeface="Times New Roman" panose="02020603050405020304" pitchFamily="18" charset="0"/>
                <a:cs typeface="Times New Roman" panose="02020603050405020304" pitchFamily="18" charset="0"/>
              </a:rPr>
              <a:t>CIEL*Ch Color Map for Visualization and Analysis of Sea Ice Motion</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1000"/>
              </a:spcAft>
            </a:pPr>
            <a:r>
              <a:rPr lang="en-US" sz="1800" dirty="0">
                <a:solidFill>
                  <a:srgbClr val="989898"/>
                </a:solidFill>
                <a:effectLst/>
                <a:latin typeface="Arial" panose="020B0604020202020204" pitchFamily="34" charset="0"/>
                <a:ea typeface="Times New Roman" panose="02020603050405020304" pitchFamily="18" charset="0"/>
                <a:cs typeface="Times New Roman" panose="02020603050405020304" pitchFamily="18" charset="0"/>
              </a:rPr>
              <a:t>A color map for 2D vector fields provides new metrics to analyze ice motion and localized sea ice fractures.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10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10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Comparisons between images of modeled and observed ice fractures provide a way to evaluate the performance of a sea ice model. However, direct comparison between patterns of fracture based on point-wise differences is flawed since fractures may be misaligned or misshapen between observations and a simulation. This motivates the need for new metrics to quantify the difference between images of fracture patterns.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We compare color-coded fracture patterns using new metrics based on image warping where warping aligns misaligned or misshapen features. The warping is done reliably and accurately using space filling curves to sample the images. A new image-based amplitude metric and a phase distance measure are provided to quantify differences between fracture patterns and these show promise as tools in parameter calibration.</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300"/>
              </a:spcAft>
              <a:tabLst>
                <a:tab pos="122491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We propose a color map for vectors based on use of the Lightness-Chroma-hue (L*Ch) color space defined by the International Commission on Illumination (CIE). This color space is designed to be perceptually uniform so that a given numerical change in the color code corresponds to a given perceived change in color. Within the color space, vector magnitude is mapped to the intensity of the color while hue (a periodic quantity) indicates the vector direction (also periodic). Additional information about the vector field can be encoded in the color map by varying the chroma. The L2 norm on the color codes induces a metric on vectors, allowing us to analyze and visualize the differences in vectors through differences in color.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We compare fracture patterns utilizing the colormap and image warping. Firstly, the fractures, described by a vector jump in displacement, are visualized using the CIEL*Ch color map. We then use space filling curves to convert the color-mapped 2D image to 1D function and perform functional warping to rectify the misalignment between images. The conversion to a function provides a simpler and more reliable numerical solution compared to image warping which is computationally challenging. After optimally aligning images, two measures are defined, (1) the amount of warping needed to align the images and (2) an L2 distance after alignment.  These measures quantify the differences between fracture patterns and can be visualized naturally through the color map. We demonstrate the usefulness of the new tools in comparing vector fields from Arctic sea-ice motion data in January 1994 and January 1995, and the potential of applying our new measures in model calibration in a multi-crack experiment.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300"/>
              </a:spcAft>
            </a:pPr>
            <a:br>
              <a:rPr lang="en-US" sz="1800" dirty="0">
                <a:solidFill>
                  <a:srgbClr val="363636"/>
                </a:solidFill>
                <a:effectLst/>
                <a:latin typeface="Arial" panose="020B0604020202020204" pitchFamily="34" charset="0"/>
                <a:ea typeface="Times New Roman" panose="02020603050405020304" pitchFamily="18" charset="0"/>
              </a:rPr>
            </a:b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Contacts (BER PM)</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Xujing</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Davis</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Earth System Model Development</a:t>
            </a:r>
            <a:b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E-Mail: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xujing.davis@science.doe.gov</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900"/>
              </a:spcAft>
            </a:pPr>
            <a:r>
              <a:rPr lang="en-US" sz="1800" u="none" strike="noStrike" dirty="0">
                <a:solidFill>
                  <a:srgbClr val="1D61A2"/>
                </a:solidFill>
                <a:effectLst/>
                <a:latin typeface="Arial" panose="020B0604020202020204" pitchFamily="34" charset="0"/>
                <a:ea typeface="Times New Roman" panose="02020603050405020304" pitchFamily="18" charset="0"/>
              </a:rPr>
              <a:t> </a:t>
            </a:r>
            <a:endParaRPr lang="en-US" sz="1800" dirty="0">
              <a:solidFill>
                <a:srgbClr val="363636"/>
              </a:solidFill>
              <a:effectLst/>
              <a:latin typeface="Arial" panose="020B0604020202020204" pitchFamily="34" charset="0"/>
              <a:ea typeface="Times New Roman" panose="02020603050405020304" pitchFamily="18" charset="0"/>
            </a:endParaRPr>
          </a:p>
          <a:p>
            <a:pPr marL="0" marR="0">
              <a:lnSpc>
                <a:spcPct val="115000"/>
              </a:lnSpc>
              <a:spcBef>
                <a:spcPts val="0"/>
              </a:spcBef>
              <a:spcAft>
                <a:spcPts val="900"/>
              </a:spcAft>
            </a:pPr>
            <a:r>
              <a:rPr lang="en-US" sz="1800" b="1"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(PI Contact)</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Deborah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Sulsky</a:t>
            </a:r>
            <a:b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University of New Mexico</a:t>
            </a:r>
            <a:b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E-Mail: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sulsky@math.unm.edu</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Funding</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3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This study was supported by the Department of Energy (DOE), Office of Science, the Scientific Discovery through Advanced Computing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SciDAC</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program, under a partnership in Earth System Model Development between the Biological and Environmental Research (BER) and the Advanced Scientific Computing Research (ASCR) under Award Number DE-SC0023366.</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3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Publications</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J.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Upston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D.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Sulsky</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J.D. Tucker, Y. Guan.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CIEL</a:t>
            </a:r>
            <a:r>
              <a:rPr lang="en-US" sz="1800" dirty="0" err="1">
                <a:effectLst/>
                <a:latin typeface="Cambria Math" panose="02040503050406030204" pitchFamily="18" charset="0"/>
                <a:ea typeface="Times New Roman" panose="02020603050405020304" pitchFamily="18" charset="0"/>
                <a:cs typeface="Cambria Math" panose="02040503050406030204" pitchFamily="18" charset="0"/>
              </a:rPr>
              <a:t>∗</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Ch</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color map for visualization and analysis of sea ice motion. </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Journal of Computational and Applied Mathematics</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429:115-126, 2023.</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Related Links</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0"/>
              </a:spcAft>
            </a:pPr>
            <a:r>
              <a:rPr lang="en-US" sz="1800" dirty="0">
                <a:effectLst/>
                <a:latin typeface="Calibri" panose="020F0502020204030204" pitchFamily="34" charset="0"/>
                <a:ea typeface="SimSun" panose="02010600030101010101" pitchFamily="2" charset="-122"/>
                <a:cs typeface="Times New Roman" panose="02020603050405020304" pitchFamily="18" charset="0"/>
              </a:rPr>
              <a:t>Publication: https://</a:t>
            </a:r>
            <a:r>
              <a:rPr lang="en-US" sz="1800" dirty="0" err="1">
                <a:effectLst/>
                <a:latin typeface="Calibri" panose="020F0502020204030204" pitchFamily="34" charset="0"/>
                <a:ea typeface="SimSun" panose="02010600030101010101" pitchFamily="2" charset="-122"/>
                <a:cs typeface="Times New Roman" panose="02020603050405020304" pitchFamily="18" charset="0"/>
              </a:rPr>
              <a:t>doi.org</a:t>
            </a:r>
            <a:r>
              <a:rPr lang="en-US" sz="1800" dirty="0">
                <a:effectLst/>
                <a:latin typeface="Calibri" panose="020F0502020204030204" pitchFamily="34" charset="0"/>
                <a:ea typeface="SimSun" panose="02010600030101010101" pitchFamily="2" charset="-122"/>
                <a:cs typeface="Times New Roman" panose="02020603050405020304" pitchFamily="18" charset="0"/>
              </a:rPr>
              <a:t>/10.1016/j.cam.2023.115126</a:t>
            </a:r>
          </a:p>
          <a:p>
            <a:pPr marL="0" marR="0">
              <a:lnSpc>
                <a:spcPct val="115000"/>
              </a:lnSpc>
              <a:spcBef>
                <a:spcPts val="0"/>
              </a:spcBef>
              <a:spcAft>
                <a:spcPts val="0"/>
              </a:spcAft>
            </a:pPr>
            <a:r>
              <a:rPr lang="en-US" sz="1800" dirty="0">
                <a:effectLst/>
                <a:latin typeface="Calibri" panose="020F0502020204030204" pitchFamily="34" charset="0"/>
                <a:ea typeface="SimSun" panose="02010600030101010101" pitchFamily="2" charset="-122"/>
                <a:cs typeface="Times New Roman" panose="02020603050405020304" pitchFamily="18" charset="0"/>
              </a:rPr>
              <a:t>Project: https://</a:t>
            </a:r>
            <a:r>
              <a:rPr lang="en-US" sz="1800" dirty="0" err="1">
                <a:effectLst/>
                <a:latin typeface="Calibri" panose="020F0502020204030204" pitchFamily="34" charset="0"/>
                <a:ea typeface="SimSun" panose="02010600030101010101" pitchFamily="2" charset="-122"/>
                <a:cs typeface="Times New Roman" panose="02020603050405020304" pitchFamily="18" charset="0"/>
              </a:rPr>
              <a:t>mpas-si-mpm.unm.edu</a:t>
            </a:r>
            <a:r>
              <a:rPr lang="en-US" sz="1800" dirty="0">
                <a:effectLst/>
                <a:latin typeface="Calibri" panose="020F0502020204030204" pitchFamily="34" charset="0"/>
                <a:ea typeface="SimSun" panose="02010600030101010101" pitchFamily="2" charset="-122"/>
                <a:cs typeface="Times New Roman" panose="02020603050405020304" pitchFamily="18" charset="0"/>
              </a:rPr>
              <a:t>/</a:t>
            </a:r>
            <a:r>
              <a:rPr lang="en-US" sz="1800" dirty="0" err="1">
                <a:effectLst/>
                <a:latin typeface="Calibri" panose="020F0502020204030204" pitchFamily="34" charset="0"/>
                <a:ea typeface="SimSun" panose="02010600030101010101" pitchFamily="2" charset="-122"/>
                <a:cs typeface="Times New Roman" panose="02020603050405020304" pitchFamily="18" charset="0"/>
              </a:rPr>
              <a:t>description.html</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15000"/>
              </a:lnSpc>
              <a:spcBef>
                <a:spcPts val="0"/>
              </a:spcBef>
              <a:spcAft>
                <a:spcPts val="1000"/>
              </a:spcAft>
              <a:tabLst>
                <a:tab pos="4589145" algn="l"/>
              </a:tabLst>
            </a:pPr>
            <a:r>
              <a:rPr lang="en-US" sz="1800">
                <a:effectLst/>
                <a:latin typeface="Calibri" panose="020F0502020204030204" pitchFamily="34" charset="0"/>
                <a:ea typeface="SimSun" panose="02010600030101010101" pitchFamily="2" charset="-122"/>
                <a:cs typeface="Times New Roman" panose="02020603050405020304" pitchFamily="18" charset="0"/>
              </a:rPr>
              <a:t>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ollage of images of different shapes&#10;&#10;Description automatically generated">
            <a:extLst>
              <a:ext uri="{FF2B5EF4-FFF2-40B4-BE49-F238E27FC236}">
                <a16:creationId xmlns:a16="http://schemas.microsoft.com/office/drawing/2014/main" id="{CE9D5296-0092-D3E5-6A81-2961FF58DF25}"/>
              </a:ext>
            </a:extLst>
          </p:cNvPr>
          <p:cNvPicPr>
            <a:picLocks noChangeAspect="1"/>
          </p:cNvPicPr>
          <p:nvPr/>
        </p:nvPicPr>
        <p:blipFill>
          <a:blip r:embed="rId3"/>
          <a:stretch>
            <a:fillRect/>
          </a:stretch>
        </p:blipFill>
        <p:spPr>
          <a:xfrm>
            <a:off x="7149563" y="25399"/>
            <a:ext cx="5042437" cy="4317075"/>
          </a:xfrm>
          <a:prstGeom prst="rect">
            <a:avLst/>
          </a:prstGeom>
        </p:spPr>
      </p:pic>
      <p:sp>
        <p:nvSpPr>
          <p:cNvPr id="3075" name="Rectangle 4"/>
          <p:cNvSpPr>
            <a:spLocks noChangeArrowheads="1"/>
          </p:cNvSpPr>
          <p:nvPr/>
        </p:nvSpPr>
        <p:spPr bwMode="auto">
          <a:xfrm>
            <a:off x="76201" y="914400"/>
            <a:ext cx="7010399" cy="1209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lnSpc>
                <a:spcPct val="95000"/>
              </a:lnSpc>
              <a:defRPr/>
            </a:pPr>
            <a:r>
              <a:rPr lang="en-US" b="1" dirty="0">
                <a:solidFill>
                  <a:srgbClr val="006600"/>
                </a:solidFill>
                <a:cs typeface="Arial" panose="020B0604020202020204" pitchFamily="34" charset="0"/>
              </a:rPr>
              <a:t>Scientific Challenge </a:t>
            </a:r>
            <a:endParaRPr lang="en-US" sz="1600" b="1" dirty="0">
              <a:solidFill>
                <a:srgbClr val="006600"/>
              </a:solidFill>
              <a:cs typeface="Arial" panose="020B0604020202020204" pitchFamily="34" charset="0"/>
            </a:endParaRPr>
          </a:p>
          <a:p>
            <a:pPr marL="285750" indent="-285750">
              <a:lnSpc>
                <a:spcPct val="90000"/>
              </a:lnSpc>
              <a:buFont typeface="Arial" pitchFamily="34" charset="0"/>
              <a:buChar char="●"/>
              <a:defRPr/>
            </a:pPr>
            <a:r>
              <a:rPr lang="en-US" sz="1600" dirty="0">
                <a:solidFill>
                  <a:srgbClr val="363636"/>
                </a:solidFill>
                <a:effectLst/>
                <a:ea typeface="Times New Roman" panose="02020603050405020304" pitchFamily="18" charset="0"/>
              </a:rPr>
              <a:t>Fractures (leads) can be represented by two-dimensional vector fields</a:t>
            </a:r>
            <a:r>
              <a:rPr lang="en-US" sz="1600" dirty="0">
                <a:solidFill>
                  <a:srgbClr val="363636"/>
                </a:solidFill>
                <a:ea typeface="Times New Roman" panose="02020603050405020304" pitchFamily="18" charset="0"/>
              </a:rPr>
              <a:t>. </a:t>
            </a:r>
          </a:p>
          <a:p>
            <a:pPr marL="285750" indent="-285750">
              <a:lnSpc>
                <a:spcPct val="90000"/>
              </a:lnSpc>
              <a:buFont typeface="Arial" pitchFamily="34" charset="0"/>
              <a:buChar char="●"/>
              <a:defRPr/>
            </a:pPr>
            <a:r>
              <a:rPr lang="en-US" sz="1600" dirty="0">
                <a:solidFill>
                  <a:srgbClr val="363636"/>
                </a:solidFill>
                <a:ea typeface="Times New Roman" panose="02020603050405020304" pitchFamily="18" charset="0"/>
              </a:rPr>
              <a:t>D</a:t>
            </a:r>
            <a:r>
              <a:rPr lang="en-US" sz="1600" dirty="0">
                <a:solidFill>
                  <a:srgbClr val="363636"/>
                </a:solidFill>
                <a:effectLst/>
                <a:ea typeface="Times New Roman" panose="02020603050405020304" pitchFamily="18" charset="0"/>
              </a:rPr>
              <a:t>irect comparison between fracture patterns is flawed since fractures may be misaligned or misshapen between observations and a simulation. </a:t>
            </a:r>
          </a:p>
          <a:p>
            <a:pPr marL="285750" indent="-285750">
              <a:lnSpc>
                <a:spcPct val="90000"/>
              </a:lnSpc>
              <a:buFont typeface="Arial" pitchFamily="34" charset="0"/>
              <a:buChar char="●"/>
              <a:defRPr/>
            </a:pPr>
            <a:r>
              <a:rPr lang="en-US" sz="1600" dirty="0">
                <a:solidFill>
                  <a:srgbClr val="363636"/>
                </a:solidFill>
                <a:cs typeface="Arial" panose="020B0604020202020204" pitchFamily="34" charset="0"/>
              </a:rPr>
              <a:t>New metrics are needed to measure differences in fracture patterns.</a:t>
            </a:r>
            <a:endParaRPr lang="en-US" sz="1600" dirty="0">
              <a:solidFill>
                <a:prstClr val="black"/>
              </a:solidFill>
              <a:cs typeface="Arial" panose="020B0604020202020204" pitchFamily="34" charset="0"/>
            </a:endParaRPr>
          </a:p>
        </p:txBody>
      </p:sp>
      <p:sp>
        <p:nvSpPr>
          <p:cNvPr id="3076" name="Rectangle 5"/>
          <p:cNvSpPr>
            <a:spLocks noChangeArrowheads="1"/>
          </p:cNvSpPr>
          <p:nvPr/>
        </p:nvSpPr>
        <p:spPr bwMode="auto">
          <a:xfrm>
            <a:off x="33969" y="234881"/>
            <a:ext cx="117008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2000" b="1" kern="1800" dirty="0">
                <a:solidFill>
                  <a:srgbClr val="106636"/>
                </a:solidFill>
                <a:effectLst/>
                <a:latin typeface="+mj-lt"/>
                <a:ea typeface="Times New Roman" panose="02020603050405020304" pitchFamily="18" charset="0"/>
                <a:cs typeface="Times New Roman" panose="02020603050405020304" pitchFamily="18" charset="0"/>
              </a:rPr>
              <a:t>CIEL*Ch Color Map for Visualization and Analysis of Sea Ice Motion</a:t>
            </a:r>
            <a:endParaRPr lang="en-US" sz="2000" dirty="0">
              <a:effectLst/>
              <a:latin typeface="+mj-lt"/>
              <a:ea typeface="Times New Roman" panose="02020603050405020304" pitchFamily="18" charset="0"/>
              <a:cs typeface="Times New Roman" panose="02020603050405020304" pitchFamily="18" charset="0"/>
            </a:endParaRPr>
          </a:p>
        </p:txBody>
      </p:sp>
      <p:sp>
        <p:nvSpPr>
          <p:cNvPr id="3078" name="TextBox 9"/>
          <p:cNvSpPr txBox="1">
            <a:spLocks noChangeArrowheads="1"/>
          </p:cNvSpPr>
          <p:nvPr/>
        </p:nvSpPr>
        <p:spPr bwMode="auto">
          <a:xfrm>
            <a:off x="7186402" y="4451598"/>
            <a:ext cx="4905796"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sz="1600" dirty="0">
                <a:solidFill>
                  <a:schemeClr val="tx2"/>
                </a:solidFill>
                <a:latin typeface="+mn-lt"/>
                <a:ea typeface="Times New Roman" panose="02020603050405020304" pitchFamily="18" charset="0"/>
                <a:cs typeface="Arial" panose="020B0604020202020204" pitchFamily="34" charset="0"/>
              </a:rPr>
              <a:t>Color-coded i</a:t>
            </a:r>
            <a:r>
              <a:rPr lang="en-US" sz="1600" dirty="0">
                <a:solidFill>
                  <a:schemeClr val="tx2"/>
                </a:solidFill>
                <a:effectLst/>
                <a:latin typeface="+mn-lt"/>
                <a:ea typeface="Times New Roman" panose="02020603050405020304" pitchFamily="18" charset="0"/>
                <a:cs typeface="Arial" panose="020B0604020202020204" pitchFamily="34" charset="0"/>
              </a:rPr>
              <a:t>dealized single crack</a:t>
            </a:r>
            <a:r>
              <a:rPr lang="en-US" sz="1600" dirty="0">
                <a:solidFill>
                  <a:schemeClr val="tx2"/>
                </a:solidFill>
                <a:latin typeface="+mn-lt"/>
                <a:ea typeface="Times New Roman" panose="02020603050405020304" pitchFamily="18" charset="0"/>
                <a:cs typeface="Arial" panose="020B0604020202020204" pitchFamily="34" charset="0"/>
              </a:rPr>
              <a:t> </a:t>
            </a:r>
            <a:r>
              <a:rPr lang="en-US" sz="1600" dirty="0">
                <a:solidFill>
                  <a:schemeClr val="tx2"/>
                </a:solidFill>
                <a:effectLst/>
                <a:latin typeface="+mn-lt"/>
                <a:ea typeface="Times New Roman" panose="02020603050405020304" pitchFamily="18" charset="0"/>
                <a:cs typeface="Arial" panose="020B0604020202020204" pitchFamily="34" charset="0"/>
              </a:rPr>
              <a:t>(</a:t>
            </a:r>
            <a:r>
              <a:rPr lang="en-US" sz="1600" dirty="0" err="1">
                <a:solidFill>
                  <a:schemeClr val="tx2"/>
                </a:solidFill>
                <a:effectLst/>
                <a:latin typeface="+mn-lt"/>
                <a:ea typeface="Times New Roman" panose="02020603050405020304" pitchFamily="18" charset="0"/>
                <a:cs typeface="Arial" panose="020B0604020202020204" pitchFamily="34" charset="0"/>
              </a:rPr>
              <a:t>a,b</a:t>
            </a:r>
            <a:r>
              <a:rPr lang="en-US" sz="1600" dirty="0">
                <a:solidFill>
                  <a:schemeClr val="tx2"/>
                </a:solidFill>
                <a:effectLst/>
                <a:latin typeface="+mn-lt"/>
                <a:ea typeface="Times New Roman" panose="02020603050405020304" pitchFamily="18" charset="0"/>
                <a:cs typeface="Arial" panose="020B0604020202020204" pitchFamily="34" charset="0"/>
              </a:rPr>
              <a:t>). A space filling curve samples the images. (c) Warped space filling curve tha</a:t>
            </a:r>
            <a:r>
              <a:rPr lang="en-US" sz="1600" dirty="0">
                <a:solidFill>
                  <a:schemeClr val="tx2"/>
                </a:solidFill>
                <a:latin typeface="+mn-lt"/>
                <a:ea typeface="Times New Roman" panose="02020603050405020304" pitchFamily="18" charset="0"/>
                <a:cs typeface="Arial" panose="020B0604020202020204" pitchFamily="34" charset="0"/>
              </a:rPr>
              <a:t>t aligns </a:t>
            </a:r>
            <a:r>
              <a:rPr lang="en-US" sz="1600" dirty="0">
                <a:solidFill>
                  <a:schemeClr val="tx2"/>
                </a:solidFill>
                <a:effectLst/>
                <a:latin typeface="+mn-lt"/>
                <a:ea typeface="Times New Roman" panose="02020603050405020304" pitchFamily="18" charset="0"/>
                <a:cs typeface="Arial" panose="020B0604020202020204" pitchFamily="34" charset="0"/>
              </a:rPr>
              <a:t>the simulation to the observation and aligns the crack. (d) Motion necessary to align images.</a:t>
            </a:r>
            <a:endParaRPr lang="en-US" altLang="en-US" sz="1600" dirty="0">
              <a:solidFill>
                <a:schemeClr val="tx2"/>
              </a:solidFill>
              <a:latin typeface="+mn-lt"/>
              <a:cs typeface="Arial" panose="020B0604020202020204" pitchFamily="34" charset="0"/>
            </a:endParaRP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76200" y="4495800"/>
            <a:ext cx="7010399" cy="16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lnSpc>
                <a:spcPct val="95000"/>
              </a:lnSpc>
              <a:buFontTx/>
              <a:buNone/>
            </a:pPr>
            <a:r>
              <a:rPr lang="en-US" altLang="en-US" b="1" dirty="0">
                <a:solidFill>
                  <a:srgbClr val="006600"/>
                </a:solidFill>
                <a:cs typeface="Arial" panose="020B0604020202020204" pitchFamily="34" charset="0"/>
              </a:rPr>
              <a:t>Significance and Impact</a:t>
            </a:r>
            <a:endParaRPr lang="en-US" altLang="en-US" sz="1600" b="1" dirty="0">
              <a:solidFill>
                <a:srgbClr val="006600"/>
              </a:solidFill>
              <a:cs typeface="Arial" panose="020B0604020202020204" pitchFamily="34" charset="0"/>
            </a:endParaRPr>
          </a:p>
          <a:p>
            <a:pPr marL="283464" indent="-283464">
              <a:lnSpc>
                <a:spcPct val="90000"/>
              </a:lnSpc>
              <a:buFont typeface="Arial" panose="020B0604020202020204" pitchFamily="34" charset="0"/>
              <a:buChar char="●"/>
            </a:pPr>
            <a:r>
              <a:rPr lang="en-US" sz="1600" dirty="0">
                <a:solidFill>
                  <a:srgbClr val="363636"/>
                </a:solidFill>
                <a:ea typeface="Times New Roman" panose="02020603050405020304" pitchFamily="18" charset="0"/>
                <a:cs typeface="Times New Roman" panose="02020603050405020304" pitchFamily="18" charset="0"/>
              </a:rPr>
              <a:t>Images with i</a:t>
            </a:r>
            <a:r>
              <a:rPr lang="en-US" sz="1600" dirty="0">
                <a:solidFill>
                  <a:srgbClr val="363636"/>
                </a:solidFill>
                <a:effectLst/>
                <a:ea typeface="Times New Roman" panose="02020603050405020304" pitchFamily="18" charset="0"/>
                <a:cs typeface="Times New Roman" panose="02020603050405020304" pitchFamily="18" charset="0"/>
              </a:rPr>
              <a:t>dealized fractures demonstrate that image alignment is possible and accurate using space filling curves. </a:t>
            </a:r>
          </a:p>
          <a:p>
            <a:pPr marL="283464" indent="-283464">
              <a:lnSpc>
                <a:spcPct val="90000"/>
              </a:lnSpc>
              <a:buFont typeface="Arial" panose="020B0604020202020204" pitchFamily="34" charset="0"/>
              <a:buChar char="●"/>
            </a:pPr>
            <a:r>
              <a:rPr lang="en-US" sz="1600" dirty="0">
                <a:solidFill>
                  <a:srgbClr val="363636"/>
                </a:solidFill>
                <a:ea typeface="Times New Roman" panose="02020603050405020304" pitchFamily="18" charset="0"/>
                <a:cs typeface="Times New Roman" panose="02020603050405020304" pitchFamily="18" charset="0"/>
              </a:rPr>
              <a:t>N</a:t>
            </a:r>
            <a:r>
              <a:rPr lang="en-US" sz="1600" dirty="0">
                <a:solidFill>
                  <a:srgbClr val="363636"/>
                </a:solidFill>
                <a:effectLst/>
                <a:ea typeface="Times New Roman" panose="02020603050405020304" pitchFamily="18" charset="0"/>
                <a:cs typeface="Times New Roman" panose="02020603050405020304" pitchFamily="18" charset="0"/>
              </a:rPr>
              <a:t>ew image-based metrics quantify differences between fracture patterns and show promise in parameter calibration.</a:t>
            </a:r>
            <a:endParaRPr lang="en-US" sz="1600" dirty="0">
              <a:effectLst/>
              <a:ea typeface="Times New Roman" panose="02020603050405020304" pitchFamily="18" charset="0"/>
              <a:cs typeface="Times New Roman" panose="02020603050405020304" pitchFamily="18" charset="0"/>
            </a:endParaRPr>
          </a:p>
          <a:p>
            <a:pPr marL="283464" indent="-283464">
              <a:lnSpc>
                <a:spcPct val="90000"/>
              </a:lnSpc>
              <a:buFont typeface="Arial" panose="020B0604020202020204" pitchFamily="34" charset="0"/>
              <a:buChar char="●"/>
            </a:pPr>
            <a:r>
              <a:rPr lang="en-US" sz="1600" b="0" i="0" dirty="0">
                <a:solidFill>
                  <a:srgbClr val="1C1D1E"/>
                </a:solidFill>
                <a:effectLst/>
                <a:cs typeface="Arial" panose="020B0604020202020204" pitchFamily="34" charset="0"/>
              </a:rPr>
              <a:t>New visualization tool is used to compare </a:t>
            </a:r>
            <a:r>
              <a:rPr lang="en-US" sz="1600" dirty="0">
                <a:solidFill>
                  <a:srgbClr val="363636"/>
                </a:solidFill>
                <a:effectLst/>
                <a:ea typeface="Times New Roman" panose="02020603050405020304" pitchFamily="18" charset="0"/>
              </a:rPr>
              <a:t>Arctic sea-ice motion patterns </a:t>
            </a:r>
            <a:r>
              <a:rPr lang="en-US" sz="1600" dirty="0">
                <a:solidFill>
                  <a:srgbClr val="1C1D1E"/>
                </a:solidFill>
                <a:cs typeface="Arial" panose="020B0604020202020204" pitchFamily="34" charset="0"/>
              </a:rPr>
              <a:t>a</a:t>
            </a:r>
            <a:r>
              <a:rPr lang="en-US" sz="1600" dirty="0">
                <a:solidFill>
                  <a:srgbClr val="363636"/>
                </a:solidFill>
                <a:ea typeface="Times New Roman" panose="02020603050405020304" pitchFamily="18" charset="0"/>
              </a:rPr>
              <a:t>nd can be applied to other </a:t>
            </a:r>
            <a:r>
              <a:rPr lang="en-US" sz="1600" dirty="0">
                <a:solidFill>
                  <a:srgbClr val="363636"/>
                </a:solidFill>
                <a:effectLst/>
                <a:ea typeface="Times New Roman" panose="02020603050405020304" pitchFamily="18" charset="0"/>
              </a:rPr>
              <a:t>vector fields.</a:t>
            </a:r>
            <a:endParaRPr lang="en-US" sz="1600" b="0" i="0" dirty="0">
              <a:solidFill>
                <a:srgbClr val="1C1D1E"/>
              </a:solidFill>
              <a:effectLst/>
              <a:cs typeface="Arial" panose="020B0604020202020204" pitchFamily="34" charset="0"/>
            </a:endParaRPr>
          </a:p>
        </p:txBody>
      </p:sp>
      <p:sp>
        <p:nvSpPr>
          <p:cNvPr id="10" name="Rectangle 4">
            <a:extLst>
              <a:ext uri="{FF2B5EF4-FFF2-40B4-BE49-F238E27FC236}">
                <a16:creationId xmlns:a16="http://schemas.microsoft.com/office/drawing/2014/main" id="{8B1C6242-7ACF-4806-8730-C141EE592133}"/>
              </a:ext>
            </a:extLst>
          </p:cNvPr>
          <p:cNvSpPr>
            <a:spLocks noChangeArrowheads="1"/>
          </p:cNvSpPr>
          <p:nvPr/>
        </p:nvSpPr>
        <p:spPr bwMode="auto">
          <a:xfrm>
            <a:off x="76201" y="2164969"/>
            <a:ext cx="7010400" cy="2289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lnSpc>
                <a:spcPct val="95000"/>
              </a:lnSpc>
              <a:defRPr/>
            </a:pPr>
            <a:r>
              <a:rPr lang="en-US" b="1" dirty="0">
                <a:solidFill>
                  <a:srgbClr val="006600"/>
                </a:solidFill>
                <a:cs typeface="Arial" panose="020B0604020202020204" pitchFamily="34" charset="0"/>
              </a:rPr>
              <a:t>Approach and Findings</a:t>
            </a:r>
          </a:p>
          <a:p>
            <a:pPr marL="285750" indent="-285750">
              <a:lnSpc>
                <a:spcPct val="90000"/>
              </a:lnSpc>
              <a:buFont typeface="Arial" pitchFamily="34" charset="0"/>
              <a:buChar char="●"/>
              <a:defRPr/>
            </a:pPr>
            <a:r>
              <a:rPr lang="en-US" sz="1600" dirty="0">
                <a:solidFill>
                  <a:srgbClr val="363636"/>
                </a:solidFill>
                <a:effectLst/>
                <a:ea typeface="Times New Roman" panose="02020603050405020304" pitchFamily="18" charset="0"/>
              </a:rPr>
              <a:t>Propose a color map for two-dimensional vectors. </a:t>
            </a:r>
            <a:r>
              <a:rPr lang="en-US" sz="1600" dirty="0">
                <a:solidFill>
                  <a:srgbClr val="363636"/>
                </a:solidFill>
                <a:cs typeface="Arial" panose="020B0604020202020204" pitchFamily="34" charset="0"/>
              </a:rPr>
              <a:t>The L2 norm on color codes induces a metric on vectors</a:t>
            </a:r>
            <a:r>
              <a:rPr lang="en-US" sz="1600" dirty="0">
                <a:solidFill>
                  <a:srgbClr val="363636"/>
                </a:solidFill>
                <a:effectLst/>
                <a:ea typeface="Times New Roman" panose="02020603050405020304" pitchFamily="18" charset="0"/>
              </a:rPr>
              <a:t> so that differences in vector fields can be analyzed and visualized through differences in color. </a:t>
            </a:r>
            <a:endParaRPr lang="en-US" sz="1600" b="0" i="0" dirty="0">
              <a:solidFill>
                <a:srgbClr val="1C1D1E"/>
              </a:solidFill>
              <a:effectLst/>
              <a:cs typeface="Arial" panose="020B0604020202020204" pitchFamily="34" charset="0"/>
            </a:endParaRPr>
          </a:p>
          <a:p>
            <a:pPr marL="285750" indent="-285750">
              <a:lnSpc>
                <a:spcPct val="90000"/>
              </a:lnSpc>
              <a:buFont typeface="Arial" pitchFamily="34" charset="0"/>
              <a:buChar char="●"/>
              <a:defRPr/>
            </a:pPr>
            <a:r>
              <a:rPr lang="en-US" sz="1600" b="0" i="0" dirty="0">
                <a:solidFill>
                  <a:srgbClr val="1C1D1E"/>
                </a:solidFill>
                <a:effectLst/>
                <a:cs typeface="Arial" panose="020B0604020202020204" pitchFamily="34" charset="0"/>
              </a:rPr>
              <a:t>Color-coded fracture patterns are optimally aligned using a diffeomorphism.  The size of the diffeomorphism (phase error) and the difference between images after optimal alignment (amplitude error) are metrics.</a:t>
            </a:r>
          </a:p>
          <a:p>
            <a:pPr marL="285750" indent="-285750">
              <a:lnSpc>
                <a:spcPct val="90000"/>
              </a:lnSpc>
              <a:buFont typeface="Arial" pitchFamily="34" charset="0"/>
              <a:buChar char="●"/>
              <a:defRPr/>
            </a:pPr>
            <a:r>
              <a:rPr lang="en-US" sz="1600" dirty="0">
                <a:solidFill>
                  <a:srgbClr val="1C1D1E"/>
                </a:solidFill>
                <a:cs typeface="Arial" panose="020B0604020202020204" pitchFamily="34" charset="0"/>
              </a:rPr>
              <a:t>Space-filling curves are used to sample a 2D image and convert the 2D image to a 1D function. Functional alignment is numerically easier and reliable using dynamic programming.</a:t>
            </a:r>
            <a:endParaRPr lang="en-US" sz="1600" b="0" i="0" dirty="0">
              <a:solidFill>
                <a:srgbClr val="1C1D1E"/>
              </a:solidFill>
              <a:effectLst/>
              <a:cs typeface="Arial" panose="020B0604020202020204" pitchFamily="34" charset="0"/>
            </a:endParaRPr>
          </a:p>
          <a:p>
            <a:pPr>
              <a:lnSpc>
                <a:spcPct val="90000"/>
              </a:lnSpc>
              <a:defRPr/>
            </a:pPr>
            <a:endParaRPr lang="en-US" sz="1600" b="0" i="0" dirty="0">
              <a:solidFill>
                <a:srgbClr val="1C1D1E"/>
              </a:solidFill>
              <a:effectLst/>
              <a:cs typeface="Arial" panose="020B0604020202020204" pitchFamily="34" charset="0"/>
            </a:endParaRPr>
          </a:p>
        </p:txBody>
      </p:sp>
      <p:sp>
        <p:nvSpPr>
          <p:cNvPr id="3077" name="Text Box 6"/>
          <p:cNvSpPr txBox="1">
            <a:spLocks noChangeArrowheads="1"/>
          </p:cNvSpPr>
          <p:nvPr/>
        </p:nvSpPr>
        <p:spPr bwMode="auto">
          <a:xfrm>
            <a:off x="7186401" y="5431841"/>
            <a:ext cx="4905796" cy="738664"/>
          </a:xfrm>
          <a:prstGeom prst="rect">
            <a:avLst/>
          </a:prstGeom>
          <a:ln>
            <a:solidFill>
              <a:srgbClr val="007837"/>
            </a:solidFill>
            <a:headEnd/>
            <a:tailEnd/>
          </a:ln>
        </p:spPr>
        <p:style>
          <a:lnRef idx="2">
            <a:schemeClr val="accent3"/>
          </a:lnRef>
          <a:fillRef idx="1">
            <a:schemeClr val="lt1"/>
          </a:fillRef>
          <a:effectRef idx="0">
            <a:schemeClr val="accent3"/>
          </a:effectRef>
          <a:fontRef idx="minor">
            <a:schemeClr val="dk1"/>
          </a:fontRef>
        </p:style>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400" dirty="0">
                <a:effectLst/>
                <a:latin typeface="+mn-lt"/>
                <a:ea typeface="Times New Roman" panose="02020603050405020304" pitchFamily="18" charset="0"/>
                <a:cs typeface="Arial" panose="020B0604020202020204" pitchFamily="34" charset="0"/>
              </a:rPr>
              <a:t>J. </a:t>
            </a:r>
            <a:r>
              <a:rPr lang="en-US" sz="1400" dirty="0" err="1">
                <a:effectLst/>
                <a:latin typeface="+mn-lt"/>
                <a:ea typeface="Times New Roman" panose="02020603050405020304" pitchFamily="18" charset="0"/>
                <a:cs typeface="Arial" panose="020B0604020202020204" pitchFamily="34" charset="0"/>
              </a:rPr>
              <a:t>Upston</a:t>
            </a:r>
            <a:r>
              <a:rPr lang="en-US" sz="1400" dirty="0">
                <a:effectLst/>
                <a:latin typeface="+mn-lt"/>
                <a:ea typeface="Times New Roman" panose="02020603050405020304" pitchFamily="18" charset="0"/>
                <a:cs typeface="Arial" panose="020B0604020202020204" pitchFamily="34" charset="0"/>
              </a:rPr>
              <a:t>, D. </a:t>
            </a:r>
            <a:r>
              <a:rPr lang="en-US" sz="1400" dirty="0" err="1">
                <a:effectLst/>
                <a:latin typeface="+mn-lt"/>
                <a:ea typeface="Times New Roman" panose="02020603050405020304" pitchFamily="18" charset="0"/>
                <a:cs typeface="Arial" panose="020B0604020202020204" pitchFamily="34" charset="0"/>
              </a:rPr>
              <a:t>Sulsky</a:t>
            </a:r>
            <a:r>
              <a:rPr lang="en-US" sz="1400" dirty="0">
                <a:effectLst/>
                <a:latin typeface="+mn-lt"/>
                <a:ea typeface="Times New Roman" panose="02020603050405020304" pitchFamily="18" charset="0"/>
                <a:cs typeface="Arial" panose="020B0604020202020204" pitchFamily="34" charset="0"/>
              </a:rPr>
              <a:t>, J.D. Tucker, Y. Guan. </a:t>
            </a:r>
            <a:r>
              <a:rPr lang="en-US" sz="1400" dirty="0" err="1">
                <a:effectLst/>
                <a:latin typeface="+mn-lt"/>
                <a:ea typeface="Times New Roman" panose="02020603050405020304" pitchFamily="18" charset="0"/>
                <a:cs typeface="Arial" panose="020B0604020202020204" pitchFamily="34" charset="0"/>
              </a:rPr>
              <a:t>CIEL∗Ch</a:t>
            </a:r>
            <a:r>
              <a:rPr lang="en-US" sz="1400" dirty="0">
                <a:effectLst/>
                <a:latin typeface="+mn-lt"/>
                <a:ea typeface="Times New Roman" panose="02020603050405020304" pitchFamily="18" charset="0"/>
                <a:cs typeface="Arial" panose="020B0604020202020204" pitchFamily="34" charset="0"/>
              </a:rPr>
              <a:t> color map for visualization and analysis of sea ice motion. </a:t>
            </a:r>
            <a:r>
              <a:rPr lang="en-US" sz="1400" i="1" dirty="0">
                <a:effectLst/>
                <a:latin typeface="+mn-lt"/>
                <a:ea typeface="Times New Roman" panose="02020603050405020304" pitchFamily="18" charset="0"/>
                <a:cs typeface="Arial" panose="020B0604020202020204" pitchFamily="34" charset="0"/>
              </a:rPr>
              <a:t>Journal of Computational and Applied Mathematics</a:t>
            </a:r>
            <a:r>
              <a:rPr lang="en-US" sz="1400" dirty="0">
                <a:effectLst/>
                <a:latin typeface="+mn-lt"/>
                <a:ea typeface="Times New Roman" panose="02020603050405020304" pitchFamily="18" charset="0"/>
                <a:cs typeface="Arial" panose="020B0604020202020204" pitchFamily="34" charset="0"/>
              </a:rPr>
              <a:t>, 429:115-126, 2023.</a:t>
            </a: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5047825" y="6465071"/>
            <a:ext cx="6564313" cy="223837"/>
          </a:xfrm>
          <a:prstGeom prst="rect">
            <a:avLst/>
          </a:prstGeom>
          <a:noFill/>
          <a:ln w="9525">
            <a:noFill/>
            <a:miter lim="800000"/>
            <a:headEnd/>
            <a:tailEnd/>
          </a:ln>
        </p:spPr>
        <p:txBody>
          <a:bodyPr>
            <a:prstTxWarp prst="textNoShape">
              <a:avLst/>
            </a:prstTxWarp>
          </a:bodyPr>
          <a:lstStyle/>
          <a:p>
            <a:pPr marL="171450" indent="-171450" algn="r" eaLnBrk="0" hangingPunct="0">
              <a:lnSpc>
                <a:spcPct val="90000"/>
              </a:lnSpc>
            </a:pPr>
            <a:r>
              <a:rPr lang="en-US" sz="1200" b="1" dirty="0">
                <a:solidFill>
                  <a:srgbClr val="106433"/>
                </a:solidFill>
                <a:latin typeface="Arial Nova" panose="020B0504020202020204" pitchFamily="34" charset="0"/>
                <a:ea typeface="Rod" charset="0"/>
                <a:cs typeface="Rod" charset="0"/>
              </a:rPr>
              <a:t>Department of Energy  •  Office of Science  •  Biological and Environmental Research</a:t>
            </a:r>
          </a:p>
        </p:txBody>
      </p:sp>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913A82-260E-4EE4-B3B5-558A6A351E7F}">
  <ds:schemaRefs>
    <ds:schemaRef ds:uri="5cece13e-3376-4417-9525-be60b11a89a8"/>
    <ds:schemaRef ds:uri="http://purl.org/dc/terms/"/>
    <ds:schemaRef ds:uri="http://purl.org/dc/dcmitype/"/>
    <ds:schemaRef ds:uri="http://schemas.openxmlformats.org/package/2006/metadata/core-properties"/>
    <ds:schemaRef ds:uri="df1a08c3-14da-4669-a81b-4822034d70c2"/>
    <ds:schemaRef ds:uri="http://purl.org/dc/elements/1.1/"/>
    <ds:schemaRef ds:uri="http://schemas.microsoft.com/office/2006/metadata/properties"/>
    <ds:schemaRef ds:uri="http://schemas.microsoft.com/office/2006/documentManagement/types"/>
    <ds:schemaRef ds:uri="c984396b-6b2b-4702-b0ed-ddd4650c9569"/>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65C4C2-4478-4D9E-A6A1-E2DBA1C29A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 template</Template>
  <TotalTime>3086</TotalTime>
  <Words>977</Words>
  <Application>Microsoft Macintosh PowerPoint</Application>
  <PresentationFormat>Widescreen</PresentationFormat>
  <Paragraphs>42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Nova</vt:lpstr>
      <vt:lpstr>Calibri</vt:lpstr>
      <vt:lpstr>Cambria Math</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Deborah Sulsky</cp:lastModifiedBy>
  <cp:revision>167</cp:revision>
  <cp:lastPrinted>2022-03-28T16:23:10Z</cp:lastPrinted>
  <dcterms:created xsi:type="dcterms:W3CDTF">2019-02-27T15:57:00Z</dcterms:created>
  <dcterms:modified xsi:type="dcterms:W3CDTF">2023-10-17T22:47:11Z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