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9" autoAdjust="0"/>
    <p:restoredTop sz="72245" autoAdjust="0"/>
  </p:normalViewPr>
  <p:slideViewPr>
    <p:cSldViewPr>
      <p:cViewPr varScale="1">
        <p:scale>
          <a:sx n="90" d="100"/>
          <a:sy n="90" d="100"/>
        </p:scale>
        <p:origin x="1920" y="20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6/30/23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6/30/23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2" y="762000"/>
            <a:ext cx="7007694" cy="174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 </a:t>
            </a:r>
          </a:p>
          <a:p>
            <a:pPr marL="285750" indent="-285750">
              <a:lnSpc>
                <a:spcPct val="90000"/>
              </a:lnSpc>
              <a:buFont typeface="Arial" pitchFamily="34" charset="0"/>
              <a:buChar char="●"/>
              <a:defRPr/>
            </a:pPr>
            <a:r>
              <a:rPr lang="en-US" sz="1600" dirty="0">
                <a:latin typeface="Arial" panose="020B0604020202020204" pitchFamily="34" charset="0"/>
                <a:cs typeface="Arial" panose="020B0604020202020204" pitchFamily="34" charset="0"/>
              </a:rPr>
              <a:t>Climate change impacts, including changing temperatures, precipitation, and vegetation, are widely anticipated to cause major shifts to the permafrost with resulting impacts to hydro-ecosystems across the high latitudes of the globe. However, it is challenging to examine streamflow trends owing to issues related to data consistency and accuracy.</a:t>
            </a:r>
            <a:endParaRPr lang="en-US" sz="16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39165" y="234881"/>
            <a:ext cx="1170083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400" b="1" dirty="0">
                <a:solidFill>
                  <a:srgbClr val="006600"/>
                </a:solidFill>
                <a:latin typeface="Arial" panose="020B0604020202020204" pitchFamily="34" charset="0"/>
              </a:rPr>
              <a:t>Recent streamflow trends across permafrost basins of North America</a:t>
            </a:r>
          </a:p>
          <a:p>
            <a:pPr algn="ctr" eaLnBrk="1" hangingPunct="1"/>
            <a:endParaRPr lang="en-US" altLang="en-US" sz="2400" b="1" dirty="0">
              <a:solidFill>
                <a:srgbClr val="006600"/>
              </a:solidFill>
              <a:latin typeface="Arial" panose="020B0604020202020204" pitchFamily="34" charset="0"/>
            </a:endParaRPr>
          </a:p>
          <a:p>
            <a:pPr algn="ctr" eaLnBrk="1" hangingPunct="1"/>
            <a:endParaRPr lang="en-US" altLang="en-US" sz="2400" b="1" dirty="0">
              <a:solidFill>
                <a:srgbClr val="006600"/>
              </a:solidFill>
              <a:latin typeface="Arial" panose="020B0604020202020204" pitchFamily="34" charset="0"/>
            </a:endParaRPr>
          </a:p>
        </p:txBody>
      </p:sp>
      <p:sp>
        <p:nvSpPr>
          <p:cNvPr id="3078" name="TextBox 9"/>
          <p:cNvSpPr txBox="1">
            <a:spLocks noChangeArrowheads="1"/>
          </p:cNvSpPr>
          <p:nvPr/>
        </p:nvSpPr>
        <p:spPr bwMode="auto">
          <a:xfrm>
            <a:off x="7543799" y="4648200"/>
            <a:ext cx="4419601"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None/>
            </a:pPr>
            <a:r>
              <a:rPr lang="en-US" sz="1400" i="1" dirty="0">
                <a:effectLst/>
                <a:latin typeface="Arial" panose="020B0604020202020204" pitchFamily="34" charset="0"/>
                <a:ea typeface="Times New Roman" panose="02020603050405020304" pitchFamily="18" charset="0"/>
                <a:cs typeface="Arial" panose="020B0604020202020204" pitchFamily="34" charset="0"/>
              </a:rPr>
              <a:t>Regional mean annual streamflow averaged across 55 gages. Non-dominant (red) and moderate (green) permafrost affected systems are not significant, while only dominant permafrost systems are significantly increasing. The non-dominant and dominant permafrost systems have a similar trend (~32 km</a:t>
            </a:r>
            <a:r>
              <a:rPr lang="en-US" sz="1400" i="1" baseline="30000" dirty="0">
                <a:effectLst/>
                <a:latin typeface="Arial" panose="020B0604020202020204" pitchFamily="34" charset="0"/>
                <a:ea typeface="Times New Roman" panose="02020603050405020304" pitchFamily="18" charset="0"/>
                <a:cs typeface="Arial" panose="020B0604020202020204" pitchFamily="34" charset="0"/>
              </a:rPr>
              <a:t>3</a:t>
            </a:r>
            <a:r>
              <a:rPr lang="en-US" sz="1400" i="1" dirty="0">
                <a:effectLst/>
                <a:latin typeface="Arial" panose="020B0604020202020204" pitchFamily="34" charset="0"/>
                <a:ea typeface="Times New Roman" panose="02020603050405020304" pitchFamily="18" charset="0"/>
                <a:cs typeface="Arial" panose="020B0604020202020204" pitchFamily="34" charset="0"/>
              </a:rPr>
              <a:t> yr</a:t>
            </a:r>
            <a:r>
              <a:rPr lang="en-US" sz="1400" i="1" baseline="30000" dirty="0">
                <a:effectLst/>
                <a:latin typeface="Arial" panose="020B0604020202020204" pitchFamily="34" charset="0"/>
                <a:ea typeface="Times New Roman" panose="02020603050405020304" pitchFamily="18" charset="0"/>
                <a:cs typeface="Arial" panose="020B0604020202020204" pitchFamily="34" charset="0"/>
              </a:rPr>
              <a:t>-1</a:t>
            </a:r>
            <a:r>
              <a:rPr lang="en-US" sz="1400" i="1" dirty="0">
                <a:effectLst/>
                <a:latin typeface="Arial" panose="020B0604020202020204" pitchFamily="34" charset="0"/>
                <a:ea typeface="Times New Roman" panose="02020603050405020304" pitchFamily="18" charset="0"/>
                <a:cs typeface="Arial" panose="020B0604020202020204" pitchFamily="34" charset="0"/>
              </a:rPr>
              <a:t> for 46 years).</a:t>
            </a:r>
            <a:r>
              <a:rPr lang="en-US" sz="1400" i="1" dirty="0">
                <a:effectLst/>
                <a:latin typeface="Arial" panose="020B0604020202020204" pitchFamily="34" charset="0"/>
                <a:cs typeface="Arial" panose="020B0604020202020204" pitchFamily="34" charset="0"/>
              </a:rPr>
              <a:t> </a:t>
            </a:r>
            <a:endParaRPr lang="en-US" sz="1400" i="1" dirty="0">
              <a:latin typeface="Arial" panose="020B0604020202020204" pitchFamily="34" charset="0"/>
              <a:cs typeface="Arial" panose="020B0604020202020204" pitchFamily="34" charset="0"/>
            </a:endParaRP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43914" y="4206872"/>
            <a:ext cx="7195086"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marL="283464" indent="-283464" eaLnBrk="1" hangingPunct="1">
              <a:lnSpc>
                <a:spcPct val="90000"/>
              </a:lnSpc>
              <a:buFont typeface="Arial" panose="020B0604020202020204" pitchFamily="34" charset="0"/>
              <a:buChar char="●"/>
            </a:pPr>
            <a:r>
              <a:rPr lang="en-US" sz="1600" dirty="0">
                <a:latin typeface="Arial" panose="020B0604020202020204" pitchFamily="34" charset="0"/>
                <a:cs typeface="Arial" panose="020B0604020202020204" pitchFamily="34" charset="0"/>
              </a:rPr>
              <a:t>This study identified that streamflow is increasing in high latitude systems affected by permafrost in response to changing climate.</a:t>
            </a:r>
          </a:p>
          <a:p>
            <a:pPr marL="283464" indent="-283464" eaLnBrk="1" hangingPunct="1">
              <a:lnSpc>
                <a:spcPct val="90000"/>
              </a:lnSpc>
              <a:buFont typeface="Arial" panose="020B0604020202020204" pitchFamily="34" charset="0"/>
              <a:buChar char="●"/>
            </a:pPr>
            <a:r>
              <a:rPr lang="en-US" sz="1600" dirty="0">
                <a:effectLst/>
                <a:latin typeface="Helvetica" pitchFamily="2" charset="0"/>
              </a:rPr>
              <a:t>New products, datasets, and methods developed and applied in this work allow researchers an improved understanding of changing high latitude seasonal streamflow patterns.</a:t>
            </a:r>
          </a:p>
          <a:p>
            <a:pPr marL="283464" indent="-283464" eaLnBrk="1" hangingPunct="1">
              <a:lnSpc>
                <a:spcPct val="90000"/>
              </a:lnSpc>
              <a:buFont typeface="Arial" panose="020B0604020202020204" pitchFamily="34" charset="0"/>
              <a:buChar char="●"/>
            </a:pPr>
            <a:endParaRPr lang="en-US" sz="1600" b="0" i="0" dirty="0">
              <a:solidFill>
                <a:srgbClr val="1C1D1E"/>
              </a:solidFill>
              <a:effectLst/>
              <a:latin typeface="Arial" panose="020B0604020202020204" pitchFamily="34" charset="0"/>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43915" y="2133600"/>
            <a:ext cx="7195086" cy="249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marL="285750" indent="-285750">
              <a:lnSpc>
                <a:spcPct val="90000"/>
              </a:lnSpc>
              <a:buFont typeface="Arial" pitchFamily="34" charset="0"/>
              <a:buChar char="●"/>
              <a:defRPr/>
            </a:pPr>
            <a:r>
              <a:rPr lang="en-US" sz="1600" dirty="0">
                <a:effectLst/>
                <a:latin typeface="Arial" panose="020B0604020202020204" pitchFamily="34" charset="0"/>
                <a:ea typeface="Times New Roman" panose="02020603050405020304" pitchFamily="18" charset="0"/>
                <a:cs typeface="Arial" panose="020B0604020202020204" pitchFamily="34" charset="0"/>
              </a:rPr>
              <a:t>Recent trends for long-term periods (1990-2021, 1976-2021) in observed minimum, mean, and maximum seasonal and annual streamflow were analyzed for a range of watersheds across North America affected by varying degrees of permafrost coverage.</a:t>
            </a:r>
          </a:p>
          <a:p>
            <a:pPr marL="285750" indent="-285750">
              <a:lnSpc>
                <a:spcPct val="90000"/>
              </a:lnSpc>
              <a:buFont typeface="Arial" pitchFamily="34" charset="0"/>
              <a:buChar char="●"/>
              <a:defRPr/>
            </a:pPr>
            <a:r>
              <a:rPr lang="en-US" sz="1600" dirty="0">
                <a:latin typeface="Arial" panose="020B0604020202020204" pitchFamily="34" charset="0"/>
                <a:cs typeface="Arial" panose="020B0604020202020204" pitchFamily="34" charset="0"/>
              </a:rPr>
              <a:t>Significant </a:t>
            </a:r>
            <a:r>
              <a:rPr lang="en-US" sz="1600" dirty="0">
                <a:effectLst/>
                <a:latin typeface="Helvetica" pitchFamily="2" charset="0"/>
              </a:rPr>
              <a:t>increases in mean, minimum, and maximum flows in permafrost dominant systems are reflective of increasing low flows, deepening active layers, and thawing permafrost, indicating that the entire hydrograph is undergoing change within these streamflow systems.</a:t>
            </a:r>
            <a:r>
              <a:rPr lang="en-US" sz="1600" dirty="0">
                <a:latin typeface="Arial" panose="020B0604020202020204" pitchFamily="34" charset="0"/>
                <a:ea typeface="Times New Roman" panose="02020603050405020304" pitchFamily="18" charset="0"/>
                <a:cs typeface="Arial" panose="020B0604020202020204" pitchFamily="34" charset="0"/>
              </a:rPr>
              <a:t> </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90000"/>
              </a:lnSpc>
              <a:buFont typeface="Arial" pitchFamily="34" charset="0"/>
              <a:buChar char="●"/>
              <a:defRPr/>
            </a:pPr>
            <a:endParaRPr lang="en-US" sz="1600" b="0" i="0" dirty="0">
              <a:solidFill>
                <a:srgbClr val="1C1D1E"/>
              </a:solidFill>
              <a:effectLst/>
              <a:latin typeface="Arial" panose="020B0604020202020204" pitchFamily="34" charset="0"/>
              <a:cs typeface="Arial" panose="020B0604020202020204" pitchFamily="34" charset="0"/>
            </a:endParaRP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3077" name="Text Box 6"/>
          <p:cNvSpPr txBox="1">
            <a:spLocks noChangeArrowheads="1"/>
          </p:cNvSpPr>
          <p:nvPr/>
        </p:nvSpPr>
        <p:spPr bwMode="auto">
          <a:xfrm>
            <a:off x="43915" y="5611307"/>
            <a:ext cx="7163459" cy="646331"/>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GB" sz="1200" b="1" dirty="0">
                <a:latin typeface="Arial" panose="020B0604020202020204" pitchFamily="34" charset="0"/>
                <a:cs typeface="Arial" panose="020B0604020202020204" pitchFamily="34" charset="0"/>
              </a:rPr>
              <a:t>Bennett, K.E. </a:t>
            </a:r>
            <a:r>
              <a:rPr lang="en-GB" sz="1200" b="1" dirty="0" err="1">
                <a:latin typeface="Arial" panose="020B0604020202020204" pitchFamily="34" charset="0"/>
                <a:cs typeface="Arial" panose="020B0604020202020204" pitchFamily="34" charset="0"/>
              </a:rPr>
              <a:t>Schwenk</a:t>
            </a:r>
            <a:r>
              <a:rPr lang="en-GB" sz="1200" b="1" dirty="0">
                <a:latin typeface="Arial" panose="020B0604020202020204" pitchFamily="34" charset="0"/>
                <a:cs typeface="Arial" panose="020B0604020202020204" pitchFamily="34" charset="0"/>
              </a:rPr>
              <a:t>, J., </a:t>
            </a:r>
            <a:r>
              <a:rPr lang="en-GB" sz="1200" b="1" dirty="0" err="1">
                <a:latin typeface="Arial" panose="020B0604020202020204" pitchFamily="34" charset="0"/>
                <a:cs typeface="Arial" panose="020B0604020202020204" pitchFamily="34" charset="0"/>
              </a:rPr>
              <a:t>Bachand</a:t>
            </a:r>
            <a:r>
              <a:rPr lang="en-GB" sz="1200" b="1" dirty="0">
                <a:latin typeface="Arial" panose="020B0604020202020204" pitchFamily="34" charset="0"/>
                <a:cs typeface="Arial" panose="020B0604020202020204" pitchFamily="34" charset="0"/>
              </a:rPr>
              <a:t>, C., </a:t>
            </a:r>
            <a:r>
              <a:rPr lang="en-GB" sz="1200" b="1" dirty="0" err="1">
                <a:latin typeface="Arial" panose="020B0604020202020204" pitchFamily="34" charset="0"/>
                <a:cs typeface="Arial" panose="020B0604020202020204" pitchFamily="34" charset="0"/>
              </a:rPr>
              <a:t>Gasarch</a:t>
            </a:r>
            <a:r>
              <a:rPr lang="en-GB" sz="1200" b="1" dirty="0">
                <a:latin typeface="Arial" panose="020B0604020202020204" pitchFamily="34" charset="0"/>
                <a:cs typeface="Arial" panose="020B0604020202020204" pitchFamily="34" charset="0"/>
              </a:rPr>
              <a:t>, E., </a:t>
            </a:r>
            <a:r>
              <a:rPr lang="en-GB" sz="1200" b="1" dirty="0" err="1">
                <a:latin typeface="Arial" panose="020B0604020202020204" pitchFamily="34" charset="0"/>
                <a:cs typeface="Arial" panose="020B0604020202020204" pitchFamily="34" charset="0"/>
              </a:rPr>
              <a:t>Stachelek</a:t>
            </a:r>
            <a:r>
              <a:rPr lang="en-GB" sz="1200" b="1" dirty="0">
                <a:latin typeface="Arial" panose="020B0604020202020204" pitchFamily="34" charset="0"/>
                <a:cs typeface="Arial" panose="020B0604020202020204" pitchFamily="34" charset="0"/>
              </a:rPr>
              <a:t>, J., Bolton, W.R., and J.C. Rowland. 2023. Recent streamflow trends across permafrost basins of North America. Frontiers in Water - Water and Critical Zone, Vol. 5. DOI: 10.3389/frwa.2023.1099660.</a:t>
            </a:r>
            <a:endParaRPr lang="en-US" sz="1200" i="1" dirty="0">
              <a:latin typeface="Arial" panose="020B0604020202020204" pitchFamily="34" charset="0"/>
              <a:cs typeface="Arial" panose="020B0604020202020204" pitchFamily="34" charset="0"/>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pic>
        <p:nvPicPr>
          <p:cNvPr id="2" name="Picture 1" descr="A picture containing text, screenshot, diagram, line&#10;&#10;Description automatically generated">
            <a:extLst>
              <a:ext uri="{FF2B5EF4-FFF2-40B4-BE49-F238E27FC236}">
                <a16:creationId xmlns:a16="http://schemas.microsoft.com/office/drawing/2014/main" id="{6641E713-267D-7A82-2EC3-B3292C4DB343}"/>
              </a:ext>
            </a:extLst>
          </p:cNvPr>
          <p:cNvPicPr>
            <a:picLocks noChangeAspect="1"/>
          </p:cNvPicPr>
          <p:nvPr/>
        </p:nvPicPr>
        <p:blipFill rotWithShape="1">
          <a:blip r:embed="rId3">
            <a:extLst>
              <a:ext uri="{28A0092B-C50C-407E-A947-70E740481C1C}">
                <a14:useLocalDpi xmlns:a14="http://schemas.microsoft.com/office/drawing/2010/main" val="0"/>
              </a:ext>
            </a:extLst>
          </a:blip>
          <a:srcRect r="22866"/>
          <a:stretch/>
        </p:blipFill>
        <p:spPr>
          <a:xfrm>
            <a:off x="7083895" y="1246693"/>
            <a:ext cx="5036657" cy="3477707"/>
          </a:xfrm>
          <a:prstGeom prst="rect">
            <a:avLst/>
          </a:prstGeom>
        </p:spPr>
      </p:pic>
      <p:pic>
        <p:nvPicPr>
          <p:cNvPr id="3" name="Picture 2" descr="A picture containing text, screenshot, diagram, line&#10;&#10;Description automatically generated">
            <a:extLst>
              <a:ext uri="{FF2B5EF4-FFF2-40B4-BE49-F238E27FC236}">
                <a16:creationId xmlns:a16="http://schemas.microsoft.com/office/drawing/2014/main" id="{3AA3A093-5D8C-C6A6-9B7F-840B6C5B00FD}"/>
              </a:ext>
            </a:extLst>
          </p:cNvPr>
          <p:cNvPicPr>
            <a:picLocks noChangeAspect="1"/>
          </p:cNvPicPr>
          <p:nvPr/>
        </p:nvPicPr>
        <p:blipFill rotWithShape="1">
          <a:blip r:embed="rId3">
            <a:extLst>
              <a:ext uri="{28A0092B-C50C-407E-A947-70E740481C1C}">
                <a14:useLocalDpi xmlns:a14="http://schemas.microsoft.com/office/drawing/2010/main" val="0"/>
              </a:ext>
            </a:extLst>
          </a:blip>
          <a:srcRect l="76720" t="30742" b="40454"/>
          <a:stretch/>
        </p:blipFill>
        <p:spPr>
          <a:xfrm>
            <a:off x="7239001" y="802366"/>
            <a:ext cx="1606679" cy="1058737"/>
          </a:xfrm>
          <a:prstGeom prst="rect">
            <a:avLst/>
          </a:prstGeom>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Props1.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3.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SC template</Template>
  <TotalTime>2921</TotalTime>
  <Words>339</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Nova</vt:lpstr>
      <vt:lpstr>Calibri</vt:lpstr>
      <vt:lpstr>Helvetica</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Bennett, Katrina Eleanor</cp:lastModifiedBy>
  <cp:revision>139</cp:revision>
  <cp:lastPrinted>2022-03-28T16:23:10Z</cp:lastPrinted>
  <dcterms:created xsi:type="dcterms:W3CDTF">2019-02-27T15:57:00Z</dcterms:created>
  <dcterms:modified xsi:type="dcterms:W3CDTF">2023-06-30T21:31:23Z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