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382" r:id="rId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hes, Mike" initials="RM" lastIdx="10" clrIdx="0">
    <p:extLst>
      <p:ext uri="{19B8F6BF-5375-455C-9EA6-DF929625EA0E}">
        <p15:presenceInfo xmlns:p15="http://schemas.microsoft.com/office/powerpoint/2012/main" userId="S-1-5-21-414935543-1342250053-1793291686-4960" providerId="AD"/>
      </p:ext>
    </p:extLst>
  </p:cmAuthor>
  <p:cmAuthor id="2" name="Geernaert, Gerald" initials="GG" lastIdx="2" clrIdx="1">
    <p:extLst>
      <p:ext uri="{19B8F6BF-5375-455C-9EA6-DF929625EA0E}">
        <p15:presenceInfo xmlns:p15="http://schemas.microsoft.com/office/powerpoint/2012/main" userId="S-1-5-21-414935543-1342250053-1793291686-4723" providerId="AD"/>
      </p:ext>
    </p:extLst>
  </p:cmAuthor>
  <p:cmAuthor id="3" name="Anderson, Todd" initials="AT" lastIdx="6" clrIdx="2">
    <p:extLst>
      <p:ext uri="{19B8F6BF-5375-455C-9EA6-DF929625EA0E}">
        <p15:presenceInfo xmlns:p15="http://schemas.microsoft.com/office/powerpoint/2012/main" userId="S-1-5-21-414935543-1342250053-1793291686-4898" providerId="AD"/>
      </p:ext>
    </p:extLst>
  </p:cmAuthor>
  <p:cmAuthor id="4" name="Isakson, Linda U" initials="ILU" lastIdx="11" clrIdx="3">
    <p:extLst>
      <p:ext uri="{19B8F6BF-5375-455C-9EA6-DF929625EA0E}">
        <p15:presenceInfo xmlns:p15="http://schemas.microsoft.com/office/powerpoint/2012/main" userId="S::linda.isakson@pnnl.gov::2fb9b16b-847b-429e-b1d1-183f47ce9d6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536"/>
    <a:srgbClr val="007837"/>
    <a:srgbClr val="FEFFE5"/>
    <a:srgbClr val="F2F2F2"/>
    <a:srgbClr val="06612F"/>
    <a:srgbClr val="6AAD89"/>
    <a:srgbClr val="106433"/>
    <a:srgbClr val="11134A"/>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89" autoAdjust="0"/>
    <p:restoredTop sz="72245" autoAdjust="0"/>
  </p:normalViewPr>
  <p:slideViewPr>
    <p:cSldViewPr>
      <p:cViewPr varScale="1">
        <p:scale>
          <a:sx n="90" d="100"/>
          <a:sy n="90" d="100"/>
        </p:scale>
        <p:origin x="1920" y="200"/>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13" tIns="47107" rIns="94213" bIns="47107" rtlCol="0"/>
          <a:lstStyle>
            <a:lvl1pPr algn="l">
              <a:defRPr sz="1200"/>
            </a:lvl1pPr>
          </a:lstStyle>
          <a:p>
            <a:endParaRPr lang="en-US" dirty="0"/>
          </a:p>
        </p:txBody>
      </p:sp>
      <p:sp>
        <p:nvSpPr>
          <p:cNvPr id="3" name="Date Placeholder 2"/>
          <p:cNvSpPr>
            <a:spLocks noGrp="1"/>
          </p:cNvSpPr>
          <p:nvPr>
            <p:ph type="dt" sz="quarter" idx="1"/>
          </p:nvPr>
        </p:nvSpPr>
        <p:spPr>
          <a:xfrm>
            <a:off x="4023093" y="1"/>
            <a:ext cx="3077739" cy="471054"/>
          </a:xfrm>
          <a:prstGeom prst="rect">
            <a:avLst/>
          </a:prstGeom>
        </p:spPr>
        <p:txBody>
          <a:bodyPr vert="horz" lIns="94213" tIns="47107" rIns="94213" bIns="47107" rtlCol="0"/>
          <a:lstStyle>
            <a:lvl1pPr algn="r">
              <a:defRPr sz="1200"/>
            </a:lvl1pPr>
          </a:lstStyle>
          <a:p>
            <a:fld id="{76432D7D-4958-459C-A757-1B834665ED1E}" type="datetimeFigureOut">
              <a:rPr lang="en-US" smtClean="0"/>
              <a:t>6/30/23</a:t>
            </a:fld>
            <a:endParaRPr lang="en-US" dirty="0"/>
          </a:p>
        </p:txBody>
      </p:sp>
      <p:sp>
        <p:nvSpPr>
          <p:cNvPr id="4" name="Footer Placeholder 3"/>
          <p:cNvSpPr>
            <a:spLocks noGrp="1"/>
          </p:cNvSpPr>
          <p:nvPr>
            <p:ph type="ftr" sz="quarter" idx="2"/>
          </p:nvPr>
        </p:nvSpPr>
        <p:spPr>
          <a:xfrm>
            <a:off x="1" y="8917422"/>
            <a:ext cx="3077739" cy="471053"/>
          </a:xfrm>
          <a:prstGeom prst="rect">
            <a:avLst/>
          </a:prstGeom>
        </p:spPr>
        <p:txBody>
          <a:bodyPr vert="horz" lIns="94213" tIns="47107" rIns="94213" bIns="4710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71053"/>
          </a:xfrm>
          <a:prstGeom prst="rect">
            <a:avLst/>
          </a:prstGeom>
        </p:spPr>
        <p:txBody>
          <a:bodyPr vert="horz" lIns="94213" tIns="47107" rIns="94213" bIns="47107" rtlCol="0" anchor="b"/>
          <a:lstStyle>
            <a:lvl1pPr algn="r">
              <a:defRPr sz="1200"/>
            </a:lvl1pPr>
          </a:lstStyle>
          <a:p>
            <a:fld id="{5FC274D9-AA59-431F-9AAD-4F2419B53092}" type="slidenum">
              <a:rPr lang="en-US" smtClean="0"/>
              <a:t>‹#›</a:t>
            </a:fld>
            <a:endParaRPr lang="en-US" dirty="0"/>
          </a:p>
        </p:txBody>
      </p:sp>
    </p:spTree>
    <p:extLst>
      <p:ext uri="{BB962C8B-B14F-4D97-AF65-F5344CB8AC3E}">
        <p14:creationId xmlns:p14="http://schemas.microsoft.com/office/powerpoint/2010/main" val="554442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69424"/>
          </a:xfrm>
          <a:prstGeom prst="rect">
            <a:avLst/>
          </a:prstGeom>
        </p:spPr>
        <p:txBody>
          <a:bodyPr vert="horz" lIns="94213" tIns="47107" rIns="94213" bIns="47107" rtlCol="0"/>
          <a:lstStyle>
            <a:lvl1pPr algn="l">
              <a:defRPr sz="1200"/>
            </a:lvl1pPr>
          </a:lstStyle>
          <a:p>
            <a:endParaRPr lang="en-US" dirty="0"/>
          </a:p>
        </p:txBody>
      </p:sp>
      <p:sp>
        <p:nvSpPr>
          <p:cNvPr id="3" name="Date Placeholder 2"/>
          <p:cNvSpPr>
            <a:spLocks noGrp="1"/>
          </p:cNvSpPr>
          <p:nvPr>
            <p:ph type="dt" idx="1"/>
          </p:nvPr>
        </p:nvSpPr>
        <p:spPr>
          <a:xfrm>
            <a:off x="4023093" y="1"/>
            <a:ext cx="3077739" cy="469424"/>
          </a:xfrm>
          <a:prstGeom prst="rect">
            <a:avLst/>
          </a:prstGeom>
        </p:spPr>
        <p:txBody>
          <a:bodyPr vert="horz" lIns="94213" tIns="47107" rIns="94213" bIns="47107" rtlCol="0"/>
          <a:lstStyle>
            <a:lvl1pPr algn="r">
              <a:defRPr sz="1200"/>
            </a:lvl1pPr>
          </a:lstStyle>
          <a:p>
            <a:fld id="{D7505EE2-20AE-4EC6-B79A-9BC949FFC34E}" type="datetimeFigureOut">
              <a:rPr lang="en-US" smtClean="0"/>
              <a:t>6/30/23</a:t>
            </a:fld>
            <a:endParaRPr lang="en-US" dirty="0"/>
          </a:p>
        </p:txBody>
      </p:sp>
      <p:sp>
        <p:nvSpPr>
          <p:cNvPr id="4" name="Slide Image Placeholder 3"/>
          <p:cNvSpPr>
            <a:spLocks noGrp="1" noRot="1" noChangeAspect="1"/>
          </p:cNvSpPr>
          <p:nvPr>
            <p:ph type="sldImg" idx="2"/>
          </p:nvPr>
        </p:nvSpPr>
        <p:spPr>
          <a:xfrm>
            <a:off x="420688" y="704850"/>
            <a:ext cx="6261100" cy="3521075"/>
          </a:xfrm>
          <a:prstGeom prst="rect">
            <a:avLst/>
          </a:prstGeom>
          <a:noFill/>
          <a:ln w="12700">
            <a:solidFill>
              <a:prstClr val="black"/>
            </a:solidFill>
          </a:ln>
        </p:spPr>
        <p:txBody>
          <a:bodyPr vert="horz" lIns="94213" tIns="47107" rIns="94213" bIns="47107" rtlCol="0" anchor="ctr"/>
          <a:lstStyle/>
          <a:p>
            <a:endParaRPr lang="en-US" dirty="0"/>
          </a:p>
        </p:txBody>
      </p:sp>
      <p:sp>
        <p:nvSpPr>
          <p:cNvPr id="5" name="Notes Placeholder 4"/>
          <p:cNvSpPr>
            <a:spLocks noGrp="1"/>
          </p:cNvSpPr>
          <p:nvPr>
            <p:ph type="body" sz="quarter" idx="3"/>
          </p:nvPr>
        </p:nvSpPr>
        <p:spPr>
          <a:xfrm>
            <a:off x="710248" y="4459528"/>
            <a:ext cx="5681980" cy="4224814"/>
          </a:xfrm>
          <a:prstGeom prst="rect">
            <a:avLst/>
          </a:prstGeom>
        </p:spPr>
        <p:txBody>
          <a:bodyPr vert="horz" lIns="94213" tIns="47107" rIns="94213" bIns="4710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3"/>
            <a:ext cx="3077739" cy="469424"/>
          </a:xfrm>
          <a:prstGeom prst="rect">
            <a:avLst/>
          </a:prstGeom>
        </p:spPr>
        <p:txBody>
          <a:bodyPr vert="horz" lIns="94213" tIns="47107" rIns="94213" bIns="471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69424"/>
          </a:xfrm>
          <a:prstGeom prst="rect">
            <a:avLst/>
          </a:prstGeom>
        </p:spPr>
        <p:txBody>
          <a:bodyPr vert="horz" lIns="94213" tIns="47107" rIns="94213" bIns="47107" rtlCol="0" anchor="b"/>
          <a:lstStyle>
            <a:lvl1pPr algn="r">
              <a:defRPr sz="1200"/>
            </a:lvl1pPr>
          </a:lstStyle>
          <a:p>
            <a:fld id="{1BB79768-6CD1-4274-8D6F-55F7E56E6718}" type="slidenum">
              <a:rPr lang="en-US" smtClean="0"/>
              <a:t>‹#›</a:t>
            </a:fld>
            <a:endParaRPr lang="en-US" dirty="0"/>
          </a:p>
        </p:txBody>
      </p:sp>
    </p:spTree>
    <p:extLst>
      <p:ext uri="{BB962C8B-B14F-4D97-AF65-F5344CB8AC3E}">
        <p14:creationId xmlns:p14="http://schemas.microsoft.com/office/powerpoint/2010/main" val="2436457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spcBef>
                <a:spcPts val="0"/>
              </a:spcBef>
              <a:spcAft>
                <a:spcPts val="0"/>
              </a:spcAft>
            </a:pPr>
            <a:r>
              <a:rPr lang="en-US" sz="1800" b="1" kern="1800" dirty="0">
                <a:solidFill>
                  <a:srgbClr val="106636"/>
                </a:solidFill>
                <a:effectLst/>
                <a:latin typeface="Times New Roman" panose="02020603050405020304" pitchFamily="18" charset="0"/>
                <a:ea typeface="Times New Roman" panose="02020603050405020304" pitchFamily="18" charset="0"/>
                <a:cs typeface="Times New Roman" panose="02020603050405020304" pitchFamily="18" charset="0"/>
              </a:rPr>
              <a:t>Word highlight text here.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86855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406400" y="6248400"/>
            <a:ext cx="3556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9" name="Subtitle 2"/>
          <p:cNvSpPr>
            <a:spLocks noGrp="1"/>
          </p:cNvSpPr>
          <p:nvPr>
            <p:ph type="subTitle" idx="1"/>
          </p:nvPr>
        </p:nvSpPr>
        <p:spPr>
          <a:xfrm>
            <a:off x="1828800" y="3200400"/>
            <a:ext cx="85344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Title 6"/>
          <p:cNvSpPr>
            <a:spLocks noGrp="1"/>
          </p:cNvSpPr>
          <p:nvPr>
            <p:ph type="title"/>
          </p:nvPr>
        </p:nvSpPr>
        <p:spPr>
          <a:xfrm>
            <a:off x="609600" y="1981200"/>
            <a:ext cx="10972800" cy="1143000"/>
          </a:xfrm>
          <a:prstGeom prst="rect">
            <a:avLst/>
          </a:prstGeom>
        </p:spPr>
        <p:txBody>
          <a:bodyPr>
            <a:normAutofit/>
          </a:bodyPr>
          <a:lstStyle>
            <a:lvl1pPr algn="ctr">
              <a:defRPr sz="3200" b="1">
                <a:solidFill>
                  <a:srgbClr val="146737"/>
                </a:solidFill>
              </a:defRPr>
            </a:lvl1pPr>
          </a:lstStyle>
          <a:p>
            <a:r>
              <a:rPr lang="en-US"/>
              <a:t>Click to edit Master title style</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DCEE50CC-E570-4C4C-A87C-24787CB3ADAC}" type="slidenum">
              <a:rPr lang="en-US"/>
              <a:pPr>
                <a:defRPr/>
              </a:pPr>
              <a:t>‹#›</a:t>
            </a:fld>
            <a:endParaRPr lang="en-US" dirty="0"/>
          </a:p>
        </p:txBody>
      </p:sp>
      <p:pic>
        <p:nvPicPr>
          <p:cNvPr id="11" name="Picture 10"/>
          <p:cNvPicPr>
            <a:picLocks noChangeAspect="1"/>
          </p:cNvPicPr>
          <p:nvPr userDrawn="1"/>
        </p:nvPicPr>
        <p:blipFill>
          <a:blip r:embed="rId3"/>
          <a:stretch>
            <a:fillRect/>
          </a:stretch>
        </p:blipFill>
        <p:spPr>
          <a:xfrm>
            <a:off x="3352800" y="304800"/>
            <a:ext cx="5105400" cy="856978"/>
          </a:xfrm>
          <a:prstGeom prst="rect">
            <a:avLst/>
          </a:prstGeom>
        </p:spPr>
      </p:pic>
    </p:spTree>
    <p:extLst>
      <p:ext uri="{BB962C8B-B14F-4D97-AF65-F5344CB8AC3E}">
        <p14:creationId xmlns:p14="http://schemas.microsoft.com/office/powerpoint/2010/main" val="347033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1029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9916773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69901" y="866775"/>
            <a:ext cx="11214100"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218333" y="6351589"/>
            <a:ext cx="508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1F8A97BA-DB9B-4291-87AE-AF89EA7F18B7}" type="slidenum">
              <a:rPr lang="en-US"/>
              <a:pPr>
                <a:defRPr/>
              </a:pPr>
              <a:t>‹#›</a:t>
            </a:fld>
            <a:endParaRPr lang="en-US" dirty="0"/>
          </a:p>
        </p:txBody>
      </p:sp>
      <p:pic>
        <p:nvPicPr>
          <p:cNvPr id="3" name="Picture 2"/>
          <p:cNvPicPr>
            <a:picLocks noChangeAspect="1"/>
          </p:cNvPicPr>
          <p:nvPr userDrawn="1"/>
        </p:nvPicPr>
        <p:blipFill>
          <a:blip r:embed="rId6"/>
          <a:stretch>
            <a:fillRect/>
          </a:stretch>
        </p:blipFill>
        <p:spPr>
          <a:xfrm>
            <a:off x="469901" y="6297596"/>
            <a:ext cx="2759807" cy="473110"/>
          </a:xfrm>
          <a:prstGeom prst="rect">
            <a:avLst/>
          </a:prstGeom>
        </p:spPr>
      </p:pic>
    </p:spTree>
    <p:extLst>
      <p:ext uri="{BB962C8B-B14F-4D97-AF65-F5344CB8AC3E}">
        <p14:creationId xmlns:p14="http://schemas.microsoft.com/office/powerpoint/2010/main" val="109837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7200" algn="ctr" rtl="0" eaLnBrk="1" fontAlgn="base" hangingPunct="1">
        <a:spcBef>
          <a:spcPct val="0"/>
        </a:spcBef>
        <a:spcAft>
          <a:spcPct val="0"/>
        </a:spcAft>
        <a:defRPr sz="2400">
          <a:solidFill>
            <a:srgbClr val="106636"/>
          </a:solidFill>
          <a:latin typeface="Arial" charset="0"/>
          <a:cs typeface="Arial" charset="0"/>
        </a:defRPr>
      </a:lvl6pPr>
      <a:lvl7pPr marL="914400" algn="ctr" rtl="0" eaLnBrk="1" fontAlgn="base" hangingPunct="1">
        <a:spcBef>
          <a:spcPct val="0"/>
        </a:spcBef>
        <a:spcAft>
          <a:spcPct val="0"/>
        </a:spcAft>
        <a:defRPr sz="2400">
          <a:solidFill>
            <a:srgbClr val="106636"/>
          </a:solidFill>
          <a:latin typeface="Arial" charset="0"/>
          <a:cs typeface="Arial" charset="0"/>
        </a:defRPr>
      </a:lvl7pPr>
      <a:lvl8pPr marL="1371600" algn="ctr" rtl="0" eaLnBrk="1" fontAlgn="base" hangingPunct="1">
        <a:spcBef>
          <a:spcPct val="0"/>
        </a:spcBef>
        <a:spcAft>
          <a:spcPct val="0"/>
        </a:spcAft>
        <a:defRPr sz="2400">
          <a:solidFill>
            <a:srgbClr val="106636"/>
          </a:solidFill>
          <a:latin typeface="Arial" charset="0"/>
          <a:cs typeface="Arial" charset="0"/>
        </a:defRPr>
      </a:lvl8pPr>
      <a:lvl9pPr marL="1828800" algn="ctr" rtl="0" eaLnBrk="1" fontAlgn="base" hangingPunct="1">
        <a:spcBef>
          <a:spcPct val="0"/>
        </a:spcBef>
        <a:spcAft>
          <a:spcPct val="0"/>
        </a:spcAft>
        <a:defRPr sz="2400">
          <a:solidFill>
            <a:srgbClr val="106636"/>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sp>
        <p:nvSpPr>
          <p:cNvPr id="3075" name="Rectangle 4"/>
          <p:cNvSpPr>
            <a:spLocks noChangeArrowheads="1"/>
          </p:cNvSpPr>
          <p:nvPr/>
        </p:nvSpPr>
        <p:spPr bwMode="auto">
          <a:xfrm>
            <a:off x="76202" y="762000"/>
            <a:ext cx="7007694" cy="1749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nSpc>
                <a:spcPct val="95000"/>
              </a:lnSpc>
              <a:defRPr/>
            </a:pPr>
            <a:r>
              <a:rPr lang="en-US" sz="2000" b="1" dirty="0">
                <a:solidFill>
                  <a:srgbClr val="006600"/>
                </a:solidFill>
                <a:latin typeface="Arial" panose="020B0604020202020204" pitchFamily="34" charset="0"/>
                <a:cs typeface="Arial" panose="020B0604020202020204" pitchFamily="34" charset="0"/>
              </a:rPr>
              <a:t>Scientific Challenge </a:t>
            </a:r>
          </a:p>
          <a:p>
            <a:pPr marL="285750" indent="-285750">
              <a:lnSpc>
                <a:spcPct val="90000"/>
              </a:lnSpc>
              <a:buFont typeface="Arial" pitchFamily="34" charset="0"/>
              <a:buChar char="●"/>
              <a:defRPr/>
            </a:pPr>
            <a:r>
              <a:rPr lang="en-US" sz="1600" dirty="0">
                <a:latin typeface="Arial" panose="020B0604020202020204" pitchFamily="34" charset="0"/>
                <a:cs typeface="Arial" panose="020B0604020202020204" pitchFamily="34" charset="0"/>
              </a:rPr>
              <a:t>Climate change impacts, including changing temperatures, precipitation, and vegetation, are widely anticipated to cause major shifts to the permafrost with resulting impacts to hydro-ecosystems across the high latitudes of the globe. However, it is challenging to examine streamflow trends owing to issues related to data consistency and accuracy.</a:t>
            </a:r>
            <a:endParaRPr lang="en-US" sz="1600" dirty="0">
              <a:solidFill>
                <a:prstClr val="black"/>
              </a:solidFill>
              <a:latin typeface="Arial" panose="020B0604020202020204" pitchFamily="34" charset="0"/>
              <a:cs typeface="Arial" panose="020B0604020202020204" pitchFamily="34" charset="0"/>
            </a:endParaRPr>
          </a:p>
        </p:txBody>
      </p:sp>
      <p:sp>
        <p:nvSpPr>
          <p:cNvPr id="3076" name="Rectangle 5"/>
          <p:cNvSpPr>
            <a:spLocks noChangeArrowheads="1"/>
          </p:cNvSpPr>
          <p:nvPr/>
        </p:nvSpPr>
        <p:spPr bwMode="auto">
          <a:xfrm>
            <a:off x="139165" y="234881"/>
            <a:ext cx="1170083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2400" b="1" dirty="0">
                <a:solidFill>
                  <a:srgbClr val="006600"/>
                </a:solidFill>
                <a:latin typeface="Arial" panose="020B0604020202020204" pitchFamily="34" charset="0"/>
              </a:rPr>
              <a:t>Recent streamflow trends across permafrost basins of North America</a:t>
            </a:r>
          </a:p>
          <a:p>
            <a:pPr algn="ctr" eaLnBrk="1" hangingPunct="1"/>
            <a:endParaRPr lang="en-US" altLang="en-US" sz="2400" b="1" dirty="0">
              <a:solidFill>
                <a:srgbClr val="006600"/>
              </a:solidFill>
              <a:latin typeface="Arial" panose="020B0604020202020204" pitchFamily="34" charset="0"/>
            </a:endParaRPr>
          </a:p>
          <a:p>
            <a:pPr algn="ctr" eaLnBrk="1" hangingPunct="1"/>
            <a:endParaRPr lang="en-US" altLang="en-US" sz="2400" b="1" dirty="0">
              <a:solidFill>
                <a:srgbClr val="006600"/>
              </a:solidFill>
              <a:latin typeface="Arial" panose="020B0604020202020204" pitchFamily="34" charset="0"/>
            </a:endParaRPr>
          </a:p>
        </p:txBody>
      </p:sp>
      <p:sp>
        <p:nvSpPr>
          <p:cNvPr id="3078" name="TextBox 9"/>
          <p:cNvSpPr txBox="1">
            <a:spLocks noChangeArrowheads="1"/>
          </p:cNvSpPr>
          <p:nvPr/>
        </p:nvSpPr>
        <p:spPr bwMode="auto">
          <a:xfrm>
            <a:off x="7543799" y="4648200"/>
            <a:ext cx="4419601"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buNone/>
            </a:pPr>
            <a:r>
              <a:rPr lang="en-US" sz="1400" i="1" dirty="0">
                <a:effectLst/>
                <a:latin typeface="Arial" panose="020B0604020202020204" pitchFamily="34" charset="0"/>
                <a:ea typeface="Times New Roman" panose="02020603050405020304" pitchFamily="18" charset="0"/>
                <a:cs typeface="Arial" panose="020B0604020202020204" pitchFamily="34" charset="0"/>
              </a:rPr>
              <a:t>Regional mean annual streamflow averaged across 55 gages. Non-dominant (red) and moderate (green) permafrost affected systems are not significant, while only dominant permafrost systems are significantly increasing. The non-dominant and dominant permafrost systems have a similar trend (~32 km</a:t>
            </a:r>
            <a:r>
              <a:rPr lang="en-US" sz="1400" i="1" baseline="30000" dirty="0">
                <a:effectLst/>
                <a:latin typeface="Arial" panose="020B0604020202020204" pitchFamily="34" charset="0"/>
                <a:ea typeface="Times New Roman" panose="02020603050405020304" pitchFamily="18" charset="0"/>
                <a:cs typeface="Arial" panose="020B0604020202020204" pitchFamily="34" charset="0"/>
              </a:rPr>
              <a:t>3</a:t>
            </a:r>
            <a:r>
              <a:rPr lang="en-US" sz="1400" i="1" dirty="0">
                <a:effectLst/>
                <a:latin typeface="Arial" panose="020B0604020202020204" pitchFamily="34" charset="0"/>
                <a:ea typeface="Times New Roman" panose="02020603050405020304" pitchFamily="18" charset="0"/>
                <a:cs typeface="Arial" panose="020B0604020202020204" pitchFamily="34" charset="0"/>
              </a:rPr>
              <a:t> yr</a:t>
            </a:r>
            <a:r>
              <a:rPr lang="en-US" sz="1400" i="1" baseline="30000" dirty="0">
                <a:effectLst/>
                <a:latin typeface="Arial" panose="020B0604020202020204" pitchFamily="34" charset="0"/>
                <a:ea typeface="Times New Roman" panose="02020603050405020304" pitchFamily="18" charset="0"/>
                <a:cs typeface="Arial" panose="020B0604020202020204" pitchFamily="34" charset="0"/>
              </a:rPr>
              <a:t>-1</a:t>
            </a:r>
            <a:r>
              <a:rPr lang="en-US" sz="1400" i="1" dirty="0">
                <a:effectLst/>
                <a:latin typeface="Arial" panose="020B0604020202020204" pitchFamily="34" charset="0"/>
                <a:ea typeface="Times New Roman" panose="02020603050405020304" pitchFamily="18" charset="0"/>
                <a:cs typeface="Arial" panose="020B0604020202020204" pitchFamily="34" charset="0"/>
              </a:rPr>
              <a:t> for 46 years).</a:t>
            </a:r>
            <a:r>
              <a:rPr lang="en-US" sz="1400" i="1" dirty="0">
                <a:effectLst/>
                <a:latin typeface="Arial" panose="020B0604020202020204" pitchFamily="34" charset="0"/>
                <a:cs typeface="Arial" panose="020B0604020202020204" pitchFamily="34" charset="0"/>
              </a:rPr>
              <a:t> </a:t>
            </a:r>
            <a:endParaRPr lang="en-US" sz="1400" i="1" dirty="0">
              <a:latin typeface="Arial" panose="020B0604020202020204" pitchFamily="34" charset="0"/>
              <a:cs typeface="Arial" panose="020B0604020202020204" pitchFamily="34" charset="0"/>
            </a:endParaRPr>
          </a:p>
        </p:txBody>
      </p:sp>
      <p:sp>
        <p:nvSpPr>
          <p:cNvPr id="9" name="Rectangle 4">
            <a:extLst>
              <a:ext uri="{FF2B5EF4-FFF2-40B4-BE49-F238E27FC236}">
                <a16:creationId xmlns:a16="http://schemas.microsoft.com/office/drawing/2014/main" id="{0D711938-5F57-4CD6-8D4E-B80CB7329BE0}"/>
              </a:ext>
            </a:extLst>
          </p:cNvPr>
          <p:cNvSpPr>
            <a:spLocks noChangeArrowheads="1"/>
          </p:cNvSpPr>
          <p:nvPr/>
        </p:nvSpPr>
        <p:spPr bwMode="auto">
          <a:xfrm>
            <a:off x="43914" y="4206872"/>
            <a:ext cx="7195086" cy="2193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5000"/>
              </a:lnSpc>
              <a:buFontTx/>
              <a:buNone/>
            </a:pPr>
            <a:r>
              <a:rPr lang="en-US" altLang="en-US" sz="2000" b="1" dirty="0">
                <a:solidFill>
                  <a:srgbClr val="006600"/>
                </a:solidFill>
                <a:latin typeface="Arial" panose="020B0604020202020204" pitchFamily="34" charset="0"/>
                <a:cs typeface="Arial" panose="020B0604020202020204" pitchFamily="34" charset="0"/>
              </a:rPr>
              <a:t>Significance and Impact</a:t>
            </a:r>
          </a:p>
          <a:p>
            <a:pPr marL="283464" indent="-283464" eaLnBrk="1" hangingPunct="1">
              <a:lnSpc>
                <a:spcPct val="90000"/>
              </a:lnSpc>
              <a:buFont typeface="Arial" panose="020B0604020202020204" pitchFamily="34" charset="0"/>
              <a:buChar char="●"/>
            </a:pPr>
            <a:r>
              <a:rPr lang="en-US" sz="1600" dirty="0">
                <a:latin typeface="Arial" panose="020B0604020202020204" pitchFamily="34" charset="0"/>
                <a:cs typeface="Arial" panose="020B0604020202020204" pitchFamily="34" charset="0"/>
              </a:rPr>
              <a:t>This study identified that streamflow is increasing in high latitude systems affected by permafrost in response to changing climate.</a:t>
            </a:r>
          </a:p>
          <a:p>
            <a:pPr marL="283464" indent="-283464" eaLnBrk="1" hangingPunct="1">
              <a:lnSpc>
                <a:spcPct val="90000"/>
              </a:lnSpc>
              <a:buFont typeface="Arial" panose="020B0604020202020204" pitchFamily="34" charset="0"/>
              <a:buChar char="●"/>
            </a:pPr>
            <a:r>
              <a:rPr lang="en-US" sz="1600" dirty="0">
                <a:effectLst/>
                <a:latin typeface="Helvetica" pitchFamily="2" charset="0"/>
              </a:rPr>
              <a:t>New products, datasets, and methods developed and applied in this work allow researchers an improved understanding of changing high latitude seasonal streamflow patterns.</a:t>
            </a:r>
          </a:p>
          <a:p>
            <a:pPr marL="283464" indent="-283464" eaLnBrk="1" hangingPunct="1">
              <a:lnSpc>
                <a:spcPct val="90000"/>
              </a:lnSpc>
              <a:buFont typeface="Arial" panose="020B0604020202020204" pitchFamily="34" charset="0"/>
              <a:buChar char="●"/>
            </a:pPr>
            <a:endParaRPr lang="en-US" sz="1600" b="0" i="0" dirty="0">
              <a:solidFill>
                <a:srgbClr val="1C1D1E"/>
              </a:solidFill>
              <a:effectLst/>
              <a:latin typeface="Arial" panose="020B0604020202020204" pitchFamily="34" charset="0"/>
              <a:cs typeface="Arial" panose="020B0604020202020204" pitchFamily="34" charset="0"/>
            </a:endParaRPr>
          </a:p>
        </p:txBody>
      </p:sp>
      <p:sp>
        <p:nvSpPr>
          <p:cNvPr id="10" name="Rectangle 4">
            <a:extLst>
              <a:ext uri="{FF2B5EF4-FFF2-40B4-BE49-F238E27FC236}">
                <a16:creationId xmlns:a16="http://schemas.microsoft.com/office/drawing/2014/main" id="{8B1C6242-7ACF-4806-8730-C141EE592133}"/>
              </a:ext>
            </a:extLst>
          </p:cNvPr>
          <p:cNvSpPr>
            <a:spLocks noChangeArrowheads="1"/>
          </p:cNvSpPr>
          <p:nvPr/>
        </p:nvSpPr>
        <p:spPr bwMode="auto">
          <a:xfrm>
            <a:off x="43915" y="2133600"/>
            <a:ext cx="7195086" cy="2490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nSpc>
                <a:spcPct val="95000"/>
              </a:lnSpc>
              <a:defRPr/>
            </a:pPr>
            <a:r>
              <a:rPr lang="en-US" sz="2000" b="1" dirty="0">
                <a:solidFill>
                  <a:srgbClr val="006600"/>
                </a:solidFill>
                <a:latin typeface="Arial" panose="020B0604020202020204" pitchFamily="34" charset="0"/>
                <a:cs typeface="Arial" panose="020B0604020202020204" pitchFamily="34" charset="0"/>
              </a:rPr>
              <a:t>Approach and Findings</a:t>
            </a:r>
          </a:p>
          <a:p>
            <a:pPr marL="285750" indent="-285750">
              <a:lnSpc>
                <a:spcPct val="90000"/>
              </a:lnSpc>
              <a:buFont typeface="Arial" pitchFamily="34" charset="0"/>
              <a:buChar char="●"/>
              <a:defRPr/>
            </a:pPr>
            <a:r>
              <a:rPr lang="en-US" sz="1600" dirty="0">
                <a:effectLst/>
                <a:latin typeface="Arial" panose="020B0604020202020204" pitchFamily="34" charset="0"/>
                <a:ea typeface="Times New Roman" panose="02020603050405020304" pitchFamily="18" charset="0"/>
                <a:cs typeface="Arial" panose="020B0604020202020204" pitchFamily="34" charset="0"/>
              </a:rPr>
              <a:t>Recent trends for long-term periods (1990-2021, 1976-2021) in observed minimum, mean, and maximum seasonal and annual streamflow were analyzed for a range of watersheds across North America affected by varying degrees of permafrost coverage.</a:t>
            </a:r>
          </a:p>
          <a:p>
            <a:pPr marL="285750" indent="-285750">
              <a:lnSpc>
                <a:spcPct val="90000"/>
              </a:lnSpc>
              <a:buFont typeface="Arial" pitchFamily="34" charset="0"/>
              <a:buChar char="●"/>
              <a:defRPr/>
            </a:pPr>
            <a:r>
              <a:rPr lang="en-US" sz="1600" dirty="0">
                <a:latin typeface="Arial" panose="020B0604020202020204" pitchFamily="34" charset="0"/>
                <a:cs typeface="Arial" panose="020B0604020202020204" pitchFamily="34" charset="0"/>
              </a:rPr>
              <a:t>Significant </a:t>
            </a:r>
            <a:r>
              <a:rPr lang="en-US" sz="1600" dirty="0">
                <a:effectLst/>
                <a:latin typeface="Helvetica" pitchFamily="2" charset="0"/>
              </a:rPr>
              <a:t>increases in mean, minimum, and maximum flows in permafrost dominant systems are reflective of increasing low flows, deepening active layers, and thawing permafrost, indicating that the entire hydrograph is undergoing change within these streamflow systems.</a:t>
            </a:r>
            <a:r>
              <a:rPr lang="en-US" sz="1600" dirty="0">
                <a:latin typeface="Arial" panose="020B0604020202020204" pitchFamily="34" charset="0"/>
                <a:ea typeface="Times New Roman" panose="02020603050405020304" pitchFamily="18" charset="0"/>
                <a:cs typeface="Arial" panose="020B0604020202020204" pitchFamily="34" charset="0"/>
              </a:rPr>
              <a:t> </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90000"/>
              </a:lnSpc>
              <a:buFont typeface="Arial" pitchFamily="34" charset="0"/>
              <a:buChar char="●"/>
              <a:defRPr/>
            </a:pPr>
            <a:endParaRPr lang="en-US" sz="1600" b="0" i="0" dirty="0">
              <a:solidFill>
                <a:srgbClr val="1C1D1E"/>
              </a:solidFill>
              <a:effectLst/>
              <a:latin typeface="Arial" panose="020B0604020202020204" pitchFamily="34" charset="0"/>
              <a:cs typeface="Arial" panose="020B0604020202020204" pitchFamily="34" charset="0"/>
            </a:endParaRPr>
          </a:p>
          <a:p>
            <a:pPr marL="285750" indent="-285750">
              <a:lnSpc>
                <a:spcPct val="90000"/>
              </a:lnSpc>
              <a:buFont typeface="Arial" pitchFamily="34" charset="0"/>
              <a:buChar char="●"/>
              <a:defRPr/>
            </a:pPr>
            <a:endParaRPr lang="en-US" sz="1800" b="0" i="0" dirty="0">
              <a:solidFill>
                <a:srgbClr val="1C1D1E"/>
              </a:solidFill>
              <a:effectLst/>
              <a:latin typeface="Arial" panose="020B0604020202020204" pitchFamily="34" charset="0"/>
              <a:cs typeface="Arial" panose="020B0604020202020204" pitchFamily="34" charset="0"/>
            </a:endParaRPr>
          </a:p>
        </p:txBody>
      </p:sp>
      <p:sp>
        <p:nvSpPr>
          <p:cNvPr id="3077" name="Text Box 6"/>
          <p:cNvSpPr txBox="1">
            <a:spLocks noChangeArrowheads="1"/>
          </p:cNvSpPr>
          <p:nvPr/>
        </p:nvSpPr>
        <p:spPr bwMode="auto">
          <a:xfrm>
            <a:off x="43915" y="5611307"/>
            <a:ext cx="7163459" cy="646331"/>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GB" sz="1200" b="1" dirty="0">
                <a:latin typeface="Arial" panose="020B0604020202020204" pitchFamily="34" charset="0"/>
                <a:cs typeface="Arial" panose="020B0604020202020204" pitchFamily="34" charset="0"/>
              </a:rPr>
              <a:t>Bennett, K.E. </a:t>
            </a:r>
            <a:r>
              <a:rPr lang="en-GB" sz="1200" b="1" dirty="0" err="1">
                <a:latin typeface="Arial" panose="020B0604020202020204" pitchFamily="34" charset="0"/>
                <a:cs typeface="Arial" panose="020B0604020202020204" pitchFamily="34" charset="0"/>
              </a:rPr>
              <a:t>Schwenk</a:t>
            </a:r>
            <a:r>
              <a:rPr lang="en-GB" sz="1200" b="1" dirty="0">
                <a:latin typeface="Arial" panose="020B0604020202020204" pitchFamily="34" charset="0"/>
                <a:cs typeface="Arial" panose="020B0604020202020204" pitchFamily="34" charset="0"/>
              </a:rPr>
              <a:t>, J., </a:t>
            </a:r>
            <a:r>
              <a:rPr lang="en-GB" sz="1200" b="1" dirty="0" err="1">
                <a:latin typeface="Arial" panose="020B0604020202020204" pitchFamily="34" charset="0"/>
                <a:cs typeface="Arial" panose="020B0604020202020204" pitchFamily="34" charset="0"/>
              </a:rPr>
              <a:t>Bachand</a:t>
            </a:r>
            <a:r>
              <a:rPr lang="en-GB" sz="1200" b="1" dirty="0">
                <a:latin typeface="Arial" panose="020B0604020202020204" pitchFamily="34" charset="0"/>
                <a:cs typeface="Arial" panose="020B0604020202020204" pitchFamily="34" charset="0"/>
              </a:rPr>
              <a:t>, C., </a:t>
            </a:r>
            <a:r>
              <a:rPr lang="en-GB" sz="1200" b="1" dirty="0" err="1">
                <a:latin typeface="Arial" panose="020B0604020202020204" pitchFamily="34" charset="0"/>
                <a:cs typeface="Arial" panose="020B0604020202020204" pitchFamily="34" charset="0"/>
              </a:rPr>
              <a:t>Gasarch</a:t>
            </a:r>
            <a:r>
              <a:rPr lang="en-GB" sz="1200" b="1" dirty="0">
                <a:latin typeface="Arial" panose="020B0604020202020204" pitchFamily="34" charset="0"/>
                <a:cs typeface="Arial" panose="020B0604020202020204" pitchFamily="34" charset="0"/>
              </a:rPr>
              <a:t>, E., </a:t>
            </a:r>
            <a:r>
              <a:rPr lang="en-GB" sz="1200" b="1" dirty="0" err="1">
                <a:latin typeface="Arial" panose="020B0604020202020204" pitchFamily="34" charset="0"/>
                <a:cs typeface="Arial" panose="020B0604020202020204" pitchFamily="34" charset="0"/>
              </a:rPr>
              <a:t>Stachelek</a:t>
            </a:r>
            <a:r>
              <a:rPr lang="en-GB" sz="1200" b="1" dirty="0">
                <a:latin typeface="Arial" panose="020B0604020202020204" pitchFamily="34" charset="0"/>
                <a:cs typeface="Arial" panose="020B0604020202020204" pitchFamily="34" charset="0"/>
              </a:rPr>
              <a:t>, J., Bolton, W.R., and J.C. Rowland. 2023. Recent streamflow trends across permafrost basins of North America. Frontiers in Water - Water and Critical Zone, Vol. 5. DOI: 10.3389/frwa.2023.1099660.</a:t>
            </a:r>
            <a:endParaRPr lang="en-US" sz="1200" i="1" dirty="0">
              <a:latin typeface="Arial" panose="020B0604020202020204" pitchFamily="34" charset="0"/>
              <a:cs typeface="Arial" panose="020B0604020202020204" pitchFamily="34" charset="0"/>
            </a:endParaRPr>
          </a:p>
        </p:txBody>
      </p:sp>
      <p:sp>
        <p:nvSpPr>
          <p:cNvPr id="13" name="Rectangle 235">
            <a:extLst>
              <a:ext uri="{FF2B5EF4-FFF2-40B4-BE49-F238E27FC236}">
                <a16:creationId xmlns:a16="http://schemas.microsoft.com/office/drawing/2014/main" id="{21B71F70-0558-4303-9547-B61E5C46180B}"/>
              </a:ext>
            </a:extLst>
          </p:cNvPr>
          <p:cNvSpPr>
            <a:spLocks noChangeArrowheads="1"/>
          </p:cNvSpPr>
          <p:nvPr/>
        </p:nvSpPr>
        <p:spPr bwMode="auto">
          <a:xfrm>
            <a:off x="5047825" y="6465071"/>
            <a:ext cx="6564313" cy="223837"/>
          </a:xfrm>
          <a:prstGeom prst="rect">
            <a:avLst/>
          </a:prstGeom>
          <a:noFill/>
          <a:ln w="9525">
            <a:noFill/>
            <a:miter lim="800000"/>
            <a:headEnd/>
            <a:tailEnd/>
          </a:ln>
        </p:spPr>
        <p:txBody>
          <a:bodyPr>
            <a:prstTxWarp prst="textNoShape">
              <a:avLst/>
            </a:prstTxWarp>
          </a:bodyPr>
          <a:lstStyle/>
          <a:p>
            <a:pPr marL="171450" indent="-171450" algn="r" eaLnBrk="0" hangingPunct="0">
              <a:lnSpc>
                <a:spcPct val="90000"/>
              </a:lnSpc>
            </a:pPr>
            <a:r>
              <a:rPr lang="en-US" sz="1200" b="1" dirty="0">
                <a:solidFill>
                  <a:srgbClr val="106433"/>
                </a:solidFill>
                <a:latin typeface="Arial Nova" panose="020B0504020202020204" pitchFamily="34" charset="0"/>
                <a:ea typeface="Rod" charset="0"/>
                <a:cs typeface="Rod" charset="0"/>
              </a:rPr>
              <a:t>Department of Energy  •  Office of Science  •  Biological and Environmental Research</a:t>
            </a:r>
          </a:p>
        </p:txBody>
      </p:sp>
      <p:sp>
        <p:nvSpPr>
          <p:cNvPr id="5" name="TextBox 9">
            <a:extLst>
              <a:ext uri="{FF2B5EF4-FFF2-40B4-BE49-F238E27FC236}">
                <a16:creationId xmlns:a16="http://schemas.microsoft.com/office/drawing/2014/main" id="{DC85BF24-B36B-624D-5B58-16C7354888A4}"/>
              </a:ext>
            </a:extLst>
          </p:cNvPr>
          <p:cNvSpPr txBox="1">
            <a:spLocks noChangeArrowheads="1"/>
          </p:cNvSpPr>
          <p:nvPr/>
        </p:nvSpPr>
        <p:spPr bwMode="auto">
          <a:xfrm>
            <a:off x="8906549" y="2580422"/>
            <a:ext cx="11518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lnSpc>
                <a:spcPct val="90000"/>
              </a:lnSpc>
              <a:spcBef>
                <a:spcPts val="0"/>
              </a:spcBef>
              <a:buNone/>
            </a:pPr>
            <a:r>
              <a:rPr lang="en-US" altLang="en-US" sz="2000" dirty="0">
                <a:solidFill>
                  <a:schemeClr val="bg1"/>
                </a:solidFill>
                <a:latin typeface="Arial" panose="020B0604020202020204" pitchFamily="34" charset="0"/>
              </a:rPr>
              <a:t>Figure</a:t>
            </a:r>
          </a:p>
        </p:txBody>
      </p:sp>
      <p:pic>
        <p:nvPicPr>
          <p:cNvPr id="2" name="Picture 1" descr="A picture containing text, screenshot, diagram, line&#10;&#10;Description automatically generated">
            <a:extLst>
              <a:ext uri="{FF2B5EF4-FFF2-40B4-BE49-F238E27FC236}">
                <a16:creationId xmlns:a16="http://schemas.microsoft.com/office/drawing/2014/main" id="{6641E713-267D-7A82-2EC3-B3292C4DB343}"/>
              </a:ext>
            </a:extLst>
          </p:cNvPr>
          <p:cNvPicPr>
            <a:picLocks noChangeAspect="1"/>
          </p:cNvPicPr>
          <p:nvPr/>
        </p:nvPicPr>
        <p:blipFill rotWithShape="1">
          <a:blip r:embed="rId3">
            <a:extLst>
              <a:ext uri="{28A0092B-C50C-407E-A947-70E740481C1C}">
                <a14:useLocalDpi xmlns:a14="http://schemas.microsoft.com/office/drawing/2010/main" val="0"/>
              </a:ext>
            </a:extLst>
          </a:blip>
          <a:srcRect r="22866"/>
          <a:stretch/>
        </p:blipFill>
        <p:spPr>
          <a:xfrm>
            <a:off x="7083895" y="1246693"/>
            <a:ext cx="5036657" cy="3477707"/>
          </a:xfrm>
          <a:prstGeom prst="rect">
            <a:avLst/>
          </a:prstGeom>
        </p:spPr>
      </p:pic>
      <p:pic>
        <p:nvPicPr>
          <p:cNvPr id="3" name="Picture 2" descr="A picture containing text, screenshot, diagram, line&#10;&#10;Description automatically generated">
            <a:extLst>
              <a:ext uri="{FF2B5EF4-FFF2-40B4-BE49-F238E27FC236}">
                <a16:creationId xmlns:a16="http://schemas.microsoft.com/office/drawing/2014/main" id="{3AA3A093-5D8C-C6A6-9B7F-840B6C5B00FD}"/>
              </a:ext>
            </a:extLst>
          </p:cNvPr>
          <p:cNvPicPr>
            <a:picLocks noChangeAspect="1"/>
          </p:cNvPicPr>
          <p:nvPr/>
        </p:nvPicPr>
        <p:blipFill rotWithShape="1">
          <a:blip r:embed="rId3">
            <a:extLst>
              <a:ext uri="{28A0092B-C50C-407E-A947-70E740481C1C}">
                <a14:useLocalDpi xmlns:a14="http://schemas.microsoft.com/office/drawing/2010/main" val="0"/>
              </a:ext>
            </a:extLst>
          </a:blip>
          <a:srcRect l="76720" t="30742" b="40454"/>
          <a:stretch/>
        </p:blipFill>
        <p:spPr>
          <a:xfrm>
            <a:off x="7239001" y="802366"/>
            <a:ext cx="1606679" cy="1058737"/>
          </a:xfrm>
          <a:prstGeom prst="rect">
            <a:avLst/>
          </a:prstGeom>
        </p:spPr>
      </p:pic>
    </p:spTree>
    <p:extLst>
      <p:ext uri="{BB962C8B-B14F-4D97-AF65-F5344CB8AC3E}">
        <p14:creationId xmlns:p14="http://schemas.microsoft.com/office/powerpoint/2010/main" val="96199235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Y 2017 BER Transition briefing MRR 02102017 Gary Tris Todd.pptx" id="{950876FA-45CC-4CBB-8EB8-94848769055F}" vid="{E060FB21-235D-4E61-AB69-C8AF0AE30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EE2EA1CCEDFE42ABC93D9292C873B0" ma:contentTypeVersion="15" ma:contentTypeDescription="Create a new document." ma:contentTypeScope="" ma:versionID="d0e421adeeb29216af584de8cfaaa04a">
  <xsd:schema xmlns:xsd="http://www.w3.org/2001/XMLSchema" xmlns:xs="http://www.w3.org/2001/XMLSchema" xmlns:p="http://schemas.microsoft.com/office/2006/metadata/properties" xmlns:ns2="c984396b-6b2b-4702-b0ed-ddd4650c9569" xmlns:ns3="df1a08c3-14da-4669-a81b-4822034d70c2" xmlns:ns4="5cece13e-3376-4417-9525-be60b11a89a8" targetNamespace="http://schemas.microsoft.com/office/2006/metadata/properties" ma:root="true" ma:fieldsID="2635d5d37e702e062bf6f3db5e2ece6e" ns2:_="" ns3:_="" ns4:_="">
    <xsd:import namespace="c984396b-6b2b-4702-b0ed-ddd4650c9569"/>
    <xsd:import namespace="df1a08c3-14da-4669-a81b-4822034d70c2"/>
    <xsd:import namespace="5cece13e-3376-4417-9525-be60b11a89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GenerationTime" minOccurs="0"/>
                <xsd:element ref="ns3:MediaServiceEventHashCode" minOccurs="0"/>
                <xsd:element ref="ns3:MediaServiceLocation" minOccurs="0"/>
                <xsd:element ref="ns3:MediaServiceOCR"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84396b-6b2b-4702-b0ed-ddd4650c95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f1a08c3-14da-4669-a81b-4822034d70c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cece13e-3376-4417-9525-be60b11a89a8"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1dbef186-2c9c-465c-b98c-3ee97403fb82}" ma:internalName="TaxCatchAll" ma:showField="CatchAllData" ma:web="c984396b-6b2b-4702-b0ed-ddd4650c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f1a08c3-14da-4669-a81b-4822034d70c2">
      <Terms xmlns="http://schemas.microsoft.com/office/infopath/2007/PartnerControls"/>
    </lcf76f155ced4ddcb4097134ff3c332f>
    <TaxCatchAll xmlns="5cece13e-3376-4417-9525-be60b11a89a8" xsi:nil="true"/>
  </documentManagement>
</p:properties>
</file>

<file path=customXml/itemProps1.xml><?xml version="1.0" encoding="utf-8"?>
<ds:datastoreItem xmlns:ds="http://schemas.openxmlformats.org/officeDocument/2006/customXml" ds:itemID="{426A0052-45CF-4915-8A3A-5A80A05D34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84396b-6b2b-4702-b0ed-ddd4650c9569"/>
    <ds:schemaRef ds:uri="df1a08c3-14da-4669-a81b-4822034d70c2"/>
    <ds:schemaRef ds:uri="5cece13e-3376-4417-9525-be60b11a89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65C4C2-4478-4D9E-A6A1-E2DBA1C29A2E}">
  <ds:schemaRefs>
    <ds:schemaRef ds:uri="http://schemas.microsoft.com/sharepoint/v3/contenttype/forms"/>
  </ds:schemaRefs>
</ds:datastoreItem>
</file>

<file path=customXml/itemProps3.xml><?xml version="1.0" encoding="utf-8"?>
<ds:datastoreItem xmlns:ds="http://schemas.openxmlformats.org/officeDocument/2006/customXml" ds:itemID="{B0913A82-260E-4EE4-B3B5-558A6A351E7F}">
  <ds:schemaRefs>
    <ds:schemaRef ds:uri="5cece13e-3376-4417-9525-be60b11a89a8"/>
    <ds:schemaRef ds:uri="http://purl.org/dc/terms/"/>
    <ds:schemaRef ds:uri="http://purl.org/dc/dcmitype/"/>
    <ds:schemaRef ds:uri="http://schemas.openxmlformats.org/package/2006/metadata/core-properties"/>
    <ds:schemaRef ds:uri="df1a08c3-14da-4669-a81b-4822034d70c2"/>
    <ds:schemaRef ds:uri="http://purl.org/dc/elements/1.1/"/>
    <ds:schemaRef ds:uri="http://schemas.microsoft.com/office/2006/metadata/properties"/>
    <ds:schemaRef ds:uri="http://schemas.microsoft.com/office/2006/documentManagement/types"/>
    <ds:schemaRef ds:uri="c984396b-6b2b-4702-b0ed-ddd4650c9569"/>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SC template</Template>
  <TotalTime>2921</TotalTime>
  <Words>339</Words>
  <Application>Microsoft Macintosh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Nova</vt:lpstr>
      <vt:lpstr>Calibri</vt:lpstr>
      <vt:lpstr>Helvetica</vt:lpstr>
      <vt:lpstr>Times New Roman</vt:lpstr>
      <vt:lpstr>1_Office Theme</vt:lpstr>
      <vt:lpstr>PowerPoint Presentation</vt:lpstr>
    </vt:vector>
  </TitlesOfParts>
  <Company>US Department of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West, Tristram</dc:creator>
  <cp:lastModifiedBy>Bennett, Katrina Eleanor</cp:lastModifiedBy>
  <cp:revision>139</cp:revision>
  <cp:lastPrinted>2022-03-28T16:23:10Z</cp:lastPrinted>
  <dcterms:created xsi:type="dcterms:W3CDTF">2019-02-27T15:57:00Z</dcterms:created>
  <dcterms:modified xsi:type="dcterms:W3CDTF">2023-06-30T21:31:23Z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0x01010007EE2EA1CCEDFE42ABC93D9292C873B0</vt:lpwstr>
  </property>
  <property fmtid="{D5CDD505-2E9C-101B-9397-08002B2CF9AE}" pid="3" name="MediaServiceImageTags">
    <vt:lpwstr/>
  </property>
</Properties>
</file>