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98" d="100"/>
          <a:sy n="98" d="100"/>
        </p:scale>
        <p:origin x="413" y="86"/>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12/5/2024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12/5/2024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12/5/2024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88/2752-5309/ad976d" TargetMode="External"/><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2A208659-82F1-BF3F-370F-4474B3C136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1909" y="562714"/>
            <a:ext cx="4747107" cy="4381944"/>
          </a:xfrm>
          <a:prstGeom prst="rect">
            <a:avLst/>
          </a:prstGeom>
          <a:noFill/>
          <a:extLst>
            <a:ext uri="{909E8E84-426E-40DD-AFC4-6F175D3DCCD1}">
              <a14:hiddenFill xmlns:a14="http://schemas.microsoft.com/office/drawing/2010/main">
                <a:solidFill>
                  <a:srgbClr val="FFFFFF"/>
                </a:solidFill>
              </a14:hiddenFill>
            </a:ext>
          </a:extLst>
        </p:spPr>
      </p:pic>
      <p:sp>
        <p:nvSpPr>
          <p:cNvPr id="120" name="Shape 120"/>
          <p:cNvSpPr/>
          <p:nvPr/>
        </p:nvSpPr>
        <p:spPr>
          <a:xfrm>
            <a:off x="190770" y="3744055"/>
            <a:ext cx="4128428" cy="2472793"/>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200" dirty="0">
                <a:latin typeface="Calibri" panose="020F0502020204030204" pitchFamily="34" charset="0"/>
              </a:rPr>
              <a:t>Wildfire PM</a:t>
            </a:r>
            <a:r>
              <a:rPr lang="en-US" sz="1200" baseline="-25000" dirty="0">
                <a:latin typeface="Calibri" panose="020F0502020204030204" pitchFamily="34" charset="0"/>
              </a:rPr>
              <a:t>2.5</a:t>
            </a:r>
            <a:r>
              <a:rPr lang="en-US" sz="1200" dirty="0">
                <a:latin typeface="Calibri" panose="020F0502020204030204" pitchFamily="34" charset="0"/>
              </a:rPr>
              <a:t> exposure was associated with increased risk of ED visits for all causes, non-accidental causes, and, most strongly, respiratory diseases. Risk varied systematically across population subgroups, with children under 10 and adults over 20 showing higher risks, Black populations experiencing the highest relative risk, and areas with lower air conditioning prevalence exhibiting greater vulnerability. </a:t>
            </a:r>
            <a:r>
              <a:rPr lang="en-US" sz="1200" dirty="0">
                <a:latin typeface="Calibri" panose="020F0502020204030204" pitchFamily="34" charset="0"/>
                <a:cs typeface="Calibri" panose="020F0502020204030204" pitchFamily="34" charset="0"/>
              </a:rPr>
              <a:t>By highlighting the public health risks associated with wildfire smoke exposure, and how these impacts differ based on measures of vulnerability and adaptation, we provide essential insights for developing targeted interventions and policies to protect vulnerable populations and communities.</a:t>
            </a:r>
            <a:endParaRPr sz="1200" dirty="0">
              <a:latin typeface="Calibri" panose="020F0502020204030204" pitchFamily="34" charset="0"/>
              <a:cs typeface="Calibri" panose="020F0502020204030204" pitchFamily="34" charset="0"/>
            </a:endParaRPr>
          </a:p>
        </p:txBody>
      </p:sp>
      <p:sp>
        <p:nvSpPr>
          <p:cNvPr id="121" name="Shape 121"/>
          <p:cNvSpPr/>
          <p:nvPr/>
        </p:nvSpPr>
        <p:spPr>
          <a:xfrm>
            <a:off x="257568" y="131672"/>
            <a:ext cx="8240811" cy="379912"/>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pPr algn="ctr" fontAlgn="base"/>
            <a:r>
              <a:rPr lang="en-US" sz="2000" i="0" dirty="0">
                <a:solidFill>
                  <a:srgbClr val="333333"/>
                </a:solidFill>
                <a:effectLst/>
                <a:latin typeface="-apple-system"/>
              </a:rPr>
              <a:t>Emergency Department </a:t>
            </a:r>
            <a:r>
              <a:rPr lang="en-US" sz="2000" dirty="0">
                <a:solidFill>
                  <a:srgbClr val="333333"/>
                </a:solidFill>
                <a:latin typeface="-apple-system"/>
              </a:rPr>
              <a:t>V</a:t>
            </a:r>
            <a:r>
              <a:rPr lang="en-US" sz="2000" i="0" dirty="0">
                <a:solidFill>
                  <a:srgbClr val="333333"/>
                </a:solidFill>
                <a:effectLst/>
                <a:latin typeface="-apple-system"/>
              </a:rPr>
              <a:t>isits in California Associated with Wildfire PM</a:t>
            </a:r>
            <a:r>
              <a:rPr lang="en-US" sz="2000" i="0" baseline="-25000" dirty="0">
                <a:solidFill>
                  <a:srgbClr val="333333"/>
                </a:solidFill>
                <a:effectLst/>
                <a:latin typeface="inherit"/>
              </a:rPr>
              <a:t>2.5</a:t>
            </a:r>
            <a:endParaRPr lang="en-US" sz="2000" i="0" dirty="0">
              <a:solidFill>
                <a:srgbClr val="333333"/>
              </a:solidFill>
              <a:effectLst/>
              <a:latin typeface="-apple-system"/>
            </a:endParaRPr>
          </a:p>
        </p:txBody>
      </p:sp>
      <p:sp>
        <p:nvSpPr>
          <p:cNvPr id="122" name="Shape 122"/>
          <p:cNvSpPr/>
          <p:nvPr/>
        </p:nvSpPr>
        <p:spPr>
          <a:xfrm>
            <a:off x="190771" y="363924"/>
            <a:ext cx="4214399" cy="2027589"/>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200" b="0" i="0" dirty="0">
                <a:solidFill>
                  <a:srgbClr val="333333"/>
                </a:solidFill>
                <a:effectLst/>
                <a:latin typeface="-apple-system"/>
              </a:rPr>
              <a:t>Health impacts from wildfire smoke in are increasing, especially in the Western US. </a:t>
            </a:r>
            <a:r>
              <a:rPr lang="en-US" sz="1200" dirty="0">
                <a:latin typeface="Calibri" panose="020F0502020204030204" pitchFamily="34" charset="0"/>
                <a:ea typeface="Times New Roman" panose="02020603050405020304" pitchFamily="18" charset="0"/>
                <a:cs typeface="Calibri" panose="020F0502020204030204" pitchFamily="34" charset="0"/>
              </a:rPr>
              <a:t>We investigate how exposure to fine particulates (PM</a:t>
            </a:r>
            <a:r>
              <a:rPr lang="en-US" sz="1200" baseline="-25000" dirty="0">
                <a:latin typeface="Calibri" panose="020F0502020204030204" pitchFamily="34" charset="0"/>
                <a:ea typeface="Times New Roman" panose="02020603050405020304" pitchFamily="18" charset="0"/>
                <a:cs typeface="Calibri" panose="020F0502020204030204" pitchFamily="34" charset="0"/>
              </a:rPr>
              <a:t>2.5</a:t>
            </a:r>
            <a:r>
              <a:rPr lang="en-US" sz="1200" dirty="0">
                <a:latin typeface="Calibri" panose="020F0502020204030204" pitchFamily="34" charset="0"/>
                <a:ea typeface="Times New Roman" panose="02020603050405020304" pitchFamily="18" charset="0"/>
                <a:cs typeface="Calibri" panose="020F0502020204030204" pitchFamily="34" charset="0"/>
              </a:rPr>
              <a:t>) from wildfire smoke affects </a:t>
            </a:r>
            <a:r>
              <a:rPr lang="en-US" sz="1200" dirty="0">
                <a:latin typeface="Calibri" panose="020F0502020204030204" pitchFamily="34" charset="0"/>
                <a:ea typeface="MS Mincho" panose="02020609040205080304" pitchFamily="49" charset="-128"/>
                <a:cs typeface="Calibri" panose="020F0502020204030204" pitchFamily="34" charset="0"/>
              </a:rPr>
              <a:t>emergency department (</a:t>
            </a:r>
            <a:r>
              <a:rPr lang="en-US" sz="1200" dirty="0">
                <a:latin typeface="Calibri" panose="020F0502020204030204" pitchFamily="34" charset="0"/>
                <a:ea typeface="Times New Roman" panose="02020603050405020304" pitchFamily="18" charset="0"/>
                <a:cs typeface="Calibri" panose="020F0502020204030204" pitchFamily="34" charset="0"/>
              </a:rPr>
              <a:t>ED) visits in California and assess how these health risks vary across different population subgroups and community characteristics. By examining factors such as age, race, air conditioning prevalence, and social vulnerability, we identify disparities in health outcomes and inform strategies to protect vulnerable populations.</a:t>
            </a:r>
          </a:p>
        </p:txBody>
      </p:sp>
      <p:sp>
        <p:nvSpPr>
          <p:cNvPr id="123" name="Shape 123"/>
          <p:cNvSpPr/>
          <p:nvPr/>
        </p:nvSpPr>
        <p:spPr>
          <a:xfrm>
            <a:off x="190770" y="2165695"/>
            <a:ext cx="4128429" cy="1734129"/>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lgn="l"/>
            <a:r>
              <a:rPr lang="en-US" sz="1200" dirty="0">
                <a:latin typeface="Calibri" panose="020F0502020204030204" pitchFamily="34" charset="0"/>
                <a:ea typeface="Times New Roman" panose="02020603050405020304" pitchFamily="18" charset="0"/>
                <a:cs typeface="Calibri" panose="020F0502020204030204" pitchFamily="34" charset="0"/>
              </a:rPr>
              <a:t>We conduct an empirical analysis, using data on </a:t>
            </a:r>
            <a:r>
              <a:rPr lang="en-US" sz="1200" dirty="0">
                <a:latin typeface="Calibri" panose="020F0502020204030204" pitchFamily="34" charset="0"/>
                <a:ea typeface="MS Mincho" panose="02020609040205080304" pitchFamily="49" charset="-128"/>
                <a:cs typeface="Calibri" panose="020F0502020204030204" pitchFamily="34" charset="0"/>
              </a:rPr>
              <a:t>over 48 million ED visits linked to daily wildfire-specific PM</a:t>
            </a:r>
            <a:r>
              <a:rPr lang="en-US" sz="1200" baseline="-25000" dirty="0">
                <a:latin typeface="Calibri" panose="020F0502020204030204" pitchFamily="34" charset="0"/>
                <a:ea typeface="MS Mincho" panose="02020609040205080304" pitchFamily="49" charset="-128"/>
                <a:cs typeface="Calibri" panose="020F0502020204030204" pitchFamily="34" charset="0"/>
              </a:rPr>
              <a:t>2.5</a:t>
            </a:r>
            <a:r>
              <a:rPr lang="en-US" sz="1200" dirty="0">
                <a:latin typeface="Calibri" panose="020F0502020204030204" pitchFamily="34" charset="0"/>
                <a:ea typeface="MS Mincho" panose="02020609040205080304" pitchFamily="49" charset="-128"/>
                <a:cs typeface="Calibri" panose="020F0502020204030204" pitchFamily="34" charset="0"/>
              </a:rPr>
              <a:t> concentrations in California for 2012-2019, employing a time-stratified case-crossover design with distributed lag non-linear modeling to estimate individuals’ hospitalization risk associated with wildfire smoke exposure. Stratifying our model by population and community characteristics reveals differential health risks.</a:t>
            </a:r>
          </a:p>
        </p:txBody>
      </p:sp>
      <p:sp>
        <p:nvSpPr>
          <p:cNvPr id="124" name="Shape 124"/>
          <p:cNvSpPr/>
          <p:nvPr/>
        </p:nvSpPr>
        <p:spPr>
          <a:xfrm>
            <a:off x="4405170" y="5921672"/>
            <a:ext cx="4663846" cy="707886"/>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1000" dirty="0">
                <a:latin typeface="Arial" panose="020B0604020202020204" pitchFamily="34" charset="0"/>
                <a:ea typeface="MS Mincho" panose="02020609040205080304" pitchFamily="49" charset="-128"/>
              </a:rPr>
              <a:t>Stowell, JD, Sue Wing I, Romitti Y, Kinney PL, Wellenius GA</a:t>
            </a:r>
            <a:r>
              <a:rPr lang="en-US" sz="900" dirty="0">
                <a:latin typeface="Arial" panose="020B0604020202020204" pitchFamily="34" charset="0"/>
                <a:ea typeface="MS Mincho" panose="02020609040205080304" pitchFamily="49" charset="-128"/>
              </a:rPr>
              <a:t> </a:t>
            </a:r>
            <a:r>
              <a:rPr lang="en-US" sz="1000" dirty="0">
                <a:latin typeface="Arial" panose="020B0604020202020204" pitchFamily="34" charset="0"/>
                <a:ea typeface="MS Mincho" panose="02020609040205080304" pitchFamily="49" charset="-128"/>
              </a:rPr>
              <a:t>(2024). Emergency department visits in California associated with wildfire PM</a:t>
            </a:r>
            <a:r>
              <a:rPr lang="en-US" sz="1000" baseline="-25000" dirty="0">
                <a:latin typeface="Arial" panose="020B0604020202020204" pitchFamily="34" charset="0"/>
                <a:ea typeface="MS Mincho" panose="02020609040205080304" pitchFamily="49" charset="-128"/>
              </a:rPr>
              <a:t>2.5</a:t>
            </a:r>
            <a:r>
              <a:rPr lang="en-US" sz="1000" dirty="0">
                <a:latin typeface="Arial" panose="020B0604020202020204" pitchFamily="34" charset="0"/>
                <a:ea typeface="MS Mincho" panose="02020609040205080304" pitchFamily="49" charset="-128"/>
              </a:rPr>
              <a:t>: differing risk across individuals and communities, </a:t>
            </a:r>
            <a:r>
              <a:rPr lang="en-US" sz="1000" b="1" i="1" dirty="0">
                <a:latin typeface="Arial" panose="020B0604020202020204" pitchFamily="34" charset="0"/>
                <a:ea typeface="MS Mincho" panose="02020609040205080304" pitchFamily="49" charset="-128"/>
              </a:rPr>
              <a:t>Environmental Research: Health</a:t>
            </a:r>
            <a:r>
              <a:rPr lang="en-US" sz="1000" i="1" dirty="0">
                <a:latin typeface="Arial" panose="020B0604020202020204" pitchFamily="34" charset="0"/>
                <a:ea typeface="MS Mincho" panose="02020609040205080304" pitchFamily="49" charset="-128"/>
              </a:rPr>
              <a:t> forthcoming</a:t>
            </a:r>
            <a:r>
              <a:rPr lang="en-US" sz="1000" dirty="0">
                <a:latin typeface="Arial" panose="020B0604020202020204" pitchFamily="34" charset="0"/>
                <a:ea typeface="MS Mincho" panose="02020609040205080304" pitchFamily="49" charset="-128"/>
              </a:rPr>
              <a:t>. </a:t>
            </a:r>
            <a:r>
              <a:rPr lang="en-US" sz="1000" dirty="0">
                <a:latin typeface="Arial" panose="020B0604020202020204" pitchFamily="34" charset="0"/>
                <a:ea typeface="MS Mincho" panose="02020609040205080304" pitchFamily="49" charset="-128"/>
                <a:hlinkClick r:id="rId3"/>
              </a:rPr>
              <a:t>https://doi.org/10.1088/2752-5309/ad976d</a:t>
            </a:r>
            <a:r>
              <a:rPr lang="en-US" sz="1000" dirty="0">
                <a:latin typeface="Arial" panose="020B0604020202020204" pitchFamily="34" charset="0"/>
                <a:ea typeface="MS Mincho" panose="02020609040205080304" pitchFamily="49" charset="-128"/>
              </a:rPr>
              <a:t> </a:t>
            </a:r>
          </a:p>
        </p:txBody>
      </p:sp>
      <p:sp>
        <p:nvSpPr>
          <p:cNvPr id="8" name="Shape 119">
            <a:extLst>
              <a:ext uri="{FF2B5EF4-FFF2-40B4-BE49-F238E27FC236}">
                <a16:creationId xmlns:a16="http://schemas.microsoft.com/office/drawing/2014/main" id="{D05CE714-975C-5F45-B8FB-334BF21660D6}"/>
              </a:ext>
            </a:extLst>
          </p:cNvPr>
          <p:cNvSpPr/>
          <p:nvPr/>
        </p:nvSpPr>
        <p:spPr>
          <a:xfrm>
            <a:off x="4420800" y="4966169"/>
            <a:ext cx="4577875" cy="918521"/>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100" dirty="0">
                <a:solidFill>
                  <a:srgbClr val="0070C0"/>
                </a:solidFill>
                <a:latin typeface="Calibri" panose="020F0502020204030204" pitchFamily="34" charset="0"/>
                <a:cs typeface="Calibri" panose="020F0502020204030204" pitchFamily="34" charset="0"/>
              </a:rPr>
              <a:t>Impact of wildfire PM</a:t>
            </a:r>
            <a:r>
              <a:rPr lang="en-US" sz="1100" baseline="-25000" dirty="0">
                <a:solidFill>
                  <a:srgbClr val="0070C0"/>
                </a:solidFill>
                <a:latin typeface="Calibri" panose="020F0502020204030204" pitchFamily="34" charset="0"/>
                <a:cs typeface="Calibri" panose="020F0502020204030204" pitchFamily="34" charset="0"/>
              </a:rPr>
              <a:t>2.5</a:t>
            </a:r>
            <a:r>
              <a:rPr lang="en-US" sz="1100" dirty="0">
                <a:solidFill>
                  <a:srgbClr val="0070C0"/>
                </a:solidFill>
                <a:latin typeface="Calibri" panose="020F0502020204030204" pitchFamily="34" charset="0"/>
                <a:cs typeface="Calibri" panose="020F0502020204030204" pitchFamily="34" charset="0"/>
              </a:rPr>
              <a:t> exposure on ED visits in California, 2012-2019. </a:t>
            </a:r>
            <a:r>
              <a:rPr lang="en-US" sz="1100" b="1" dirty="0">
                <a:solidFill>
                  <a:srgbClr val="0070C0"/>
                </a:solidFill>
                <a:latin typeface="Calibri" panose="020F0502020204030204" pitchFamily="34" charset="0"/>
                <a:cs typeface="Calibri" panose="020F0502020204030204" pitchFamily="34" charset="0"/>
              </a:rPr>
              <a:t>A.</a:t>
            </a:r>
            <a:r>
              <a:rPr lang="en-US" sz="1100" dirty="0">
                <a:solidFill>
                  <a:srgbClr val="0070C0"/>
                </a:solidFill>
                <a:latin typeface="Calibri" panose="020F0502020204030204" pitchFamily="34" charset="0"/>
                <a:cs typeface="Calibri" panose="020F0502020204030204" pitchFamily="34" charset="0"/>
              </a:rPr>
              <a:t> Risk ratios and 95% confidence intervals of the associations between PM</a:t>
            </a:r>
            <a:r>
              <a:rPr lang="en-US" sz="1100" baseline="-25000" dirty="0">
                <a:solidFill>
                  <a:srgbClr val="0070C0"/>
                </a:solidFill>
                <a:latin typeface="Calibri" panose="020F0502020204030204" pitchFamily="34" charset="0"/>
                <a:cs typeface="Calibri" panose="020F0502020204030204" pitchFamily="34" charset="0"/>
              </a:rPr>
              <a:t>2.5</a:t>
            </a:r>
            <a:r>
              <a:rPr lang="en-US" sz="1100" dirty="0">
                <a:solidFill>
                  <a:srgbClr val="0070C0"/>
                </a:solidFill>
                <a:latin typeface="Calibri" panose="020F0502020204030204" pitchFamily="34" charset="0"/>
                <a:cs typeface="Calibri" panose="020F0502020204030204" pitchFamily="34" charset="0"/>
              </a:rPr>
              <a:t> and ED visits comparing the 95th percentile of lag 0-7 exposure to no exposure. </a:t>
            </a:r>
            <a:r>
              <a:rPr lang="en-US" sz="1100" b="1" dirty="0">
                <a:solidFill>
                  <a:srgbClr val="0070C0"/>
                </a:solidFill>
                <a:latin typeface="Calibri" panose="020F0502020204030204" pitchFamily="34" charset="0"/>
                <a:cs typeface="Calibri" panose="020F0502020204030204" pitchFamily="34" charset="0"/>
              </a:rPr>
              <a:t>B.</a:t>
            </a:r>
            <a:r>
              <a:rPr lang="en-US" sz="1100" dirty="0">
                <a:solidFill>
                  <a:srgbClr val="0070C0"/>
                </a:solidFill>
                <a:latin typeface="Calibri" panose="020F0502020204030204" pitchFamily="34" charset="0"/>
                <a:cs typeface="Calibri" panose="020F0502020204030204" pitchFamily="34" charset="0"/>
              </a:rPr>
              <a:t> Exposure-response curves for the associations between exposure to PM</a:t>
            </a:r>
            <a:r>
              <a:rPr lang="en-US" sz="1100" baseline="-25000" dirty="0">
                <a:solidFill>
                  <a:srgbClr val="0070C0"/>
                </a:solidFill>
                <a:latin typeface="Calibri" panose="020F0502020204030204" pitchFamily="34" charset="0"/>
                <a:cs typeface="Calibri" panose="020F0502020204030204" pitchFamily="34" charset="0"/>
              </a:rPr>
              <a:t>2.5</a:t>
            </a:r>
            <a:r>
              <a:rPr lang="en-US" sz="1100" dirty="0">
                <a:solidFill>
                  <a:srgbClr val="0070C0"/>
                </a:solidFill>
                <a:latin typeface="Calibri" panose="020F0502020204030204" pitchFamily="34" charset="0"/>
                <a:cs typeface="Calibri" panose="020F0502020204030204" pitchFamily="34" charset="0"/>
              </a:rPr>
              <a:t> and ED visits (dashed line: 95</a:t>
            </a:r>
            <a:r>
              <a:rPr lang="en-US" sz="1100" baseline="30000" dirty="0">
                <a:solidFill>
                  <a:srgbClr val="0070C0"/>
                </a:solidFill>
                <a:latin typeface="Calibri" panose="020F0502020204030204" pitchFamily="34" charset="0"/>
                <a:cs typeface="Calibri" panose="020F0502020204030204" pitchFamily="34" charset="0"/>
              </a:rPr>
              <a:t>th</a:t>
            </a:r>
            <a:r>
              <a:rPr lang="en-US" sz="1100" dirty="0">
                <a:solidFill>
                  <a:srgbClr val="0070C0"/>
                </a:solidFill>
                <a:latin typeface="Calibri" panose="020F0502020204030204" pitchFamily="34" charset="0"/>
                <a:cs typeface="Calibri" panose="020F0502020204030204" pitchFamily="34" charset="0"/>
              </a:rPr>
              <a:t> percentile). </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9114</TotalTime>
  <Words>375</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-apple-system</vt:lpstr>
      <vt:lpstr>Arial</vt:lpstr>
      <vt:lpstr>Calibri</vt:lpstr>
      <vt:lpstr>Franklin Gothic Book</vt:lpstr>
      <vt:lpstr>Franklin Gothic Medium</vt:lpstr>
      <vt:lpstr>inherit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Sue Wing, Ian</cp:lastModifiedBy>
  <cp:revision>53</cp:revision>
  <dcterms:created xsi:type="dcterms:W3CDTF">2019-03-01T18:13:06Z</dcterms:created>
  <dcterms:modified xsi:type="dcterms:W3CDTF">2024-12-05T15:17:23Z</dcterms:modified>
</cp:coreProperties>
</file>