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1" r:id="rId4"/>
    <p:sldMasterId id="2147483662" r:id="rId5"/>
  </p:sldMasterIdLst>
  <p:notesMasterIdLst>
    <p:notesMasterId r:id="rId6"/>
  </p:notesMasterIdLst>
  <p:sldIdLst>
    <p:sldId id="256"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4f110b4a8f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g24f110b4a8f_0_3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yperFACETS Highlight">
  <p:cSld name="HyperFACETS Highlight">
    <p:spTree>
      <p:nvGrpSpPr>
        <p:cNvPr id="56" name="Shape 56"/>
        <p:cNvGrpSpPr/>
        <p:nvPr/>
      </p:nvGrpSpPr>
      <p:grpSpPr>
        <a:xfrm>
          <a:off x="0" y="0"/>
          <a:ext cx="0" cy="0"/>
          <a:chOff x="0" y="0"/>
          <a:chExt cx="0" cy="0"/>
        </a:xfrm>
      </p:grpSpPr>
      <p:sp>
        <p:nvSpPr>
          <p:cNvPr id="57" name="Google Shape;57;p14"/>
          <p:cNvSpPr/>
          <p:nvPr/>
        </p:nvSpPr>
        <p:spPr>
          <a:xfrm>
            <a:off x="1" y="0"/>
            <a:ext cx="9144000" cy="727500"/>
          </a:xfrm>
          <a:prstGeom prst="rect">
            <a:avLst/>
          </a:prstGeom>
          <a:solidFill>
            <a:srgbClr val="1D4F79"/>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58" name="Google Shape;58;p14"/>
          <p:cNvSpPr txBox="1"/>
          <p:nvPr>
            <p:ph idx="1" type="body"/>
          </p:nvPr>
        </p:nvSpPr>
        <p:spPr>
          <a:xfrm>
            <a:off x="0" y="9554"/>
            <a:ext cx="9144000" cy="717900"/>
          </a:xfrm>
          <a:prstGeom prst="rect">
            <a:avLst/>
          </a:prstGeom>
          <a:solidFill>
            <a:srgbClr val="1D4F79"/>
          </a:solidFill>
          <a:ln>
            <a:noFill/>
          </a:ln>
        </p:spPr>
        <p:txBody>
          <a:bodyPr anchorCtr="0" anchor="ctr" bIns="34275" lIns="68575" spcFirstLastPara="1" rIns="68575" wrap="square" tIns="34275">
            <a:normAutofit/>
          </a:bodyPr>
          <a:lstStyle>
            <a:lvl1pPr indent="-228600" lvl="0" marL="457200" rtl="0" algn="ctr">
              <a:lnSpc>
                <a:spcPct val="90000"/>
              </a:lnSpc>
              <a:spcBef>
                <a:spcPts val="800"/>
              </a:spcBef>
              <a:spcAft>
                <a:spcPts val="0"/>
              </a:spcAft>
              <a:buClr>
                <a:schemeClr val="lt1"/>
              </a:buClr>
              <a:buSzPts val="2100"/>
              <a:buNone/>
              <a:defRPr b="1">
                <a:solidFill>
                  <a:schemeClr val="lt1"/>
                </a:solidFill>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228600" lvl="4" marL="2286000" rtl="0" algn="l">
              <a:lnSpc>
                <a:spcPct val="90000"/>
              </a:lnSpc>
              <a:spcBef>
                <a:spcPts val="400"/>
              </a:spcBef>
              <a:spcAft>
                <a:spcPts val="0"/>
              </a:spcAft>
              <a:buClr>
                <a:schemeClr val="dk1"/>
              </a:buClr>
              <a:buSzPts val="1400"/>
              <a:buNone/>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59" name="Google Shape;59;p14"/>
          <p:cNvSpPr txBox="1"/>
          <p:nvPr>
            <p:ph idx="2" type="body"/>
          </p:nvPr>
        </p:nvSpPr>
        <p:spPr>
          <a:xfrm>
            <a:off x="171450" y="879873"/>
            <a:ext cx="5285100" cy="3138000"/>
          </a:xfrm>
          <a:prstGeom prst="rect">
            <a:avLst/>
          </a:prstGeom>
          <a:noFill/>
          <a:ln>
            <a:noFill/>
          </a:ln>
        </p:spPr>
        <p:txBody>
          <a:bodyPr anchorCtr="0" anchor="t" bIns="34275" lIns="68575" spcFirstLastPara="1" rIns="68575" wrap="square" tIns="34275">
            <a:normAutofit/>
          </a:bodyPr>
          <a:lstStyle>
            <a:lvl1pPr indent="-361950" lvl="0" marL="457200" rtl="0" algn="l">
              <a:lnSpc>
                <a:spcPct val="100000"/>
              </a:lnSpc>
              <a:spcBef>
                <a:spcPts val="800"/>
              </a:spcBef>
              <a:spcAft>
                <a:spcPts val="0"/>
              </a:spcAft>
              <a:buClr>
                <a:schemeClr val="dk1"/>
              </a:buClr>
              <a:buSzPts val="2100"/>
              <a:buChar char="•"/>
              <a:defRPr/>
            </a:lvl1pPr>
            <a:lvl2pPr indent="-342900" lvl="1" marL="914400" rtl="0" algn="l">
              <a:lnSpc>
                <a:spcPct val="100000"/>
              </a:lnSpc>
              <a:spcBef>
                <a:spcPts val="400"/>
              </a:spcBef>
              <a:spcAft>
                <a:spcPts val="0"/>
              </a:spcAft>
              <a:buClr>
                <a:schemeClr val="dk1"/>
              </a:buClr>
              <a:buSzPts val="1800"/>
              <a:buChar char="•"/>
              <a:defRPr/>
            </a:lvl2pPr>
            <a:lvl3pPr indent="-323850" lvl="2" marL="1371600" rtl="0" algn="l">
              <a:lnSpc>
                <a:spcPct val="100000"/>
              </a:lnSpc>
              <a:spcBef>
                <a:spcPts val="400"/>
              </a:spcBef>
              <a:spcAft>
                <a:spcPts val="0"/>
              </a:spcAft>
              <a:buClr>
                <a:schemeClr val="dk1"/>
              </a:buClr>
              <a:buSzPts val="1500"/>
              <a:buChar char="•"/>
              <a:defRPr/>
            </a:lvl3pPr>
            <a:lvl4pPr indent="-317500" lvl="3" marL="1828800" rtl="0" algn="l">
              <a:lnSpc>
                <a:spcPct val="100000"/>
              </a:lnSpc>
              <a:spcBef>
                <a:spcPts val="400"/>
              </a:spcBef>
              <a:spcAft>
                <a:spcPts val="0"/>
              </a:spcAft>
              <a:buClr>
                <a:schemeClr val="dk1"/>
              </a:buClr>
              <a:buSzPts val="1400"/>
              <a:buChar char="•"/>
              <a:defRPr/>
            </a:lvl4pPr>
            <a:lvl5pPr indent="-317500" lvl="4" marL="2286000" rtl="0" algn="l">
              <a:lnSpc>
                <a:spcPct val="10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60" name="Google Shape;60;p14"/>
          <p:cNvSpPr/>
          <p:nvPr>
            <p:ph idx="3" type="pic"/>
          </p:nvPr>
        </p:nvSpPr>
        <p:spPr>
          <a:xfrm>
            <a:off x="5508764" y="879872"/>
            <a:ext cx="3481800" cy="3746400"/>
          </a:xfrm>
          <a:prstGeom prst="rect">
            <a:avLst/>
          </a:prstGeom>
          <a:noFill/>
          <a:ln>
            <a:noFill/>
          </a:ln>
        </p:spPr>
      </p:sp>
      <p:sp>
        <p:nvSpPr>
          <p:cNvPr id="61" name="Google Shape;61;p14"/>
          <p:cNvSpPr txBox="1"/>
          <p:nvPr>
            <p:ph idx="4" type="body"/>
          </p:nvPr>
        </p:nvSpPr>
        <p:spPr>
          <a:xfrm>
            <a:off x="29817" y="4137821"/>
            <a:ext cx="5426700" cy="491700"/>
          </a:xfrm>
          <a:prstGeom prst="rect">
            <a:avLst/>
          </a:prstGeom>
          <a:solidFill>
            <a:srgbClr val="DDEAF6"/>
          </a:solidFill>
          <a:ln>
            <a:noFill/>
          </a:ln>
        </p:spPr>
        <p:txBody>
          <a:bodyPr anchorCtr="0" anchor="ctr" bIns="34275" lIns="68575" spcFirstLastPara="1" rIns="68575" wrap="square" tIns="34275">
            <a:noAutofit/>
          </a:bodyPr>
          <a:lstStyle>
            <a:lvl1pPr indent="-228600" lvl="0" marL="457200" rtl="0" algn="l">
              <a:lnSpc>
                <a:spcPct val="90000"/>
              </a:lnSpc>
              <a:spcBef>
                <a:spcPts val="800"/>
              </a:spcBef>
              <a:spcAft>
                <a:spcPts val="0"/>
              </a:spcAft>
              <a:buClr>
                <a:schemeClr val="dk1"/>
              </a:buClr>
              <a:buSzPts val="900"/>
              <a:buNone/>
              <a:defRPr sz="900"/>
            </a:lvl1pPr>
            <a:lvl2pPr indent="-285750" lvl="1" marL="914400" rtl="0" algn="l">
              <a:lnSpc>
                <a:spcPct val="90000"/>
              </a:lnSpc>
              <a:spcBef>
                <a:spcPts val="400"/>
              </a:spcBef>
              <a:spcAft>
                <a:spcPts val="0"/>
              </a:spcAft>
              <a:buClr>
                <a:schemeClr val="dk1"/>
              </a:buClr>
              <a:buSzPts val="900"/>
              <a:buChar char="•"/>
              <a:defRPr sz="900"/>
            </a:lvl2pPr>
            <a:lvl3pPr indent="-285750" lvl="2" marL="1371600" rtl="0" algn="l">
              <a:lnSpc>
                <a:spcPct val="90000"/>
              </a:lnSpc>
              <a:spcBef>
                <a:spcPts val="400"/>
              </a:spcBef>
              <a:spcAft>
                <a:spcPts val="0"/>
              </a:spcAft>
              <a:buClr>
                <a:schemeClr val="dk1"/>
              </a:buClr>
              <a:buSzPts val="900"/>
              <a:buChar char="•"/>
              <a:defRPr sz="900"/>
            </a:lvl3pPr>
            <a:lvl4pPr indent="-285750" lvl="3" marL="1828800" rtl="0" algn="l">
              <a:lnSpc>
                <a:spcPct val="90000"/>
              </a:lnSpc>
              <a:spcBef>
                <a:spcPts val="400"/>
              </a:spcBef>
              <a:spcAft>
                <a:spcPts val="0"/>
              </a:spcAft>
              <a:buClr>
                <a:schemeClr val="dk1"/>
              </a:buClr>
              <a:buSzPts val="900"/>
              <a:buChar char="•"/>
              <a:defRPr sz="900"/>
            </a:lvl4pPr>
            <a:lvl5pPr indent="-285750" lvl="4" marL="2286000" rtl="0" algn="l">
              <a:lnSpc>
                <a:spcPct val="90000"/>
              </a:lnSpc>
              <a:spcBef>
                <a:spcPts val="400"/>
              </a:spcBef>
              <a:spcAft>
                <a:spcPts val="0"/>
              </a:spcAft>
              <a:buClr>
                <a:schemeClr val="dk1"/>
              </a:buClr>
              <a:buSzPts val="900"/>
              <a:buChar char="•"/>
              <a:defRPr sz="900"/>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pic>
        <p:nvPicPr>
          <p:cNvPr descr="A picture containing text, clipart&#10;&#10;Description automatically generated" id="62" name="Google Shape;62;p14"/>
          <p:cNvPicPr preferRelativeResize="0"/>
          <p:nvPr/>
        </p:nvPicPr>
        <p:blipFill rotWithShape="1">
          <a:blip r:embed="rId2">
            <a:alphaModFix/>
          </a:blip>
          <a:srcRect b="0" l="0" r="0" t="0"/>
          <a:stretch/>
        </p:blipFill>
        <p:spPr>
          <a:xfrm>
            <a:off x="6921166" y="4727600"/>
            <a:ext cx="2201390" cy="361000"/>
          </a:xfrm>
          <a:prstGeom prst="rect">
            <a:avLst/>
          </a:prstGeom>
          <a:noFill/>
          <a:ln>
            <a:noFill/>
          </a:ln>
        </p:spPr>
      </p:pic>
      <p:sp>
        <p:nvSpPr>
          <p:cNvPr id="63" name="Google Shape;63;p14"/>
          <p:cNvSpPr/>
          <p:nvPr/>
        </p:nvSpPr>
        <p:spPr>
          <a:xfrm>
            <a:off x="0" y="4663312"/>
            <a:ext cx="6261000" cy="480300"/>
          </a:xfrm>
          <a:prstGeom prst="rect">
            <a:avLst/>
          </a:prstGeom>
          <a:solidFill>
            <a:srgbClr val="1D4F79"/>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64" name="Google Shape;64;p14"/>
          <p:cNvSpPr/>
          <p:nvPr/>
        </p:nvSpPr>
        <p:spPr>
          <a:xfrm>
            <a:off x="5736516" y="4663312"/>
            <a:ext cx="976200" cy="480300"/>
          </a:xfrm>
          <a:prstGeom prst="parallelogram">
            <a:avLst>
              <a:gd fmla="val 21529" name="adj"/>
            </a:avLst>
          </a:prstGeom>
          <a:solidFill>
            <a:srgbClr val="1D4F79"/>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65" name="Google Shape;65;p14"/>
          <p:cNvSpPr/>
          <p:nvPr/>
        </p:nvSpPr>
        <p:spPr>
          <a:xfrm>
            <a:off x="6624638" y="4663312"/>
            <a:ext cx="150600" cy="480300"/>
          </a:xfrm>
          <a:prstGeom prst="parallelogram">
            <a:avLst>
              <a:gd fmla="val 70539" name="adj"/>
            </a:avLst>
          </a:prstGeom>
          <a:solidFill>
            <a:srgbClr val="1D4F79"/>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pic>
        <p:nvPicPr>
          <p:cNvPr descr="SC Logos | U.S. DOE Office of Science (SC)" id="66" name="Google Shape;66;p14"/>
          <p:cNvPicPr preferRelativeResize="0"/>
          <p:nvPr/>
        </p:nvPicPr>
        <p:blipFill rotWithShape="1">
          <a:blip r:embed="rId3">
            <a:alphaModFix/>
          </a:blip>
          <a:srcRect b="0" l="0" r="0" t="0"/>
          <a:stretch/>
        </p:blipFill>
        <p:spPr>
          <a:xfrm>
            <a:off x="114300" y="4721217"/>
            <a:ext cx="2226938" cy="373765"/>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67" name="Shape 67"/>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p:txBody>
      </p:sp>
      <p:sp>
        <p:nvSpPr>
          <p:cNvPr id="52" name="Google Shape;52;p13"/>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rm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53" name="Google Shape;53;p13"/>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lvl="2"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lvl="3"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lvl="4"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lvl="5"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lvl="6"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lvl="7"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lvl="8"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54" name="Google Shape;54;p13"/>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lvl="2"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lvl="3"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lvl="4"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lvl="5"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lvl="6"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lvl="7"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lvl="8"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55" name="Google Shape;55;p13"/>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idx="1" type="body"/>
          </p:nvPr>
        </p:nvSpPr>
        <p:spPr>
          <a:xfrm>
            <a:off x="0" y="9554"/>
            <a:ext cx="9144000" cy="717900"/>
          </a:xfrm>
          <a:prstGeom prst="rect">
            <a:avLst/>
          </a:prstGeom>
          <a:solidFill>
            <a:srgbClr val="1D4F79"/>
          </a:solidFill>
          <a:ln>
            <a:noFill/>
          </a:ln>
        </p:spPr>
        <p:txBody>
          <a:bodyPr anchorCtr="0" anchor="ctr" bIns="34275" lIns="68575" spcFirstLastPara="1" rIns="68575" wrap="square" tIns="34275">
            <a:normAutofit/>
          </a:bodyPr>
          <a:lstStyle/>
          <a:p>
            <a:pPr indent="0" lvl="0" marL="0" rtl="0" algn="ctr">
              <a:lnSpc>
                <a:spcPct val="90000"/>
              </a:lnSpc>
              <a:spcBef>
                <a:spcPts val="0"/>
              </a:spcBef>
              <a:spcAft>
                <a:spcPts val="0"/>
              </a:spcAft>
              <a:buClr>
                <a:schemeClr val="lt1"/>
              </a:buClr>
              <a:buSzPts val="2100"/>
              <a:buNone/>
            </a:pPr>
            <a:r>
              <a:rPr lang="en"/>
              <a:t>Global tropical cyclone precipitation scaling with sea surface temperature</a:t>
            </a:r>
            <a:endParaRPr/>
          </a:p>
        </p:txBody>
      </p:sp>
      <p:sp>
        <p:nvSpPr>
          <p:cNvPr id="73" name="Google Shape;73;p16"/>
          <p:cNvSpPr txBox="1"/>
          <p:nvPr>
            <p:ph idx="2" type="body"/>
          </p:nvPr>
        </p:nvSpPr>
        <p:spPr>
          <a:xfrm>
            <a:off x="91075" y="789475"/>
            <a:ext cx="4700700" cy="3301500"/>
          </a:xfrm>
          <a:prstGeom prst="rect">
            <a:avLst/>
          </a:prstGeom>
          <a:noFill/>
          <a:ln>
            <a:noFill/>
          </a:ln>
        </p:spPr>
        <p:txBody>
          <a:bodyPr anchorCtr="0" anchor="t" bIns="34275" lIns="68575" spcFirstLastPara="1" rIns="68575" wrap="square" tIns="34275">
            <a:noAutofit/>
          </a:bodyPr>
          <a:lstStyle/>
          <a:p>
            <a:pPr indent="0" lvl="0" marL="0" rtl="0" algn="l">
              <a:lnSpc>
                <a:spcPct val="100000"/>
              </a:lnSpc>
              <a:spcBef>
                <a:spcPts val="0"/>
              </a:spcBef>
              <a:spcAft>
                <a:spcPts val="0"/>
              </a:spcAft>
              <a:buClr>
                <a:srgbClr val="5D8BBC"/>
              </a:buClr>
              <a:buSzPts val="1200"/>
              <a:buNone/>
            </a:pPr>
            <a:r>
              <a:rPr b="1" lang="en" sz="1200">
                <a:solidFill>
                  <a:srgbClr val="5D8BBC"/>
                </a:solidFill>
                <a:latin typeface="Arial"/>
                <a:ea typeface="Arial"/>
                <a:cs typeface="Arial"/>
                <a:sym typeface="Arial"/>
              </a:rPr>
              <a:t>Objective</a:t>
            </a:r>
            <a:endParaRPr/>
          </a:p>
          <a:p>
            <a:pPr indent="-215900" lvl="0" marL="215900" rtl="0" algn="l">
              <a:lnSpc>
                <a:spcPct val="100000"/>
              </a:lnSpc>
              <a:spcBef>
                <a:spcPts val="500"/>
              </a:spcBef>
              <a:spcAft>
                <a:spcPts val="0"/>
              </a:spcAft>
              <a:buClr>
                <a:schemeClr val="dk1"/>
              </a:buClr>
              <a:buSzPts val="1000"/>
              <a:buFont typeface="Arial"/>
              <a:buChar char="•"/>
            </a:pPr>
            <a:r>
              <a:rPr lang="en" sz="1000"/>
              <a:t>Understand the relationship between tropical cyclone (TC) precipitation and sea surface temperature (SST) on two different time scales:</a:t>
            </a:r>
            <a:endParaRPr sz="1000"/>
          </a:p>
          <a:p>
            <a:pPr indent="-127000" lvl="1" marL="520700" rtl="0" algn="l">
              <a:lnSpc>
                <a:spcPct val="100000"/>
              </a:lnSpc>
              <a:spcBef>
                <a:spcPts val="500"/>
              </a:spcBef>
              <a:spcAft>
                <a:spcPts val="0"/>
              </a:spcAft>
              <a:buSzPts val="1000"/>
              <a:buChar char="•"/>
            </a:pPr>
            <a:r>
              <a:rPr lang="en" sz="1000"/>
              <a:t>1) the short-term present-day variability between TC precipitation and SST (i.e., the apparent scaling)</a:t>
            </a:r>
            <a:endParaRPr sz="1000"/>
          </a:p>
          <a:p>
            <a:pPr indent="-127000" lvl="1" marL="520700" rtl="0" algn="l">
              <a:lnSpc>
                <a:spcPct val="100000"/>
              </a:lnSpc>
              <a:spcBef>
                <a:spcPts val="500"/>
              </a:spcBef>
              <a:spcAft>
                <a:spcPts val="0"/>
              </a:spcAft>
              <a:buSzPts val="1000"/>
              <a:buChar char="•"/>
            </a:pPr>
            <a:r>
              <a:rPr lang="en" sz="1000"/>
              <a:t>2) the long-term change in TC precipitation as SST warms due to climate change (i.e., the climate scaling)</a:t>
            </a:r>
            <a:endParaRPr sz="1000"/>
          </a:p>
          <a:p>
            <a:pPr indent="0" lvl="0" marL="0" rtl="0" algn="l">
              <a:lnSpc>
                <a:spcPct val="100000"/>
              </a:lnSpc>
              <a:spcBef>
                <a:spcPts val="0"/>
              </a:spcBef>
              <a:spcAft>
                <a:spcPts val="0"/>
              </a:spcAft>
              <a:buClr>
                <a:srgbClr val="5D8BBC"/>
              </a:buClr>
              <a:buSzPts val="1200"/>
              <a:buNone/>
            </a:pPr>
            <a:r>
              <a:rPr b="1" lang="en" sz="1200">
                <a:solidFill>
                  <a:srgbClr val="5D8BBC"/>
                </a:solidFill>
                <a:latin typeface="Arial"/>
                <a:ea typeface="Arial"/>
                <a:cs typeface="Arial"/>
                <a:sym typeface="Arial"/>
              </a:rPr>
              <a:t>Approach</a:t>
            </a:r>
            <a:endParaRPr/>
          </a:p>
          <a:p>
            <a:pPr indent="-222250" lvl="0" marL="215900" rtl="0" algn="l">
              <a:lnSpc>
                <a:spcPct val="100000"/>
              </a:lnSpc>
              <a:spcBef>
                <a:spcPts val="500"/>
              </a:spcBef>
              <a:spcAft>
                <a:spcPts val="0"/>
              </a:spcAft>
              <a:buClr>
                <a:schemeClr val="dk1"/>
              </a:buClr>
              <a:buSzPts val="1100"/>
              <a:buFont typeface="Arial"/>
              <a:buChar char="•"/>
            </a:pPr>
            <a:r>
              <a:rPr lang="en" sz="1100"/>
              <a:t>Compare TCs and their precipitation  in idealized rotating RCEMIP simulations, AMIP-type CAM5 simulations, and observations</a:t>
            </a:r>
            <a:endParaRPr sz="1100"/>
          </a:p>
          <a:p>
            <a:pPr indent="0" lvl="0" marL="0" rtl="0" algn="l">
              <a:lnSpc>
                <a:spcPct val="100000"/>
              </a:lnSpc>
              <a:spcBef>
                <a:spcPts val="0"/>
              </a:spcBef>
              <a:spcAft>
                <a:spcPts val="0"/>
              </a:spcAft>
              <a:buClr>
                <a:srgbClr val="5D8BBC"/>
              </a:buClr>
              <a:buSzPts val="1200"/>
              <a:buNone/>
            </a:pPr>
            <a:r>
              <a:rPr b="1" lang="en" sz="1200">
                <a:solidFill>
                  <a:srgbClr val="5D8BBC"/>
                </a:solidFill>
                <a:latin typeface="Arial"/>
                <a:ea typeface="Arial"/>
                <a:cs typeface="Arial"/>
                <a:sym typeface="Arial"/>
              </a:rPr>
              <a:t>Impact</a:t>
            </a:r>
            <a:endParaRPr/>
          </a:p>
          <a:p>
            <a:pPr indent="-222250" lvl="0" marL="215900" rtl="0" algn="l">
              <a:lnSpc>
                <a:spcPct val="100000"/>
              </a:lnSpc>
              <a:spcBef>
                <a:spcPts val="500"/>
              </a:spcBef>
              <a:spcAft>
                <a:spcPts val="0"/>
              </a:spcAft>
              <a:buClr>
                <a:schemeClr val="dk1"/>
              </a:buClr>
              <a:buSzPts val="1100"/>
              <a:buFont typeface="Arial"/>
              <a:buChar char="•"/>
            </a:pPr>
            <a:r>
              <a:rPr lang="en" sz="1100"/>
              <a:t>The apparent scaling of TC precipitation with SST in observations and models is greater than the climate scaling estimated from the model simulations. This implies that the apparent scaling should not be used to project how TC precipitation will be impacted by climate change.</a:t>
            </a:r>
            <a:endParaRPr sz="1100"/>
          </a:p>
          <a:p>
            <a:pPr indent="-222250" lvl="0" marL="215900" rtl="0" algn="l">
              <a:lnSpc>
                <a:spcPct val="100000"/>
              </a:lnSpc>
              <a:spcBef>
                <a:spcPts val="500"/>
              </a:spcBef>
              <a:spcAft>
                <a:spcPts val="0"/>
              </a:spcAft>
              <a:buSzPts val="1100"/>
              <a:buChar char="•"/>
            </a:pPr>
            <a:r>
              <a:rPr lang="en" sz="1100"/>
              <a:t>Scaling rate estimates can depend on methodology choices (e.g., precipitation metric, averaging radius around TC center, etc…) and therefore future studies should use multiple precipitation metrics in their analysis. </a:t>
            </a:r>
            <a:endParaRPr sz="1100"/>
          </a:p>
          <a:p>
            <a:pPr indent="0" lvl="0" marL="0" rtl="0" algn="l">
              <a:lnSpc>
                <a:spcPct val="100000"/>
              </a:lnSpc>
              <a:spcBef>
                <a:spcPts val="0"/>
              </a:spcBef>
              <a:spcAft>
                <a:spcPts val="0"/>
              </a:spcAft>
              <a:buClr>
                <a:schemeClr val="dk1"/>
              </a:buClr>
              <a:buSzPts val="1100"/>
              <a:buNone/>
            </a:pPr>
            <a:r>
              <a:t/>
            </a:r>
            <a:endParaRPr b="1" sz="1100">
              <a:solidFill>
                <a:srgbClr val="555657"/>
              </a:solidFill>
            </a:endParaRPr>
          </a:p>
          <a:p>
            <a:pPr indent="0" lvl="0" marL="0" rtl="0" algn="l">
              <a:lnSpc>
                <a:spcPct val="100000"/>
              </a:lnSpc>
              <a:spcBef>
                <a:spcPts val="0"/>
              </a:spcBef>
              <a:spcAft>
                <a:spcPts val="0"/>
              </a:spcAft>
              <a:buClr>
                <a:schemeClr val="dk1"/>
              </a:buClr>
              <a:buSzPts val="1100"/>
              <a:buNone/>
            </a:pPr>
            <a:r>
              <a:t/>
            </a:r>
            <a:endParaRPr sz="1100"/>
          </a:p>
        </p:txBody>
      </p:sp>
      <p:sp>
        <p:nvSpPr>
          <p:cNvPr id="74" name="Google Shape;74;p16"/>
          <p:cNvSpPr txBox="1"/>
          <p:nvPr>
            <p:ph idx="4" type="body"/>
          </p:nvPr>
        </p:nvSpPr>
        <p:spPr>
          <a:xfrm>
            <a:off x="29825" y="4289600"/>
            <a:ext cx="4993200" cy="339900"/>
          </a:xfrm>
          <a:prstGeom prst="rect">
            <a:avLst/>
          </a:prstGeom>
          <a:solidFill>
            <a:srgbClr val="DDEAF6"/>
          </a:solid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dk1"/>
              </a:buClr>
              <a:buSzPts val="900"/>
              <a:buNone/>
            </a:pPr>
            <a:r>
              <a:rPr lang="en" sz="1000">
                <a:solidFill>
                  <a:srgbClr val="222222"/>
                </a:solidFill>
              </a:rPr>
              <a:t>Stansfield, A.M., Reed, K.A. Global tropical cyclone precipitation scaling with sea surface temperature. </a:t>
            </a:r>
            <a:r>
              <a:rPr i="1" lang="en" sz="1000">
                <a:solidFill>
                  <a:srgbClr val="222222"/>
                </a:solidFill>
              </a:rPr>
              <a:t>npj Clim Atmos Sci</a:t>
            </a:r>
            <a:r>
              <a:rPr lang="en" sz="1000">
                <a:solidFill>
                  <a:srgbClr val="222222"/>
                </a:solidFill>
              </a:rPr>
              <a:t> 6, 60 (2023). https://doi.org/10.1038/s41612-023-00391-6</a:t>
            </a:r>
            <a:endParaRPr sz="700"/>
          </a:p>
        </p:txBody>
      </p:sp>
      <p:sp>
        <p:nvSpPr>
          <p:cNvPr id="75" name="Google Shape;75;p16"/>
          <p:cNvSpPr txBox="1"/>
          <p:nvPr/>
        </p:nvSpPr>
        <p:spPr>
          <a:xfrm>
            <a:off x="5023025" y="3203650"/>
            <a:ext cx="4068900" cy="14238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rPr lang="en" sz="800">
                <a:solidFill>
                  <a:srgbClr val="222222"/>
                </a:solidFill>
                <a:latin typeface="Calibri"/>
                <a:ea typeface="Calibri"/>
                <a:cs typeface="Calibri"/>
                <a:sym typeface="Calibri"/>
              </a:rPr>
              <a:t>Relationship between TC </a:t>
            </a:r>
            <a:r>
              <a:rPr lang="en" sz="800">
                <a:solidFill>
                  <a:srgbClr val="222222"/>
                </a:solidFill>
                <a:latin typeface="Calibri"/>
                <a:ea typeface="Calibri"/>
                <a:cs typeface="Calibri"/>
                <a:sym typeface="Calibri"/>
              </a:rPr>
              <a:t>precipitation</a:t>
            </a:r>
            <a:r>
              <a:rPr lang="en" sz="800">
                <a:solidFill>
                  <a:srgbClr val="222222"/>
                </a:solidFill>
                <a:latin typeface="Calibri"/>
                <a:ea typeface="Calibri"/>
                <a:cs typeface="Calibri"/>
                <a:sym typeface="Calibri"/>
              </a:rPr>
              <a:t> and SST for (a) 99th percentile of 6-hourly TC precipitation rates within r8 and (b) mean of 6-hourly TC precipitation rates within 1° of the TC center, binned by SST, for observations (blue), AMIP Historical (purple), AMIP Future (pink), and RCEMIP (black). Values are binned into 5 SST bins that each have approximately the same number of samples. The thin dashed colored lines show the exponential regression fit. The light gray lines in the background show the C-C rate. The thick dotted purple line shows the AMIP Historical line multiplied by 0.07 and by the difference in global mean SST between AMIP Historical and AMIP Future (3.3 K). The shaded regions behind the lines show the 95% confidence intervals, calculated using bootstrapping with 10,000 repetitions with replacement. Numbers in the legends are the apparent scaling of the precipitation metric, shown with 95% confidence intervals estimated using a student’s t-distribution.</a:t>
            </a:r>
            <a:endParaRPr sz="800">
              <a:latin typeface="Calibri"/>
              <a:ea typeface="Calibri"/>
              <a:cs typeface="Calibri"/>
              <a:sym typeface="Calibri"/>
            </a:endParaRPr>
          </a:p>
        </p:txBody>
      </p:sp>
      <p:pic>
        <p:nvPicPr>
          <p:cNvPr id="76" name="Google Shape;76;p16"/>
          <p:cNvPicPr preferRelativeResize="0"/>
          <p:nvPr/>
        </p:nvPicPr>
        <p:blipFill>
          <a:blip r:embed="rId3">
            <a:alphaModFix/>
          </a:blip>
          <a:stretch>
            <a:fillRect/>
          </a:stretch>
        </p:blipFill>
        <p:spPr>
          <a:xfrm>
            <a:off x="4912450" y="789475"/>
            <a:ext cx="4179474" cy="24283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