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0" roundtripDataSignature="AMtx7mj5RZDoR+78YUOH/D51t2b2jN9MZ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1"/>
    <p:restoredTop sz="94714"/>
  </p:normalViewPr>
  <p:slideViewPr>
    <p:cSldViewPr snapToGrid="0">
      <p:cViewPr varScale="1">
        <p:scale>
          <a:sx n="115" d="100"/>
          <a:sy n="115" d="100"/>
        </p:scale>
        <p:origin x="57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theme" Target="theme/theme1.xml"/><Relationship Id="rId3" Type="http://schemas.openxmlformats.org/officeDocument/2006/relationships/notesMaster" Target="notesMasters/notesMaster1.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presProps" Target="presProps.xml"/><Relationship Id="rId10" Type="http://customschemas.google.com/relationships/presentationmetadata" Target="metadata"/><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
        <p:cNvGrpSpPr/>
        <p:nvPr/>
      </p:nvGrpSpPr>
      <p:grpSpPr>
        <a:xfrm>
          <a:off x="0" y="0"/>
          <a:ext cx="0" cy="0"/>
          <a:chOff x="0" y="0"/>
          <a:chExt cx="0" cy="0"/>
        </a:xfrm>
      </p:grpSpPr>
      <p:sp>
        <p:nvSpPr>
          <p:cNvPr id="24" name="Google Shape;24;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 name="Google Shape;25;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HyperFACETS Highlight">
  <p:cSld name="HyperFACETS Highlight">
    <p:spTree>
      <p:nvGrpSpPr>
        <p:cNvPr id="1" name="Shape 11"/>
        <p:cNvGrpSpPr/>
        <p:nvPr/>
      </p:nvGrpSpPr>
      <p:grpSpPr>
        <a:xfrm>
          <a:off x="0" y="0"/>
          <a:ext cx="0" cy="0"/>
          <a:chOff x="0" y="0"/>
          <a:chExt cx="0" cy="0"/>
        </a:xfrm>
      </p:grpSpPr>
      <p:sp>
        <p:nvSpPr>
          <p:cNvPr id="12" name="Google Shape;12;p7"/>
          <p:cNvSpPr/>
          <p:nvPr/>
        </p:nvSpPr>
        <p:spPr>
          <a:xfrm>
            <a:off x="1" y="0"/>
            <a:ext cx="12192000" cy="970028"/>
          </a:xfrm>
          <a:prstGeom prst="rect">
            <a:avLst/>
          </a:prstGeom>
          <a:solidFill>
            <a:srgbClr val="1D4F7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 name="Google Shape;13;p7"/>
          <p:cNvSpPr txBox="1">
            <a:spLocks noGrp="1"/>
          </p:cNvSpPr>
          <p:nvPr>
            <p:ph type="body" idx="1"/>
          </p:nvPr>
        </p:nvSpPr>
        <p:spPr>
          <a:xfrm>
            <a:off x="0" y="12739"/>
            <a:ext cx="12191999" cy="957289"/>
          </a:xfrm>
          <a:prstGeom prst="rect">
            <a:avLst/>
          </a:prstGeom>
          <a:solidFill>
            <a:srgbClr val="1D4F79"/>
          </a:solidFill>
          <a:ln>
            <a:noFill/>
          </a:ln>
        </p:spPr>
        <p:txBody>
          <a:bodyPr spcFirstLastPara="1" wrap="square" lIns="91425" tIns="45700" rIns="91425" bIns="45700" anchor="ctr" anchorCtr="0">
            <a:normAutofit/>
          </a:bodyPr>
          <a:lstStyle>
            <a:lvl1pPr marL="457200" lvl="0" indent="-228600" algn="ctr">
              <a:lnSpc>
                <a:spcPct val="90000"/>
              </a:lnSpc>
              <a:spcBef>
                <a:spcPts val="1000"/>
              </a:spcBef>
              <a:spcAft>
                <a:spcPts val="0"/>
              </a:spcAft>
              <a:buClr>
                <a:schemeClr val="lt1"/>
              </a:buClr>
              <a:buSzPts val="2800"/>
              <a:buNone/>
              <a:defRPr b="1">
                <a:solidFill>
                  <a:schemeClr val="lt1"/>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228600" algn="l">
              <a:lnSpc>
                <a:spcPct val="90000"/>
              </a:lnSpc>
              <a:spcBef>
                <a:spcPts val="500"/>
              </a:spcBef>
              <a:spcAft>
                <a:spcPts val="0"/>
              </a:spcAft>
              <a:buClr>
                <a:schemeClr val="dk1"/>
              </a:buClr>
              <a:buSzPts val="18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 name="Google Shape;14;p7"/>
          <p:cNvSpPr txBox="1">
            <a:spLocks noGrp="1"/>
          </p:cNvSpPr>
          <p:nvPr>
            <p:ph type="body" idx="2"/>
          </p:nvPr>
        </p:nvSpPr>
        <p:spPr>
          <a:xfrm>
            <a:off x="228600" y="1173164"/>
            <a:ext cx="7046843" cy="4184028"/>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1000"/>
              </a:spcBef>
              <a:spcAft>
                <a:spcPts val="0"/>
              </a:spcAft>
              <a:buClr>
                <a:schemeClr val="dk1"/>
              </a:buClr>
              <a:buSzPts val="2800"/>
              <a:buChar char="•"/>
              <a:defRPr/>
            </a:lvl1pPr>
            <a:lvl2pPr marL="914400" lvl="1" indent="-381000" algn="l">
              <a:lnSpc>
                <a:spcPct val="100000"/>
              </a:lnSpc>
              <a:spcBef>
                <a:spcPts val="500"/>
              </a:spcBef>
              <a:spcAft>
                <a:spcPts val="0"/>
              </a:spcAft>
              <a:buClr>
                <a:schemeClr val="dk1"/>
              </a:buClr>
              <a:buSzPts val="2400"/>
              <a:buChar char="•"/>
              <a:defRPr/>
            </a:lvl2pPr>
            <a:lvl3pPr marL="1371600" lvl="2" indent="-355600" algn="l">
              <a:lnSpc>
                <a:spcPct val="100000"/>
              </a:lnSpc>
              <a:spcBef>
                <a:spcPts val="500"/>
              </a:spcBef>
              <a:spcAft>
                <a:spcPts val="0"/>
              </a:spcAft>
              <a:buClr>
                <a:schemeClr val="dk1"/>
              </a:buClr>
              <a:buSzPts val="2000"/>
              <a:buChar char="•"/>
              <a:defRPr/>
            </a:lvl3pPr>
            <a:lvl4pPr marL="1828800" lvl="3" indent="-342900" algn="l">
              <a:lnSpc>
                <a:spcPct val="100000"/>
              </a:lnSpc>
              <a:spcBef>
                <a:spcPts val="500"/>
              </a:spcBef>
              <a:spcAft>
                <a:spcPts val="0"/>
              </a:spcAft>
              <a:buClr>
                <a:schemeClr val="dk1"/>
              </a:buClr>
              <a:buSzPts val="1800"/>
              <a:buChar char="•"/>
              <a:defRPr/>
            </a:lvl4pPr>
            <a:lvl5pPr marL="2286000" lvl="4" indent="-342900" algn="l">
              <a:lnSpc>
                <a:spcPct val="10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 name="Google Shape;15;p7"/>
          <p:cNvSpPr>
            <a:spLocks noGrp="1"/>
          </p:cNvSpPr>
          <p:nvPr>
            <p:ph type="pic" idx="3"/>
          </p:nvPr>
        </p:nvSpPr>
        <p:spPr>
          <a:xfrm>
            <a:off x="7345018" y="1173162"/>
            <a:ext cx="4642196" cy="4995293"/>
          </a:xfrm>
          <a:prstGeom prst="rect">
            <a:avLst/>
          </a:prstGeom>
          <a:noFill/>
          <a:ln>
            <a:noFill/>
          </a:ln>
        </p:spPr>
      </p:sp>
      <p:sp>
        <p:nvSpPr>
          <p:cNvPr id="16" name="Google Shape;16;p7"/>
          <p:cNvSpPr txBox="1">
            <a:spLocks noGrp="1"/>
          </p:cNvSpPr>
          <p:nvPr>
            <p:ph type="body" idx="4"/>
          </p:nvPr>
        </p:nvSpPr>
        <p:spPr>
          <a:xfrm>
            <a:off x="39756" y="5517094"/>
            <a:ext cx="7235687" cy="655637"/>
          </a:xfrm>
          <a:prstGeom prst="rect">
            <a:avLst/>
          </a:prstGeom>
          <a:solidFill>
            <a:srgbClr val="DDEAF6"/>
          </a:solidFill>
          <a:ln>
            <a:noFill/>
          </a:ln>
        </p:spPr>
        <p:txBody>
          <a:bodyPr spcFirstLastPara="1" wrap="square" lIns="91425" tIns="45700" rIns="91425" bIns="45700" anchor="ctr" anchorCtr="0">
            <a:noAutofit/>
          </a:bodyPr>
          <a:lstStyle>
            <a:lvl1pPr marL="457200" lvl="0" indent="-228600" algn="l">
              <a:lnSpc>
                <a:spcPct val="90000"/>
              </a:lnSpc>
              <a:spcBef>
                <a:spcPts val="1000"/>
              </a:spcBef>
              <a:spcAft>
                <a:spcPts val="0"/>
              </a:spcAft>
              <a:buClr>
                <a:schemeClr val="dk1"/>
              </a:buClr>
              <a:buSzPts val="1200"/>
              <a:buNone/>
              <a:defRPr sz="1200"/>
            </a:lvl1pPr>
            <a:lvl2pPr marL="914400" lvl="1" indent="-304800" algn="l">
              <a:lnSpc>
                <a:spcPct val="90000"/>
              </a:lnSpc>
              <a:spcBef>
                <a:spcPts val="500"/>
              </a:spcBef>
              <a:spcAft>
                <a:spcPts val="0"/>
              </a:spcAft>
              <a:buClr>
                <a:schemeClr val="dk1"/>
              </a:buClr>
              <a:buSzPts val="1200"/>
              <a:buChar char="•"/>
              <a:defRPr sz="1200"/>
            </a:lvl2pPr>
            <a:lvl3pPr marL="1371600" lvl="2" indent="-304800" algn="l">
              <a:lnSpc>
                <a:spcPct val="90000"/>
              </a:lnSpc>
              <a:spcBef>
                <a:spcPts val="500"/>
              </a:spcBef>
              <a:spcAft>
                <a:spcPts val="0"/>
              </a:spcAft>
              <a:buClr>
                <a:schemeClr val="dk1"/>
              </a:buClr>
              <a:buSzPts val="1200"/>
              <a:buChar char="•"/>
              <a:defRPr sz="1200"/>
            </a:lvl3pPr>
            <a:lvl4pPr marL="1828800" lvl="3" indent="-304800" algn="l">
              <a:lnSpc>
                <a:spcPct val="90000"/>
              </a:lnSpc>
              <a:spcBef>
                <a:spcPts val="500"/>
              </a:spcBef>
              <a:spcAft>
                <a:spcPts val="0"/>
              </a:spcAft>
              <a:buClr>
                <a:schemeClr val="dk1"/>
              </a:buClr>
              <a:buSzPts val="1200"/>
              <a:buChar char="•"/>
              <a:defRPr sz="1200"/>
            </a:lvl4pPr>
            <a:lvl5pPr marL="2286000" lvl="4" indent="-304800" algn="l">
              <a:lnSpc>
                <a:spcPct val="90000"/>
              </a:lnSpc>
              <a:spcBef>
                <a:spcPts val="500"/>
              </a:spcBef>
              <a:spcAft>
                <a:spcPts val="0"/>
              </a:spcAft>
              <a:buClr>
                <a:schemeClr val="dk1"/>
              </a:buClr>
              <a:buSzPts val="1200"/>
              <a:buChar char="•"/>
              <a:defRPr sz="12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17" name="Google Shape;17;p7" descr="A picture containing text, clipart&#10;&#10;Description automatically generated"/>
          <p:cNvPicPr preferRelativeResize="0"/>
          <p:nvPr/>
        </p:nvPicPr>
        <p:blipFill rotWithShape="1">
          <a:blip r:embed="rId2">
            <a:alphaModFix/>
          </a:blip>
          <a:srcRect/>
          <a:stretch/>
        </p:blipFill>
        <p:spPr>
          <a:xfrm>
            <a:off x="9228222" y="6303466"/>
            <a:ext cx="2935186" cy="481333"/>
          </a:xfrm>
          <a:prstGeom prst="rect">
            <a:avLst/>
          </a:prstGeom>
          <a:noFill/>
          <a:ln>
            <a:noFill/>
          </a:ln>
        </p:spPr>
      </p:pic>
      <p:sp>
        <p:nvSpPr>
          <p:cNvPr id="18" name="Google Shape;18;p7"/>
          <p:cNvSpPr/>
          <p:nvPr/>
        </p:nvSpPr>
        <p:spPr>
          <a:xfrm>
            <a:off x="0" y="6217749"/>
            <a:ext cx="8347934" cy="640251"/>
          </a:xfrm>
          <a:prstGeom prst="rect">
            <a:avLst/>
          </a:prstGeom>
          <a:solidFill>
            <a:srgbClr val="1D4F7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9" name="Google Shape;19;p7"/>
          <p:cNvSpPr/>
          <p:nvPr/>
        </p:nvSpPr>
        <p:spPr>
          <a:xfrm>
            <a:off x="7648688" y="6217749"/>
            <a:ext cx="1301638" cy="640251"/>
          </a:xfrm>
          <a:prstGeom prst="parallelogram">
            <a:avLst>
              <a:gd name="adj" fmla="val 21529"/>
            </a:avLst>
          </a:prstGeom>
          <a:solidFill>
            <a:srgbClr val="1D4F7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0" name="Google Shape;20;p7"/>
          <p:cNvSpPr/>
          <p:nvPr/>
        </p:nvSpPr>
        <p:spPr>
          <a:xfrm>
            <a:off x="8832850" y="6217749"/>
            <a:ext cx="200827" cy="640251"/>
          </a:xfrm>
          <a:prstGeom prst="parallelogram">
            <a:avLst>
              <a:gd name="adj" fmla="val 70539"/>
            </a:avLst>
          </a:prstGeom>
          <a:solidFill>
            <a:srgbClr val="1D4F7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21" name="Google Shape;21;p7" descr="SC Logos | U.S. DOE Office of Science (SC)"/>
          <p:cNvPicPr preferRelativeResize="0"/>
          <p:nvPr/>
        </p:nvPicPr>
        <p:blipFill rotWithShape="1">
          <a:blip r:embed="rId3">
            <a:alphaModFix/>
          </a:blip>
          <a:srcRect/>
          <a:stretch/>
        </p:blipFill>
        <p:spPr>
          <a:xfrm>
            <a:off x="152400" y="6294956"/>
            <a:ext cx="2969250" cy="498354"/>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6"/>
        <p:cNvGrpSpPr/>
        <p:nvPr/>
      </p:nvGrpSpPr>
      <p:grpSpPr>
        <a:xfrm>
          <a:off x="0" y="0"/>
          <a:ext cx="0" cy="0"/>
          <a:chOff x="0" y="0"/>
          <a:chExt cx="0" cy="0"/>
        </a:xfrm>
      </p:grpSpPr>
      <p:sp>
        <p:nvSpPr>
          <p:cNvPr id="27" name="Google Shape;27;p1"/>
          <p:cNvSpPr txBox="1">
            <a:spLocks noGrp="1"/>
          </p:cNvSpPr>
          <p:nvPr>
            <p:ph type="body" idx="1"/>
          </p:nvPr>
        </p:nvSpPr>
        <p:spPr>
          <a:xfrm>
            <a:off x="0" y="12739"/>
            <a:ext cx="12191999" cy="957289"/>
          </a:xfrm>
          <a:prstGeom prst="rect">
            <a:avLst/>
          </a:prstGeom>
          <a:solidFill>
            <a:srgbClr val="1D4F79"/>
          </a:solid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2800"/>
              <a:buNone/>
            </a:pPr>
            <a:r>
              <a:rPr lang="en-US" dirty="0"/>
              <a:t>Assessment of WRF (v 4.2.1) dynamically downscaled precipitation on </a:t>
            </a:r>
            <a:r>
              <a:rPr lang="en-US" dirty="0" err="1"/>
              <a:t>subdaily</a:t>
            </a:r>
            <a:r>
              <a:rPr lang="en-US" dirty="0"/>
              <a:t> and daily timescales over CONUS</a:t>
            </a:r>
          </a:p>
        </p:txBody>
      </p:sp>
      <p:sp>
        <p:nvSpPr>
          <p:cNvPr id="28" name="Google Shape;28;p1"/>
          <p:cNvSpPr txBox="1">
            <a:spLocks noGrp="1"/>
          </p:cNvSpPr>
          <p:nvPr>
            <p:ph type="body" idx="2"/>
          </p:nvPr>
        </p:nvSpPr>
        <p:spPr>
          <a:xfrm>
            <a:off x="129745" y="973470"/>
            <a:ext cx="6271431" cy="4543624"/>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5D8BBC"/>
              </a:buClr>
              <a:buSzPts val="1600"/>
              <a:buNone/>
            </a:pPr>
            <a:r>
              <a:rPr lang="en-US" sz="1600" b="1" dirty="0">
                <a:solidFill>
                  <a:srgbClr val="5D8BBC"/>
                </a:solidFill>
                <a:latin typeface="Arial"/>
                <a:ea typeface="Arial"/>
                <a:cs typeface="Arial"/>
                <a:sym typeface="Arial"/>
              </a:rPr>
              <a:t>Objective</a:t>
            </a:r>
            <a:endParaRPr dirty="0"/>
          </a:p>
          <a:p>
            <a:pPr marL="285750" lvl="0" indent="-285750" algn="l" rtl="0">
              <a:lnSpc>
                <a:spcPct val="100000"/>
              </a:lnSpc>
              <a:spcBef>
                <a:spcPts val="600"/>
              </a:spcBef>
              <a:spcAft>
                <a:spcPts val="0"/>
              </a:spcAft>
              <a:buClr>
                <a:schemeClr val="dk1"/>
              </a:buClr>
              <a:buSzPts val="1400"/>
              <a:buFont typeface="Arial"/>
              <a:buChar char="•"/>
            </a:pPr>
            <a:r>
              <a:rPr lang="en-US" sz="1400" dirty="0"/>
              <a:t>Analyze the simulated historical precipitation across the contiguous United States (CONUS) in a 12 km Weather Research and Forecasting model version 4.2.1 (WRF v 4.2.1)-based dynamical downscaling of the fifth-generation ECMWF atmospheric reanalysis (ERA5). </a:t>
            </a:r>
            <a:endParaRPr sz="1400" dirty="0"/>
          </a:p>
          <a:p>
            <a:pPr marL="0" lvl="0" indent="0" algn="l" rtl="0">
              <a:lnSpc>
                <a:spcPct val="100000"/>
              </a:lnSpc>
              <a:spcBef>
                <a:spcPts val="0"/>
              </a:spcBef>
              <a:spcAft>
                <a:spcPts val="0"/>
              </a:spcAft>
              <a:buClr>
                <a:srgbClr val="5D8BBC"/>
              </a:buClr>
              <a:buSzPts val="1600"/>
              <a:buNone/>
            </a:pPr>
            <a:r>
              <a:rPr lang="en-US" sz="1600" b="1" dirty="0">
                <a:solidFill>
                  <a:srgbClr val="5D8BBC"/>
                </a:solidFill>
                <a:latin typeface="Arial"/>
                <a:ea typeface="Arial"/>
                <a:cs typeface="Arial"/>
                <a:sym typeface="Arial"/>
              </a:rPr>
              <a:t>Approach</a:t>
            </a:r>
          </a:p>
          <a:p>
            <a:pPr marL="285750" indent="-285750">
              <a:spcBef>
                <a:spcPts val="0"/>
              </a:spcBef>
              <a:buClr>
                <a:schemeClr val="tx1"/>
              </a:buClr>
              <a:buSzPts val="1600"/>
            </a:pPr>
            <a:r>
              <a:rPr lang="en-US" sz="1400" dirty="0">
                <a:solidFill>
                  <a:schemeClr val="tx1"/>
                </a:solidFill>
                <a:latin typeface="Calibri" panose="020F0502020204030204" pitchFamily="34" charset="0"/>
                <a:cs typeface="Calibri" panose="020F0502020204030204" pitchFamily="34" charset="0"/>
              </a:rPr>
              <a:t>Comprehensive evaluation of 3- and 24-hr precipitation characteristics (diurnal and annual cycles, annual and seasonal means, precipitation frequency and their probability distribution) across regions and seasons over the contiguous United States.  Such evaluation is necessitated by the fact that the dominant precipitation processes depend upon timescale, season, and regions.</a:t>
            </a:r>
          </a:p>
          <a:p>
            <a:pPr marL="0" lvl="0" indent="0" algn="l" rtl="0">
              <a:lnSpc>
                <a:spcPct val="100000"/>
              </a:lnSpc>
              <a:spcBef>
                <a:spcPts val="0"/>
              </a:spcBef>
              <a:spcAft>
                <a:spcPts val="0"/>
              </a:spcAft>
              <a:buClr>
                <a:srgbClr val="5D8BBC"/>
              </a:buClr>
              <a:buSzPts val="1600"/>
              <a:buNone/>
            </a:pPr>
            <a:r>
              <a:rPr lang="en-US" sz="1600" b="1" dirty="0">
                <a:solidFill>
                  <a:srgbClr val="5D8BBC"/>
                </a:solidFill>
                <a:latin typeface="Arial"/>
                <a:ea typeface="Arial"/>
                <a:cs typeface="Arial"/>
                <a:sym typeface="Arial"/>
              </a:rPr>
              <a:t>Impact</a:t>
            </a:r>
            <a:endParaRPr dirty="0"/>
          </a:p>
          <a:p>
            <a:pPr marL="285750" lvl="0" indent="-285750" algn="l" rtl="0">
              <a:lnSpc>
                <a:spcPct val="100000"/>
              </a:lnSpc>
              <a:spcBef>
                <a:spcPts val="0"/>
              </a:spcBef>
              <a:spcAft>
                <a:spcPts val="0"/>
              </a:spcAft>
              <a:buClr>
                <a:schemeClr val="dk1"/>
              </a:buClr>
              <a:buSzPts val="1400"/>
              <a:buFont typeface="Arial"/>
              <a:buChar char="•"/>
            </a:pPr>
            <a:r>
              <a:rPr lang="en-US" sz="1400" b="0" dirty="0">
                <a:solidFill>
                  <a:schemeClr val="dk1"/>
                </a:solidFill>
                <a:latin typeface="Calibri"/>
                <a:ea typeface="Calibri"/>
                <a:cs typeface="Calibri"/>
                <a:sym typeface="Calibri"/>
              </a:rPr>
              <a:t>WRF well simulates the timing and magnitude of the summer precipitation diurnal cycle and the precipitation annual cycle.</a:t>
            </a:r>
          </a:p>
          <a:p>
            <a:pPr marL="285750" lvl="0" indent="-285750" algn="l" rtl="0">
              <a:lnSpc>
                <a:spcPct val="100000"/>
              </a:lnSpc>
              <a:spcBef>
                <a:spcPts val="0"/>
              </a:spcBef>
              <a:spcAft>
                <a:spcPts val="0"/>
              </a:spcAft>
              <a:buClr>
                <a:schemeClr val="dk1"/>
              </a:buClr>
              <a:buSzPts val="1400"/>
              <a:buFont typeface="Arial"/>
              <a:buChar char="•"/>
            </a:pPr>
            <a:r>
              <a:rPr lang="en-US" sz="1400" dirty="0"/>
              <a:t>The biases in the 12-km WRF are comparable to the convection-permitting WRF simulations.</a:t>
            </a:r>
          </a:p>
          <a:p>
            <a:pPr marL="285750" lvl="0" indent="-285750" algn="l" rtl="0">
              <a:lnSpc>
                <a:spcPct val="100000"/>
              </a:lnSpc>
              <a:spcBef>
                <a:spcPts val="0"/>
              </a:spcBef>
              <a:spcAft>
                <a:spcPts val="0"/>
              </a:spcAft>
              <a:buClr>
                <a:schemeClr val="dk1"/>
              </a:buClr>
              <a:buSzPts val="1400"/>
              <a:buFont typeface="Arial"/>
              <a:buChar char="•"/>
            </a:pPr>
            <a:r>
              <a:rPr lang="en-US" sz="1400" dirty="0"/>
              <a:t>WRF exhibits seasonally dependent precipitation biases across the CONUS.</a:t>
            </a:r>
          </a:p>
          <a:p>
            <a:pPr marL="285750" lvl="0" indent="-285750" algn="l" rtl="0">
              <a:lnSpc>
                <a:spcPct val="100000"/>
              </a:lnSpc>
              <a:spcBef>
                <a:spcPts val="0"/>
              </a:spcBef>
              <a:spcAft>
                <a:spcPts val="0"/>
              </a:spcAft>
              <a:buClr>
                <a:schemeClr val="dk1"/>
              </a:buClr>
              <a:buSzPts val="1400"/>
              <a:buFont typeface="Arial"/>
              <a:buChar char="•"/>
            </a:pPr>
            <a:r>
              <a:rPr lang="en-US" sz="1400" b="1" dirty="0"/>
              <a:t>Although dynamical downscaling improves the fine-resolution representation of precipitation, it still needs reasonable bias correction before being used as input data for domain-specific models</a:t>
            </a:r>
            <a:r>
              <a:rPr lang="en-US" sz="1400" dirty="0"/>
              <a:t>.</a:t>
            </a:r>
            <a:endParaRPr sz="1400" dirty="0"/>
          </a:p>
          <a:p>
            <a:pPr marL="0" lvl="0" indent="0" algn="l" rtl="0">
              <a:lnSpc>
                <a:spcPct val="100000"/>
              </a:lnSpc>
              <a:spcBef>
                <a:spcPts val="0"/>
              </a:spcBef>
              <a:spcAft>
                <a:spcPts val="0"/>
              </a:spcAft>
              <a:buClr>
                <a:schemeClr val="dk1"/>
              </a:buClr>
              <a:buSzPts val="1400"/>
              <a:buNone/>
            </a:pPr>
            <a:endParaRPr sz="1400" b="1" dirty="0">
              <a:solidFill>
                <a:srgbClr val="555657"/>
              </a:solidFill>
            </a:endParaRPr>
          </a:p>
          <a:p>
            <a:pPr marL="0" lvl="0" indent="0" algn="l" rtl="0">
              <a:lnSpc>
                <a:spcPct val="100000"/>
              </a:lnSpc>
              <a:spcBef>
                <a:spcPts val="0"/>
              </a:spcBef>
              <a:spcAft>
                <a:spcPts val="0"/>
              </a:spcAft>
              <a:buClr>
                <a:schemeClr val="dk1"/>
              </a:buClr>
              <a:buSzPts val="1400"/>
              <a:buNone/>
            </a:pPr>
            <a:endParaRPr sz="1400" dirty="0"/>
          </a:p>
        </p:txBody>
      </p:sp>
      <p:sp>
        <p:nvSpPr>
          <p:cNvPr id="30" name="Google Shape;30;p1"/>
          <p:cNvSpPr txBox="1">
            <a:spLocks noGrp="1"/>
          </p:cNvSpPr>
          <p:nvPr>
            <p:ph type="body" idx="4"/>
          </p:nvPr>
        </p:nvSpPr>
        <p:spPr>
          <a:xfrm>
            <a:off x="39756" y="5517094"/>
            <a:ext cx="7235687" cy="655637"/>
          </a:xfrm>
          <a:prstGeom prst="rect">
            <a:avLst/>
          </a:prstGeom>
          <a:solidFill>
            <a:srgbClr val="DDEAF6"/>
          </a:solid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1200"/>
              <a:buNone/>
            </a:pPr>
            <a:r>
              <a:rPr lang="en-US" dirty="0"/>
              <a:t>Srivastava, A. K., Ullrich, P. A., Rastogi, D., </a:t>
            </a:r>
            <a:r>
              <a:rPr lang="en-US" dirty="0" err="1"/>
              <a:t>Vahmani</a:t>
            </a:r>
            <a:r>
              <a:rPr lang="en-US" dirty="0"/>
              <a:t>, P., Jones, A., and </a:t>
            </a:r>
            <a:r>
              <a:rPr lang="en-US" dirty="0" err="1"/>
              <a:t>Grotjahn</a:t>
            </a:r>
            <a:r>
              <a:rPr lang="en-US" dirty="0"/>
              <a:t>, R.: Assessment of WRF (v 4.2.1) dynamically downscaled precipitation on </a:t>
            </a:r>
            <a:r>
              <a:rPr lang="en-US" dirty="0" err="1"/>
              <a:t>subdaily</a:t>
            </a:r>
            <a:r>
              <a:rPr lang="en-US" dirty="0"/>
              <a:t> and daily timescales over CONUS, </a:t>
            </a:r>
            <a:r>
              <a:rPr lang="en-US" dirty="0" err="1"/>
              <a:t>Geosci</a:t>
            </a:r>
            <a:r>
              <a:rPr lang="en-US" dirty="0"/>
              <a:t>. Model Dev., 16, 3699–3722, https://</a:t>
            </a:r>
            <a:r>
              <a:rPr lang="en-US" dirty="0" err="1"/>
              <a:t>doi.org</a:t>
            </a:r>
            <a:r>
              <a:rPr lang="en-US" dirty="0"/>
              <a:t>/10.5194/gmd-16-3699-2023, 2023.</a:t>
            </a:r>
            <a:endParaRPr dirty="0"/>
          </a:p>
        </p:txBody>
      </p:sp>
      <p:sp>
        <p:nvSpPr>
          <p:cNvPr id="31" name="Google Shape;31;p1"/>
          <p:cNvSpPr txBox="1"/>
          <p:nvPr/>
        </p:nvSpPr>
        <p:spPr>
          <a:xfrm>
            <a:off x="7216347" y="5230728"/>
            <a:ext cx="4841995" cy="93867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100" b="0" i="0" u="none" strike="noStrike" cap="none" dirty="0">
                <a:solidFill>
                  <a:srgbClr val="416284"/>
                </a:solidFill>
                <a:latin typeface="Arial"/>
                <a:ea typeface="Arial"/>
                <a:cs typeface="Arial"/>
                <a:sym typeface="Arial"/>
              </a:rPr>
              <a:t>Timing of the diurnal precipitation peak (TDPP) in JJA (in units of hours at local solar time) estimated over 2003–2019. Panels (a), (c), and (e) show the timing in each dataset and use the color scale along the bottom edge of the figure. Panels (b) and (d) show differences in timings of the precipitation peak and use the color scale along the right edge of the figure.</a:t>
            </a:r>
            <a:endParaRPr dirty="0"/>
          </a:p>
        </p:txBody>
      </p:sp>
      <p:pic>
        <p:nvPicPr>
          <p:cNvPr id="11" name="Picture 10" descr="A map of the united states&#10;&#10;Description automatically generated">
            <a:extLst>
              <a:ext uri="{FF2B5EF4-FFF2-40B4-BE49-F238E27FC236}">
                <a16:creationId xmlns:a16="http://schemas.microsoft.com/office/drawing/2014/main" id="{6DE7980A-73FB-B09B-AB8F-7B3A2D862A39}"/>
              </a:ext>
            </a:extLst>
          </p:cNvPr>
          <p:cNvPicPr>
            <a:picLocks noChangeAspect="1"/>
          </p:cNvPicPr>
          <p:nvPr/>
        </p:nvPicPr>
        <p:blipFill>
          <a:blip r:embed="rId3"/>
          <a:stretch>
            <a:fillRect/>
          </a:stretch>
        </p:blipFill>
        <p:spPr>
          <a:xfrm>
            <a:off x="6500032" y="957671"/>
            <a:ext cx="5624054" cy="429768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1053</TotalTime>
  <Words>339</Words>
  <Application>Microsoft Macintosh PowerPoint</Application>
  <PresentationFormat>Widescreen</PresentationFormat>
  <Paragraphs>12</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Ullrich, Paul Aaron</dc:creator>
  <cp:lastModifiedBy>Abhishekh K Srivastava</cp:lastModifiedBy>
  <cp:revision>4</cp:revision>
  <dcterms:created xsi:type="dcterms:W3CDTF">2023-03-22T21:09:49Z</dcterms:created>
  <dcterms:modified xsi:type="dcterms:W3CDTF">2024-07-31T20:39:48Z</dcterms:modified>
</cp:coreProperties>
</file>