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4"/>
    <p:restoredTop sz="90382"/>
  </p:normalViewPr>
  <p:slideViewPr>
    <p:cSldViewPr snapToGrid="0">
      <p:cViewPr varScale="1">
        <p:scale>
          <a:sx n="106" d="100"/>
          <a:sy n="106" d="100"/>
        </p:scale>
        <p:origin x="456"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9/26/24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science/article/pii/S2212094724000707?via%3Dihub#GS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1F96B-7B3F-1F42-E221-0260FF2E2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387AB1-DB92-5D85-8AB8-05C43D1C2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DFF4B-269C-C00D-CCB9-9B68080D15DE}"/>
              </a:ext>
            </a:extLst>
          </p:cNvPr>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Summertime temperature extremes are rising at a rate different from the local mean. Extreme temperatures are rising slower than the local mean in the hyper-arid, arid, semi-arid, and moist regions. Whereas extremes are rising faster than the means in dry-subhumid regions. This research shows that the local hydroclimate drives the relative warming of extreme temperatures. This work also shows that the climate models are consistent with the observations in simulating the relative warming of extremes in the Northern Hemisphere. The warming is </a:t>
            </a:r>
            <a:r>
              <a:rPr lang="en-US" b="0" i="0" dirty="0">
                <a:solidFill>
                  <a:srgbClr val="1F1F1F"/>
                </a:solidFill>
                <a:effectLst/>
                <a:latin typeface="ElsevierGulliver"/>
              </a:rPr>
              <a:t>persistent (although less intense) in future climate projections over a future warming period. </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Abhishekh Srivastava (UC Davis), Michael </a:t>
            </a:r>
            <a:r>
              <a:rPr kumimoji="0" lang="en-US" sz="1200" b="0" i="0" u="none" strike="noStrike" kern="1200" cap="none" spc="0" normalizeH="0" baseline="0" noProof="0" dirty="0" err="1">
                <a:ln>
                  <a:noFill/>
                </a:ln>
                <a:solidFill>
                  <a:prstClr val="black"/>
                </a:solidFill>
                <a:effectLst/>
                <a:uLnTx/>
                <a:uFillTx/>
                <a:latin typeface="Arial"/>
                <a:ea typeface="+mn-ea"/>
                <a:cs typeface="Arial"/>
              </a:rPr>
              <a:t>Wehner</a:t>
            </a:r>
            <a:r>
              <a:rPr kumimoji="0" lang="en-US" sz="1200" b="0" i="0" u="none" strike="noStrike" kern="1200" cap="none" spc="0" normalizeH="0" baseline="0" noProof="0" dirty="0">
                <a:ln>
                  <a:noFill/>
                </a:ln>
                <a:solidFill>
                  <a:prstClr val="black"/>
                </a:solidFill>
                <a:effectLst/>
                <a:uLnTx/>
                <a:uFillTx/>
                <a:latin typeface="Arial"/>
                <a:ea typeface="+mn-ea"/>
                <a:cs typeface="Arial"/>
              </a:rPr>
              <a:t> (LBNL), Celine </a:t>
            </a:r>
            <a:r>
              <a:rPr kumimoji="0" lang="en-US" sz="1200" b="0" i="0" u="none" strike="noStrike" kern="1200" cap="none" spc="0" normalizeH="0" baseline="0" noProof="0" dirty="0" err="1">
                <a:ln>
                  <a:noFill/>
                </a:ln>
                <a:solidFill>
                  <a:prstClr val="black"/>
                </a:solidFill>
                <a:effectLst/>
                <a:uLnTx/>
                <a:uFillTx/>
                <a:latin typeface="Arial"/>
                <a:ea typeface="+mn-ea"/>
                <a:cs typeface="Arial"/>
              </a:rPr>
              <a:t>Bonfils</a:t>
            </a:r>
            <a:r>
              <a:rPr kumimoji="0" lang="en-US" sz="1200" b="0" i="0" u="none" strike="noStrike" kern="1200" cap="none" spc="0" normalizeH="0" baseline="0" noProof="0" dirty="0">
                <a:ln>
                  <a:noFill/>
                </a:ln>
                <a:solidFill>
                  <a:prstClr val="black"/>
                </a:solidFill>
                <a:effectLst/>
                <a:uLnTx/>
                <a:uFillTx/>
                <a:latin typeface="Arial"/>
                <a:ea typeface="+mn-ea"/>
                <a:cs typeface="Arial"/>
              </a:rPr>
              <a:t> (LLNL), Paul Aaron Ullrich (UC Davis, LLNL), Mark Risser (LBNL).</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Acknowledgment from the paper: </a:t>
            </a:r>
            <a:r>
              <a:rPr lang="en-US" b="0" i="0" dirty="0">
                <a:solidFill>
                  <a:srgbClr val="1F1F1F"/>
                </a:solidFill>
                <a:effectLst/>
                <a:latin typeface="ElsevierGulliver"/>
              </a:rPr>
              <a:t>This research was supported by the Office of Science, Office of Biological and Environmental Research of the US Department of Energy under contract no. </a:t>
            </a:r>
            <a:r>
              <a:rPr lang="en-US" b="0" i="0" u="none" strike="noStrike" dirty="0">
                <a:effectLst/>
                <a:latin typeface="ElsevierGulliver"/>
                <a:hlinkClick r:id="rId3"/>
              </a:rPr>
              <a:t>DE-AC02-05CH11231</a:t>
            </a:r>
            <a:r>
              <a:rPr lang="en-US" b="0" i="0" dirty="0">
                <a:solidFill>
                  <a:srgbClr val="1F1F1F"/>
                </a:solidFill>
                <a:effectLst/>
                <a:latin typeface="ElsevierGulliver"/>
              </a:rPr>
              <a:t> for the CASCADE Scientific Focus (funded by the Regional and Global Model Analysis Program area within the Earth and Environmental Systems Modeling Program). The work of C.B. and P.A.U. is supported by the “PCMDI: An Earth System Model Evaluation Project” Science Focus Area (SFA) funded through the Regional and Global Climate Modeling Program of the Office of Science at the DOE, and is performed under the auspices of the U.S. Department of Energy by Lawrence Livermore National Laboratory under contract DE-AC52-07NA27344. </a:t>
            </a:r>
            <a:endParaRPr kumimoji="0" lang="en-US" sz="1200" b="0" i="0" u="none" strike="noStrike" kern="1200" cap="none" spc="0" normalizeH="0" baseline="0" noProof="0" dirty="0">
              <a:ln>
                <a:noFill/>
              </a:ln>
              <a:solidFill>
                <a:srgbClr val="1F1F1F"/>
              </a:solidFill>
              <a:effectLst/>
              <a:uLnTx/>
              <a:uFillTx/>
              <a:latin typeface="ElsevierGulliv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F1F"/>
              </a:solidFill>
              <a:effectLst/>
              <a:uLnTx/>
              <a:uFillTx/>
              <a:latin typeface="ElsevierGulliver"/>
              <a:ea typeface="+mn-ea"/>
              <a:cs typeface="+mn-cs"/>
            </a:endParaRPr>
          </a:p>
        </p:txBody>
      </p:sp>
      <p:sp>
        <p:nvSpPr>
          <p:cNvPr id="4" name="Slide Number Placeholder 3">
            <a:extLst>
              <a:ext uri="{FF2B5EF4-FFF2-40B4-BE49-F238E27FC236}">
                <a16:creationId xmlns:a16="http://schemas.microsoft.com/office/drawing/2014/main" id="{C9BBC472-5CE9-DE1A-BCD9-3E5CDEDD22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4253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9/26/24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9/26/24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0874D-F245-C646-FF1D-A95CCF9F9A2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2EB6BC-F237-881B-94BA-B3A7418F8054}"/>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11" name="Title 1">
            <a:extLst>
              <a:ext uri="{FF2B5EF4-FFF2-40B4-BE49-F238E27FC236}">
                <a16:creationId xmlns:a16="http://schemas.microsoft.com/office/drawing/2014/main" id="{82C3185B-D54A-52BE-FD32-DBC65DD9020E}"/>
              </a:ext>
            </a:extLst>
          </p:cNvPr>
          <p:cNvSpPr>
            <a:spLocks noGrp="1"/>
          </p:cNvSpPr>
          <p:nvPr>
            <p:ph type="title"/>
          </p:nvPr>
        </p:nvSpPr>
        <p:spPr>
          <a:xfrm>
            <a:off x="145053" y="23286"/>
            <a:ext cx="11901893" cy="902525"/>
          </a:xfrm>
        </p:spPr>
        <p:txBody>
          <a:bodyPr>
            <a:normAutofit/>
          </a:bodyPr>
          <a:lstStyle/>
          <a:p>
            <a:pPr algn="ctr"/>
            <a:r>
              <a:rPr lang="en-US" sz="2400" dirty="0"/>
              <a:t>Local hydroclimate drives differential warming rates between regular summer days and extreme hot days in the Northern Hemisphere</a:t>
            </a:r>
          </a:p>
        </p:txBody>
      </p:sp>
      <p:sp>
        <p:nvSpPr>
          <p:cNvPr id="5" name="TextBox 4">
            <a:extLst>
              <a:ext uri="{FF2B5EF4-FFF2-40B4-BE49-F238E27FC236}">
                <a16:creationId xmlns:a16="http://schemas.microsoft.com/office/drawing/2014/main" id="{C5C3CEEA-C2F4-F57D-F38C-B59B3C80CB8F}"/>
              </a:ext>
            </a:extLst>
          </p:cNvPr>
          <p:cNvSpPr txBox="1"/>
          <p:nvPr/>
        </p:nvSpPr>
        <p:spPr>
          <a:xfrm>
            <a:off x="145053" y="2703937"/>
            <a:ext cx="5728523" cy="230832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Regression of the location parameter of TXx on the local TXm in ERA5. The red (blue) colors show grid points where per °C positive change in TXx is bigger (smaller) than the per °C positive change in the local TXm over 1979–2021. Green shading shows regions where per °C change in TXx is negative for per °C  positive change in the local TXm. The hatching shows grid points where the regression parameter is significant at 5%. Unit: °C/ °C</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solidFill>
                  <a:prstClr val="black"/>
                </a:solidFill>
              </a:rPr>
              <a:t>TXx: summer maximum value of daily maximum temperature. TXm: summer mean daily maximum temperature.</a:t>
            </a:r>
            <a:endParaRPr kumimoji="0" lang="en-US" sz="1600" b="1" i="0" u="none" strike="noStrike" kern="1200" cap="none" spc="0" normalizeH="0" baseline="0" noProof="0" dirty="0">
              <a:ln>
                <a:noFill/>
              </a:ln>
              <a:solidFill>
                <a:prstClr val="black"/>
              </a:solidFill>
              <a:effectLst/>
              <a:uLnTx/>
              <a:uFillTx/>
              <a:ea typeface="+mn-ea"/>
              <a:cs typeface="+mn-cs"/>
            </a:endParaRPr>
          </a:p>
        </p:txBody>
      </p:sp>
      <p:pic>
        <p:nvPicPr>
          <p:cNvPr id="15" name="Picture 14" descr="A map of the world&#10;&#10;Description automatically generated">
            <a:extLst>
              <a:ext uri="{FF2B5EF4-FFF2-40B4-BE49-F238E27FC236}">
                <a16:creationId xmlns:a16="http://schemas.microsoft.com/office/drawing/2014/main" id="{2E026883-90D4-E404-3D3C-9C4BCDBF1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4" y="804086"/>
            <a:ext cx="6003712" cy="1828800"/>
          </a:xfrm>
          <a:prstGeom prst="rect">
            <a:avLst/>
          </a:prstGeom>
        </p:spPr>
      </p:pic>
      <p:sp>
        <p:nvSpPr>
          <p:cNvPr id="7" name="Rectangle 35">
            <a:extLst>
              <a:ext uri="{FF2B5EF4-FFF2-40B4-BE49-F238E27FC236}">
                <a16:creationId xmlns:a16="http://schemas.microsoft.com/office/drawing/2014/main" id="{D0AB6D07-E562-F2F5-551B-C9806ED38F57}"/>
              </a:ext>
            </a:extLst>
          </p:cNvPr>
          <p:cNvSpPr>
            <a:spLocks noChangeArrowheads="1"/>
          </p:cNvSpPr>
          <p:nvPr/>
        </p:nvSpPr>
        <p:spPr bwMode="auto">
          <a:xfrm>
            <a:off x="5976705" y="758798"/>
            <a:ext cx="6190580" cy="55015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2400" b="1" i="0" u="none" strike="noStrike" kern="1200" cap="none" spc="0" normalizeH="0" baseline="0" noProof="0" dirty="0">
                <a:ln>
                  <a:noFill/>
                </a:ln>
                <a:effectLst/>
                <a:uLnTx/>
                <a:uFillTx/>
                <a:latin typeface="+mj-lt"/>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sz="2200" b="0" i="0" u="none" strike="noStrike" kern="1200" cap="none" spc="0" normalizeH="0" baseline="0" noProof="0" dirty="0">
                <a:ln>
                  <a:noFill/>
                </a:ln>
                <a:effectLst/>
                <a:uLnTx/>
                <a:uFillTx/>
                <a:latin typeface="+mj-lt"/>
                <a:ea typeface="+mn-ea"/>
                <a:cs typeface="+mn-cs"/>
              </a:rPr>
              <a:t>The warming rate of Northern Hemisphere summer hot extremes against the mean is examined.</a:t>
            </a: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altLang="ja-JP" sz="2400" b="1" i="0" u="none" strike="noStrike" kern="1200" cap="none" spc="0" normalizeH="0" baseline="0" noProof="0" dirty="0">
                <a:ln>
                  <a:noFill/>
                </a:ln>
                <a:effectLst/>
                <a:uLnTx/>
                <a:uFillTx/>
                <a:latin typeface="+mj-lt"/>
                <a:ea typeface="Calibri" pitchFamily="34" charset="0"/>
                <a:cs typeface="Calibri"/>
              </a:rPr>
              <a:t>Significance </a:t>
            </a:r>
            <a:r>
              <a:rPr kumimoji="0" lang="en-US" altLang="ja-JP" sz="2400" b="1"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effectLst/>
                <a:uLnTx/>
                <a:uFillTx/>
                <a:latin typeface="+mj-lt"/>
                <a:ea typeface="Calibri" pitchFamily="34" charset="0"/>
                <a:cs typeface="Calibri"/>
              </a:rPr>
              <a:t> Impact</a:t>
            </a: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sz="2200" b="0" i="0" u="none" strike="noStrike" kern="1200" cap="none" spc="0" normalizeH="0" baseline="0" noProof="0" dirty="0">
                <a:ln>
                  <a:noFill/>
                </a:ln>
                <a:effectLst/>
                <a:uLnTx/>
                <a:uFillTx/>
                <a:latin typeface="+mj-lt"/>
                <a:ea typeface="+mn-ea"/>
                <a:cs typeface="+mn-cs"/>
              </a:rPr>
              <a:t>Extreme temperatures warm slower than the local mean in arid, semi-arid, and moist regions and faster than the mean in dry-subhumid regions. The local hydroclimate mainly drives relative warming rates</a:t>
            </a:r>
            <a:r>
              <a:rPr lang="en-US" sz="2200" b="0" i="0" dirty="0">
                <a:solidFill>
                  <a:srgbClr val="1F1F1F"/>
                </a:solidFill>
                <a:effectLst/>
                <a:latin typeface="ElsevierGulliver"/>
              </a:rPr>
              <a:t>.</a:t>
            </a:r>
            <a:endParaRPr kumimoji="0" lang="en-US" sz="2200" b="0" i="0" u="none" strike="noStrike" kern="1200" cap="none" spc="0" normalizeH="0" baseline="0" noProof="0" dirty="0">
              <a:ln>
                <a:noFill/>
              </a:ln>
              <a:effectLst/>
              <a:uLnTx/>
              <a:uFillTx/>
              <a:latin typeface="+mj-lt"/>
              <a:ea typeface="+mn-ea"/>
              <a:cs typeface="+mn-cs"/>
            </a:endParaRP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altLang="ja-JP" sz="2200" b="1" i="0" u="none" strike="noStrike" kern="1200" cap="none" spc="0" normalizeH="0" baseline="0" noProof="0" dirty="0">
                <a:ln>
                  <a:noFill/>
                </a:ln>
                <a:effectLst/>
                <a:uLnTx/>
                <a:uFillTx/>
                <a:latin typeface="+mj-lt"/>
                <a:ea typeface="Calibri" pitchFamily="34" charset="0"/>
                <a:cs typeface="Calibri"/>
              </a:rPr>
              <a:t>Research Details</a:t>
            </a:r>
          </a:p>
          <a:p>
            <a:pPr marL="4572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ja-JP" sz="2000" i="0" u="none" strike="noStrike" kern="1200" cap="none" spc="0" normalizeH="0" baseline="0" noProof="0" dirty="0">
                <a:ln>
                  <a:noFill/>
                </a:ln>
                <a:effectLst/>
                <a:uLnTx/>
                <a:uFillTx/>
                <a:latin typeface="+mj-lt"/>
                <a:ea typeface="Calibri" pitchFamily="34" charset="0"/>
                <a:cs typeface="Calibri"/>
              </a:rPr>
              <a:t>The temperatures are analyzed in ERA5 reanalysis and CESM1-LE simulations using the generalized extreme value distribution framework.  </a:t>
            </a:r>
          </a:p>
          <a:p>
            <a:pPr marL="4572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lang="en-US" altLang="ja-JP" sz="2000" dirty="0">
                <a:latin typeface="+mj-lt"/>
                <a:ea typeface="Calibri" pitchFamily="34" charset="0"/>
                <a:cs typeface="Calibri"/>
              </a:rPr>
              <a:t>Trends in surface fluxes are used to explain trends in the mean and extreme temperatures.</a:t>
            </a:r>
            <a:endParaRPr kumimoji="0" lang="en-US" altLang="ja-JP" sz="2000" i="0" u="none" strike="noStrike" kern="1200" cap="none" spc="0" normalizeH="0" baseline="0" noProof="0" dirty="0">
              <a:ln>
                <a:noFill/>
              </a:ln>
              <a:effectLst/>
              <a:uLnTx/>
              <a:uFillTx/>
              <a:latin typeface="+mj-lt"/>
              <a:ea typeface="Calibri" pitchFamily="34" charset="0"/>
              <a:cs typeface="Calibri"/>
            </a:endParaRPr>
          </a:p>
        </p:txBody>
      </p:sp>
      <p:sp>
        <p:nvSpPr>
          <p:cNvPr id="17" name="TextBox 16">
            <a:extLst>
              <a:ext uri="{FF2B5EF4-FFF2-40B4-BE49-F238E27FC236}">
                <a16:creationId xmlns:a16="http://schemas.microsoft.com/office/drawing/2014/main" id="{B7D8B099-1D91-AF34-9FBE-0C93673F8B98}"/>
              </a:ext>
            </a:extLst>
          </p:cNvPr>
          <p:cNvSpPr txBox="1"/>
          <p:nvPr/>
        </p:nvSpPr>
        <p:spPr>
          <a:xfrm>
            <a:off x="41924" y="4958714"/>
            <a:ext cx="5831652" cy="707886"/>
          </a:xfrm>
          <a:prstGeom prst="rect">
            <a:avLst/>
          </a:prstGeom>
          <a:noFill/>
        </p:spPr>
        <p:txBody>
          <a:bodyPr wrap="square" rtlCol="0">
            <a:spAutoFit/>
          </a:bodyPr>
          <a:lstStyle/>
          <a:p>
            <a:r>
              <a:rPr lang="en-US" sz="1000" b="0" i="0" dirty="0">
                <a:solidFill>
                  <a:srgbClr val="222222"/>
                </a:solidFill>
                <a:effectLst/>
                <a:latin typeface="Arial" panose="020B0604020202020204" pitchFamily="34" charset="0"/>
              </a:rPr>
              <a:t>Srivastava, A. K., </a:t>
            </a:r>
            <a:r>
              <a:rPr lang="en-US" sz="1000" b="0" i="0" dirty="0" err="1">
                <a:solidFill>
                  <a:srgbClr val="222222"/>
                </a:solidFill>
                <a:effectLst/>
                <a:latin typeface="Arial" panose="020B0604020202020204" pitchFamily="34" charset="0"/>
              </a:rPr>
              <a:t>Wehner</a:t>
            </a:r>
            <a:r>
              <a:rPr lang="en-US" sz="1000" b="0" i="0" dirty="0">
                <a:solidFill>
                  <a:srgbClr val="222222"/>
                </a:solidFill>
                <a:effectLst/>
                <a:latin typeface="Arial" panose="020B0604020202020204" pitchFamily="34" charset="0"/>
              </a:rPr>
              <a:t>, M., </a:t>
            </a:r>
            <a:r>
              <a:rPr lang="en-US" sz="1000" b="0" i="0" dirty="0" err="1">
                <a:solidFill>
                  <a:srgbClr val="222222"/>
                </a:solidFill>
                <a:effectLst/>
                <a:latin typeface="Arial" panose="020B0604020202020204" pitchFamily="34" charset="0"/>
              </a:rPr>
              <a:t>Bonfils</a:t>
            </a:r>
            <a:r>
              <a:rPr lang="en-US" sz="1000" b="0" i="0" dirty="0">
                <a:solidFill>
                  <a:srgbClr val="222222"/>
                </a:solidFill>
                <a:effectLst/>
                <a:latin typeface="Arial" panose="020B0604020202020204" pitchFamily="34" charset="0"/>
              </a:rPr>
              <a:t>, C., Ullrich, P. A., &amp; Risser, M. (2024). Local hydroclimate drives differential warming rates between regular summer days and extreme hot days in the Northern Hemisphere. </a:t>
            </a:r>
            <a:r>
              <a:rPr lang="en-US" sz="1000" b="0" i="1" dirty="0">
                <a:solidFill>
                  <a:srgbClr val="222222"/>
                </a:solidFill>
                <a:effectLst/>
                <a:latin typeface="Arial" panose="020B0604020202020204" pitchFamily="34" charset="0"/>
              </a:rPr>
              <a:t>Weather and Climate Extremes</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45</a:t>
            </a:r>
            <a:r>
              <a:rPr lang="en-US" sz="1000" b="0" i="0" dirty="0">
                <a:solidFill>
                  <a:srgbClr val="222222"/>
                </a:solidFill>
                <a:effectLst/>
                <a:latin typeface="Arial" panose="020B0604020202020204" pitchFamily="34" charset="0"/>
              </a:rPr>
              <a:t>, 100709. </a:t>
            </a:r>
            <a:r>
              <a:rPr lang="en-US" sz="1000" b="0" i="0" dirty="0" err="1">
                <a:solidFill>
                  <a:srgbClr val="222222"/>
                </a:solidFill>
                <a:effectLst/>
                <a:latin typeface="Arial" panose="020B0604020202020204" pitchFamily="34" charset="0"/>
              </a:rPr>
              <a:t>doi</a:t>
            </a:r>
            <a:r>
              <a:rPr lang="en-US" sz="1000" b="0" i="0" dirty="0">
                <a:solidFill>
                  <a:srgbClr val="222222"/>
                </a:solidFill>
                <a:effectLst/>
                <a:latin typeface="Arial" panose="020B0604020202020204" pitchFamily="34" charset="0"/>
              </a:rPr>
              <a:t>: 10.1016/j.wace.2024.100709</a:t>
            </a:r>
          </a:p>
          <a:p>
            <a:r>
              <a:rPr lang="en-US" sz="1000" dirty="0">
                <a:solidFill>
                  <a:srgbClr val="222222"/>
                </a:solidFill>
                <a:latin typeface="Arial" panose="020B0604020202020204" pitchFamily="34" charset="0"/>
              </a:rPr>
              <a:t>Work was performed at the University of California, Davis.</a:t>
            </a:r>
            <a:endParaRPr lang="en-US" sz="1000" dirty="0"/>
          </a:p>
        </p:txBody>
      </p:sp>
      <p:pic>
        <p:nvPicPr>
          <p:cNvPr id="19" name="Picture 7">
            <a:extLst>
              <a:ext uri="{FF2B5EF4-FFF2-40B4-BE49-F238E27FC236}">
                <a16:creationId xmlns:a16="http://schemas.microsoft.com/office/drawing/2014/main" id="{5D500585-EDF9-7FEE-38FD-72F6D2474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54" y="5858728"/>
            <a:ext cx="1436255" cy="3657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0" name="Google Shape;96;g244bfee4abb_0_33" descr="Image result for department of energy office of science">
            <a:extLst>
              <a:ext uri="{FF2B5EF4-FFF2-40B4-BE49-F238E27FC236}">
                <a16:creationId xmlns:a16="http://schemas.microsoft.com/office/drawing/2014/main" id="{AF1D6EEC-3132-3517-60BE-F8A45819EB90}"/>
              </a:ext>
            </a:extLst>
          </p:cNvPr>
          <p:cNvPicPr preferRelativeResize="0">
            <a:picLocks noChangeAspect="1"/>
          </p:cNvPicPr>
          <p:nvPr/>
        </p:nvPicPr>
        <p:blipFill rotWithShape="1">
          <a:blip r:embed="rId5">
            <a:alphaModFix/>
          </a:blip>
          <a:srcRect/>
          <a:stretch/>
        </p:blipFill>
        <p:spPr>
          <a:xfrm>
            <a:off x="4110991" y="5654791"/>
            <a:ext cx="1694045" cy="548640"/>
          </a:xfrm>
          <a:prstGeom prst="rect">
            <a:avLst/>
          </a:prstGeom>
          <a:noFill/>
          <a:ln>
            <a:noFill/>
          </a:ln>
        </p:spPr>
      </p:pic>
      <p:pic>
        <p:nvPicPr>
          <p:cNvPr id="25" name="Picture 24" descr="A blue and white logo&#10;&#10;Description automatically generated">
            <a:extLst>
              <a:ext uri="{FF2B5EF4-FFF2-40B4-BE49-F238E27FC236}">
                <a16:creationId xmlns:a16="http://schemas.microsoft.com/office/drawing/2014/main" id="{50F8F68B-03CB-ADE1-C2C6-066A9A79DA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5398" y="5815461"/>
            <a:ext cx="1876509" cy="365760"/>
          </a:xfrm>
          <a:prstGeom prst="rect">
            <a:avLst/>
          </a:prstGeom>
        </p:spPr>
      </p:pic>
    </p:spTree>
    <p:extLst>
      <p:ext uri="{BB962C8B-B14F-4D97-AF65-F5344CB8AC3E}">
        <p14:creationId xmlns:p14="http://schemas.microsoft.com/office/powerpoint/2010/main" val="1156450676"/>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1377</TotalTime>
  <Words>570</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Avenir Next LT Pro</vt:lpstr>
      <vt:lpstr>AvenirNext LT Pro Bold</vt:lpstr>
      <vt:lpstr>AvenirNext LT Pro Regular</vt:lpstr>
      <vt:lpstr>Calibri</vt:lpstr>
      <vt:lpstr>ElsevierGulliver</vt:lpstr>
      <vt:lpstr>Wingdings</vt:lpstr>
      <vt:lpstr>Office Theme</vt:lpstr>
      <vt:lpstr>Local hydroclimate drives differential warming rates between regular summer days and extreme hot days in the Northern Hemisphere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Abhishekh K Srivastava</cp:lastModifiedBy>
  <cp:revision>14</cp:revision>
  <dcterms:created xsi:type="dcterms:W3CDTF">2023-07-20T14:08:23Z</dcterms:created>
  <dcterms:modified xsi:type="dcterms:W3CDTF">2024-09-27T17:21:44Z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