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0" roundtripDataSignature="AMtx7mj5RZDoR+78YUOH/D51t2b2jN9M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17B377-7507-458E-AE2E-A50AC20DC989}" v="1" dt="2024-08-08T18:36:29.5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6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15" Type="http://schemas.microsoft.com/office/2016/11/relationships/changesInfo" Target="changesInfos/changesInfo1.xml"/><Relationship Id="rId10" Type="http://customschemas.google.com/relationships/presentationmetadata" Target="meta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wson, Kathryn" userId="00931ad0-54f2-4e42-bdfe-b5a5d147a635" providerId="ADAL" clId="{0917B377-7507-458E-AE2E-A50AC20DC989}"/>
    <pc:docChg chg="undo custSel modSld">
      <pc:chgData name="Lawson, Kathryn" userId="00931ad0-54f2-4e42-bdfe-b5a5d147a635" providerId="ADAL" clId="{0917B377-7507-458E-AE2E-A50AC20DC989}" dt="2024-08-08T21:05:16.783" v="356" actId="1035"/>
      <pc:docMkLst>
        <pc:docMk/>
      </pc:docMkLst>
      <pc:sldChg chg="addSp delSp modSp mod">
        <pc:chgData name="Lawson, Kathryn" userId="00931ad0-54f2-4e42-bdfe-b5a5d147a635" providerId="ADAL" clId="{0917B377-7507-458E-AE2E-A50AC20DC989}" dt="2024-08-08T21:05:16.783" v="356" actId="1035"/>
        <pc:sldMkLst>
          <pc:docMk/>
          <pc:sldMk cId="0" sldId="256"/>
        </pc:sldMkLst>
        <pc:spChg chg="mod">
          <ac:chgData name="Lawson, Kathryn" userId="00931ad0-54f2-4e42-bdfe-b5a5d147a635" providerId="ADAL" clId="{0917B377-7507-458E-AE2E-A50AC20DC989}" dt="2024-08-08T18:35:55.464" v="0"/>
          <ac:spMkLst>
            <pc:docMk/>
            <pc:sldMk cId="0" sldId="256"/>
            <ac:spMk id="27" creationId="{00000000-0000-0000-0000-000000000000}"/>
          </ac:spMkLst>
        </pc:spChg>
        <pc:spChg chg="mod ord">
          <ac:chgData name="Lawson, Kathryn" userId="00931ad0-54f2-4e42-bdfe-b5a5d147a635" providerId="ADAL" clId="{0917B377-7507-458E-AE2E-A50AC20DC989}" dt="2024-08-08T21:00:28.369" v="180" actId="6549"/>
          <ac:spMkLst>
            <pc:docMk/>
            <pc:sldMk cId="0" sldId="256"/>
            <ac:spMk id="28" creationId="{00000000-0000-0000-0000-000000000000}"/>
          </ac:spMkLst>
        </pc:spChg>
        <pc:spChg chg="mod">
          <ac:chgData name="Lawson, Kathryn" userId="00931ad0-54f2-4e42-bdfe-b5a5d147a635" providerId="ADAL" clId="{0917B377-7507-458E-AE2E-A50AC20DC989}" dt="2024-08-08T20:55:48.038" v="102" actId="14100"/>
          <ac:spMkLst>
            <pc:docMk/>
            <pc:sldMk cId="0" sldId="256"/>
            <ac:spMk id="30" creationId="{00000000-0000-0000-0000-000000000000}"/>
          </ac:spMkLst>
        </pc:spChg>
        <pc:spChg chg="mod">
          <ac:chgData name="Lawson, Kathryn" userId="00931ad0-54f2-4e42-bdfe-b5a5d147a635" providerId="ADAL" clId="{0917B377-7507-458E-AE2E-A50AC20DC989}" dt="2024-08-08T21:05:16.783" v="356" actId="1035"/>
          <ac:spMkLst>
            <pc:docMk/>
            <pc:sldMk cId="0" sldId="256"/>
            <ac:spMk id="31" creationId="{00000000-0000-0000-0000-000000000000}"/>
          </ac:spMkLst>
        </pc:spChg>
        <pc:picChg chg="add mod">
          <ac:chgData name="Lawson, Kathryn" userId="00931ad0-54f2-4e42-bdfe-b5a5d147a635" providerId="ADAL" clId="{0917B377-7507-458E-AE2E-A50AC20DC989}" dt="2024-08-08T21:05:11.863" v="349" actId="1035"/>
          <ac:picMkLst>
            <pc:docMk/>
            <pc:sldMk cId="0" sldId="256"/>
            <ac:picMk id="3" creationId="{A0689302-C99A-871C-F714-9A9AC1771C15}"/>
          </ac:picMkLst>
        </pc:picChg>
        <pc:picChg chg="del">
          <ac:chgData name="Lawson, Kathryn" userId="00931ad0-54f2-4e42-bdfe-b5a5d147a635" providerId="ADAL" clId="{0917B377-7507-458E-AE2E-A50AC20DC989}" dt="2024-08-08T20:52:46.029" v="25" actId="478"/>
          <ac:picMkLst>
            <pc:docMk/>
            <pc:sldMk cId="0" sldId="256"/>
            <ac:picMk id="7" creationId="{1033669A-FDC8-2F0B-DC89-EA5EB3AB9151}"/>
          </ac:picMkLst>
        </pc:picChg>
      </pc:sldChg>
    </pc:docChg>
  </pc:docChgLst>
  <pc:docChgLst>
    <pc:chgData name="Lawson, Kathryn" userId="00931ad0-54f2-4e42-bdfe-b5a5d147a635" providerId="ADAL" clId="{B043D1FE-B846-43ED-A414-FAEAE70C34A6}"/>
    <pc:docChg chg="undo custSel modSld">
      <pc:chgData name="Lawson, Kathryn" userId="00931ad0-54f2-4e42-bdfe-b5a5d147a635" providerId="ADAL" clId="{B043D1FE-B846-43ED-A414-FAEAE70C34A6}" dt="2023-10-06T21:05:31.563" v="241" actId="6549"/>
      <pc:docMkLst>
        <pc:docMk/>
      </pc:docMkLst>
      <pc:sldChg chg="addSp delSp modSp mod">
        <pc:chgData name="Lawson, Kathryn" userId="00931ad0-54f2-4e42-bdfe-b5a5d147a635" providerId="ADAL" clId="{B043D1FE-B846-43ED-A414-FAEAE70C34A6}" dt="2023-10-06T21:05:31.563" v="241" actId="6549"/>
        <pc:sldMkLst>
          <pc:docMk/>
          <pc:sldMk cId="0" sldId="256"/>
        </pc:sldMkLst>
        <pc:spChg chg="del mod">
          <ac:chgData name="Lawson, Kathryn" userId="00931ad0-54f2-4e42-bdfe-b5a5d147a635" providerId="ADAL" clId="{B043D1FE-B846-43ED-A414-FAEAE70C34A6}" dt="2023-10-06T20:58:30.892" v="146" actId="478"/>
          <ac:spMkLst>
            <pc:docMk/>
            <pc:sldMk cId="0" sldId="256"/>
            <ac:spMk id="5" creationId="{10E0BA32-9784-62F7-321B-1923E0E20768}"/>
          </ac:spMkLst>
        </pc:spChg>
        <pc:spChg chg="mod">
          <ac:chgData name="Lawson, Kathryn" userId="00931ad0-54f2-4e42-bdfe-b5a5d147a635" providerId="ADAL" clId="{B043D1FE-B846-43ED-A414-FAEAE70C34A6}" dt="2023-10-06T20:52:10.753" v="17"/>
          <ac:spMkLst>
            <pc:docMk/>
            <pc:sldMk cId="0" sldId="256"/>
            <ac:spMk id="27" creationId="{00000000-0000-0000-0000-000000000000}"/>
          </ac:spMkLst>
        </pc:spChg>
        <pc:spChg chg="mod">
          <ac:chgData name="Lawson, Kathryn" userId="00931ad0-54f2-4e42-bdfe-b5a5d147a635" providerId="ADAL" clId="{B043D1FE-B846-43ED-A414-FAEAE70C34A6}" dt="2023-10-06T21:05:31.563" v="241" actId="6549"/>
          <ac:spMkLst>
            <pc:docMk/>
            <pc:sldMk cId="0" sldId="256"/>
            <ac:spMk id="28" creationId="{00000000-0000-0000-0000-000000000000}"/>
          </ac:spMkLst>
        </pc:spChg>
        <pc:spChg chg="del">
          <ac:chgData name="Lawson, Kathryn" userId="00931ad0-54f2-4e42-bdfe-b5a5d147a635" providerId="ADAL" clId="{B043D1FE-B846-43ED-A414-FAEAE70C34A6}" dt="2023-10-06T20:55:24.883" v="36" actId="478"/>
          <ac:spMkLst>
            <pc:docMk/>
            <pc:sldMk cId="0" sldId="256"/>
            <ac:spMk id="29" creationId="{00000000-0000-0000-0000-000000000000}"/>
          </ac:spMkLst>
        </pc:spChg>
        <pc:spChg chg="mod">
          <ac:chgData name="Lawson, Kathryn" userId="00931ad0-54f2-4e42-bdfe-b5a5d147a635" providerId="ADAL" clId="{B043D1FE-B846-43ED-A414-FAEAE70C34A6}" dt="2023-10-06T20:50:04.872" v="10" actId="6549"/>
          <ac:spMkLst>
            <pc:docMk/>
            <pc:sldMk cId="0" sldId="256"/>
            <ac:spMk id="30" creationId="{00000000-0000-0000-0000-000000000000}"/>
          </ac:spMkLst>
        </pc:spChg>
        <pc:spChg chg="mod ord">
          <ac:chgData name="Lawson, Kathryn" userId="00931ad0-54f2-4e42-bdfe-b5a5d147a635" providerId="ADAL" clId="{B043D1FE-B846-43ED-A414-FAEAE70C34A6}" dt="2023-10-06T20:56:49.370" v="53" actId="58"/>
          <ac:spMkLst>
            <pc:docMk/>
            <pc:sldMk cId="0" sldId="256"/>
            <ac:spMk id="31" creationId="{00000000-0000-0000-0000-000000000000}"/>
          </ac:spMkLst>
        </pc:spChg>
        <pc:picChg chg="del">
          <ac:chgData name="Lawson, Kathryn" userId="00931ad0-54f2-4e42-bdfe-b5a5d147a635" providerId="ADAL" clId="{B043D1FE-B846-43ED-A414-FAEAE70C34A6}" dt="2023-10-06T20:50:46.107" v="13" actId="478"/>
          <ac:picMkLst>
            <pc:docMk/>
            <pc:sldMk cId="0" sldId="256"/>
            <ac:picMk id="3" creationId="{975C588C-0AE3-5319-6904-D6B176136DB2}"/>
          </ac:picMkLst>
        </pc:picChg>
        <pc:picChg chg="add mod ord">
          <ac:chgData name="Lawson, Kathryn" userId="00931ad0-54f2-4e42-bdfe-b5a5d147a635" providerId="ADAL" clId="{B043D1FE-B846-43ED-A414-FAEAE70C34A6}" dt="2023-10-06T20:55:18.580" v="35" actId="1035"/>
          <ac:picMkLst>
            <pc:docMk/>
            <pc:sldMk cId="0" sldId="256"/>
            <ac:picMk id="7" creationId="{1033669A-FDC8-2F0B-DC89-EA5EB3AB915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yperFACETS Highlight">
  <p:cSld name="HyperFACETS Highligh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/>
          <p:nvPr/>
        </p:nvSpPr>
        <p:spPr>
          <a:xfrm>
            <a:off x="1" y="0"/>
            <a:ext cx="12192000" cy="970028"/>
          </a:xfrm>
          <a:prstGeom prst="rect">
            <a:avLst/>
          </a:prstGeom>
          <a:solidFill>
            <a:srgbClr val="1D4F7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7"/>
          <p:cNvSpPr txBox="1">
            <a:spLocks noGrp="1"/>
          </p:cNvSpPr>
          <p:nvPr>
            <p:ph type="body" idx="1"/>
          </p:nvPr>
        </p:nvSpPr>
        <p:spPr>
          <a:xfrm>
            <a:off x="0" y="12739"/>
            <a:ext cx="12191999" cy="957289"/>
          </a:xfrm>
          <a:prstGeom prst="rect">
            <a:avLst/>
          </a:prstGeom>
          <a:solidFill>
            <a:srgbClr val="1D4F79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body" idx="2"/>
          </p:nvPr>
        </p:nvSpPr>
        <p:spPr>
          <a:xfrm>
            <a:off x="228600" y="1173164"/>
            <a:ext cx="7046843" cy="4184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/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7"/>
          <p:cNvSpPr>
            <a:spLocks noGrp="1"/>
          </p:cNvSpPr>
          <p:nvPr>
            <p:ph type="pic" idx="3"/>
          </p:nvPr>
        </p:nvSpPr>
        <p:spPr>
          <a:xfrm>
            <a:off x="7345018" y="1173162"/>
            <a:ext cx="4642196" cy="4995293"/>
          </a:xfrm>
          <a:prstGeom prst="rect">
            <a:avLst/>
          </a:prstGeom>
          <a:noFill/>
          <a:ln>
            <a:noFill/>
          </a:ln>
        </p:spPr>
      </p:sp>
      <p:sp>
        <p:nvSpPr>
          <p:cNvPr id="16" name="Google Shape;16;p7"/>
          <p:cNvSpPr txBox="1">
            <a:spLocks noGrp="1"/>
          </p:cNvSpPr>
          <p:nvPr>
            <p:ph type="body" idx="4"/>
          </p:nvPr>
        </p:nvSpPr>
        <p:spPr>
          <a:xfrm>
            <a:off x="39756" y="5517094"/>
            <a:ext cx="7235687" cy="655637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2pPr>
            <a:lvl3pPr marL="1371600" lvl="2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3pPr>
            <a:lvl4pPr marL="1828800" lvl="3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4pPr>
            <a:lvl5pPr marL="2286000" lvl="4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7" name="Google Shape;17;p7" descr="A picture containing text, clipart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28222" y="6303466"/>
            <a:ext cx="2935186" cy="48133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7"/>
          <p:cNvSpPr/>
          <p:nvPr/>
        </p:nvSpPr>
        <p:spPr>
          <a:xfrm>
            <a:off x="0" y="6217749"/>
            <a:ext cx="8347934" cy="640251"/>
          </a:xfrm>
          <a:prstGeom prst="rect">
            <a:avLst/>
          </a:prstGeom>
          <a:solidFill>
            <a:srgbClr val="1D4F7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7"/>
          <p:cNvSpPr/>
          <p:nvPr/>
        </p:nvSpPr>
        <p:spPr>
          <a:xfrm>
            <a:off x="7648688" y="6217749"/>
            <a:ext cx="1301638" cy="640251"/>
          </a:xfrm>
          <a:prstGeom prst="parallelogram">
            <a:avLst>
              <a:gd name="adj" fmla="val 21529"/>
            </a:avLst>
          </a:prstGeom>
          <a:solidFill>
            <a:srgbClr val="1D4F7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7"/>
          <p:cNvSpPr/>
          <p:nvPr/>
        </p:nvSpPr>
        <p:spPr>
          <a:xfrm>
            <a:off x="8832850" y="6217749"/>
            <a:ext cx="200827" cy="640251"/>
          </a:xfrm>
          <a:prstGeom prst="parallelogram">
            <a:avLst>
              <a:gd name="adj" fmla="val 70539"/>
            </a:avLst>
          </a:prstGeom>
          <a:solidFill>
            <a:srgbClr val="1D4F7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" name="Google Shape;21;p7" descr="SC Logos | U.S. DOE Office of Science (SC)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6294956"/>
            <a:ext cx="2969250" cy="4983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175/JHM-D-22-0220.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"/>
          <p:cNvSpPr txBox="1">
            <a:spLocks noGrp="1"/>
          </p:cNvSpPr>
          <p:nvPr>
            <p:ph type="body" idx="1"/>
          </p:nvPr>
        </p:nvSpPr>
        <p:spPr>
          <a:xfrm>
            <a:off x="0" y="12739"/>
            <a:ext cx="12191999" cy="957289"/>
          </a:xfrm>
          <a:prstGeom prst="rect">
            <a:avLst/>
          </a:prstGeom>
          <a:solidFill>
            <a:srgbClr val="1D4F79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 dirty="0"/>
              <a:t>LSTM-based data integration to improve snow water equivalent prediction and diagnose error sources</a:t>
            </a:r>
          </a:p>
        </p:txBody>
      </p:sp>
      <p:sp>
        <p:nvSpPr>
          <p:cNvPr id="30" name="Google Shape;30;p1"/>
          <p:cNvSpPr txBox="1">
            <a:spLocks noGrp="1"/>
          </p:cNvSpPr>
          <p:nvPr>
            <p:ph type="body" idx="4"/>
          </p:nvPr>
        </p:nvSpPr>
        <p:spPr>
          <a:xfrm>
            <a:off x="39756" y="5800893"/>
            <a:ext cx="12152243" cy="371838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en-US" dirty="0"/>
              <a:t>Song, Y., Tsai, W.-P., Gluck, J., Rhoades, A., </a:t>
            </a:r>
            <a:r>
              <a:rPr lang="en-US" dirty="0" err="1"/>
              <a:t>Zarzycki</a:t>
            </a:r>
            <a:r>
              <a:rPr lang="en-US" dirty="0"/>
              <a:t>, C., McCrary, R., Lawson, K., &amp; Shen, C. (2024). LSTM-based data integration to improve snow water equivalent prediction and diagnose error sources. </a:t>
            </a:r>
            <a:r>
              <a:rPr lang="en-US" i="1" dirty="0"/>
              <a:t>Journal of Hydrometeorology</a:t>
            </a:r>
            <a:r>
              <a:rPr lang="en-US" dirty="0"/>
              <a:t>, </a:t>
            </a:r>
            <a:r>
              <a:rPr lang="en-US" i="1" dirty="0"/>
              <a:t>25</a:t>
            </a:r>
            <a:r>
              <a:rPr lang="en-US" dirty="0"/>
              <a:t>(1), 223–237. </a:t>
            </a:r>
            <a:r>
              <a:rPr lang="en-US" dirty="0">
                <a:hlinkClick r:id="rId3"/>
              </a:rPr>
              <a:t>https://doi.org/10.1175/JHM-D-22-0220.1</a:t>
            </a:r>
            <a:endParaRPr lang="en-US" dirty="0"/>
          </a:p>
        </p:txBody>
      </p:sp>
      <p:sp>
        <p:nvSpPr>
          <p:cNvPr id="31" name="Google Shape;31;p1"/>
          <p:cNvSpPr txBox="1"/>
          <p:nvPr/>
        </p:nvSpPr>
        <p:spPr>
          <a:xfrm>
            <a:off x="6229350" y="3778508"/>
            <a:ext cx="5922894" cy="1785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>
                <a:solidFill>
                  <a:srgbClr val="416284"/>
                </a:solidFill>
                <a:latin typeface="Arial"/>
                <a:ea typeface="Arial"/>
                <a:cs typeface="Arial"/>
                <a:sym typeface="Arial"/>
              </a:rPr>
              <a:t>Empirical cumulative distribution function of test performance metrics: (left) Nash-Sutcliffe Efficiency (NSE) and (right) </a:t>
            </a:r>
            <a:r>
              <a:rPr lang="en-US" sz="1100" b="0" i="1" u="none" strike="noStrike" cap="none" dirty="0" err="1">
                <a:solidFill>
                  <a:srgbClr val="416284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lang="en-US" sz="1100" b="0" i="1" u="none" strike="noStrike" cap="none" baseline="-25000" dirty="0" err="1">
                <a:solidFill>
                  <a:srgbClr val="416284"/>
                </a:solidFill>
                <a:latin typeface="Arial"/>
                <a:ea typeface="Arial"/>
                <a:cs typeface="Arial"/>
                <a:sym typeface="Arial"/>
              </a:rPr>
              <a:t>max</a:t>
            </a:r>
            <a:r>
              <a:rPr lang="en-US" sz="1100" b="0" i="0" u="none" strike="noStrike" cap="none" dirty="0">
                <a:solidFill>
                  <a:srgbClr val="416284"/>
                </a:solidFill>
                <a:latin typeface="Arial"/>
                <a:ea typeface="Arial"/>
                <a:cs typeface="Arial"/>
                <a:sym typeface="Arial"/>
              </a:rPr>
              <a:t> (difference between estimated and </a:t>
            </a:r>
            <a:r>
              <a:rPr lang="en-US" sz="1100" dirty="0">
                <a:solidFill>
                  <a:srgbClr val="416284"/>
                </a:solidFill>
              </a:rPr>
              <a:t>observed peak values) </a:t>
            </a:r>
            <a:r>
              <a:rPr lang="en-US" sz="1100" b="0" i="0" u="none" strike="noStrike" cap="none" dirty="0">
                <a:solidFill>
                  <a:srgbClr val="416284"/>
                </a:solidFill>
                <a:latin typeface="Arial"/>
                <a:ea typeface="Arial"/>
                <a:cs typeface="Arial"/>
                <a:sym typeface="Arial"/>
              </a:rPr>
              <a:t>for the forward and DI models. </a:t>
            </a:r>
            <a:r>
              <a:rPr lang="en-US" sz="1100" b="0" i="0" u="none" strike="noStrike" cap="none" dirty="0" err="1">
                <a:solidFill>
                  <a:srgbClr val="416284"/>
                </a:solidFill>
                <a:latin typeface="Arial"/>
                <a:ea typeface="Arial"/>
                <a:cs typeface="Arial"/>
                <a:sym typeface="Arial"/>
              </a:rPr>
              <a:t>LSTM</a:t>
            </a:r>
            <a:r>
              <a:rPr lang="en-US" sz="1100" b="0" i="0" u="none" strike="noStrike" cap="none" baseline="-25000" dirty="0" err="1">
                <a:solidFill>
                  <a:srgbClr val="416284"/>
                </a:solidFill>
                <a:latin typeface="Arial"/>
                <a:ea typeface="Arial"/>
                <a:cs typeface="Arial"/>
                <a:sym typeface="Arial"/>
              </a:rPr>
              <a:t>temporal_test</a:t>
            </a:r>
            <a:r>
              <a:rPr lang="en-US" sz="1100" b="0" i="0" u="none" strike="noStrike" cap="none" baseline="-25000" dirty="0">
                <a:solidFill>
                  <a:srgbClr val="416284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strike="noStrike" cap="none" dirty="0">
                <a:solidFill>
                  <a:srgbClr val="416284"/>
                </a:solidFill>
                <a:latin typeface="Arial"/>
                <a:ea typeface="Arial"/>
                <a:cs typeface="Arial"/>
                <a:sym typeface="Arial"/>
              </a:rPr>
              <a:t>(black solid line) denotes the forward model in the temporal test; </a:t>
            </a:r>
            <a:r>
              <a:rPr lang="en-US" sz="1100" b="0" i="0" u="none" strike="noStrike" cap="none" dirty="0" err="1">
                <a:solidFill>
                  <a:srgbClr val="416284"/>
                </a:solidFill>
                <a:latin typeface="Arial"/>
                <a:ea typeface="Arial"/>
                <a:cs typeface="Arial"/>
                <a:sym typeface="Arial"/>
              </a:rPr>
              <a:t>LSTM</a:t>
            </a:r>
            <a:r>
              <a:rPr lang="en-US" sz="1100" b="0" i="0" u="none" strike="noStrike" cap="none" baseline="-25000" dirty="0" err="1">
                <a:solidFill>
                  <a:srgbClr val="416284"/>
                </a:solidFill>
                <a:latin typeface="Arial"/>
                <a:ea typeface="Arial"/>
                <a:cs typeface="Arial"/>
                <a:sym typeface="Arial"/>
              </a:rPr>
              <a:t>spatial_test</a:t>
            </a:r>
            <a:r>
              <a:rPr lang="en-US" sz="1100" b="0" i="0" u="none" strike="noStrike" cap="none" baseline="-25000" dirty="0">
                <a:solidFill>
                  <a:srgbClr val="416284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strike="noStrike" cap="none" dirty="0">
                <a:solidFill>
                  <a:srgbClr val="416284"/>
                </a:solidFill>
                <a:latin typeface="Arial"/>
                <a:ea typeface="Arial"/>
                <a:cs typeface="Arial"/>
                <a:sym typeface="Arial"/>
              </a:rPr>
              <a:t>(black dashed line) denotes the forward model in the spatial test (prediction at untrained sites). The remaining model results are for the temporal test: DI</a:t>
            </a:r>
            <a:r>
              <a:rPr lang="en-US" sz="1100" b="0" i="0" u="none" strike="noStrike" cap="none" baseline="-25000" dirty="0">
                <a:solidFill>
                  <a:srgbClr val="416284"/>
                </a:solidFill>
                <a:latin typeface="Arial"/>
                <a:ea typeface="Arial"/>
                <a:cs typeface="Arial"/>
                <a:sym typeface="Arial"/>
              </a:rPr>
              <a:t>SCF,30 </a:t>
            </a:r>
            <a:r>
              <a:rPr lang="en-US" sz="1100" b="0" i="0" u="none" strike="noStrike" cap="none" dirty="0">
                <a:solidFill>
                  <a:srgbClr val="416284"/>
                </a:solidFill>
                <a:latin typeface="Arial"/>
                <a:ea typeface="Arial"/>
                <a:cs typeface="Arial"/>
                <a:sym typeface="Arial"/>
              </a:rPr>
              <a:t>(pink solid line) integrates 30-day-lagged snow cover fraction (SCF) observations; DI</a:t>
            </a:r>
            <a:r>
              <a:rPr lang="en-US" sz="1100" b="0" i="0" u="none" strike="noStrike" cap="none" baseline="-25000" dirty="0">
                <a:solidFill>
                  <a:srgbClr val="416284"/>
                </a:solidFill>
                <a:latin typeface="Arial"/>
                <a:ea typeface="Arial"/>
                <a:cs typeface="Arial"/>
                <a:sym typeface="Arial"/>
              </a:rPr>
              <a:t>SWE,30 </a:t>
            </a:r>
            <a:r>
              <a:rPr lang="en-US" sz="1100" b="0" i="0" u="none" strike="noStrike" cap="none" dirty="0">
                <a:solidFill>
                  <a:srgbClr val="416284"/>
                </a:solidFill>
                <a:latin typeface="Arial"/>
                <a:ea typeface="Arial"/>
                <a:cs typeface="Arial"/>
                <a:sym typeface="Arial"/>
              </a:rPr>
              <a:t>(blue solid line) integrates 30-day-lagged snow water equivalent (SWE) observations; DI</a:t>
            </a:r>
            <a:r>
              <a:rPr lang="en-US" sz="1100" b="0" i="0" u="none" strike="noStrike" cap="none" baseline="-25000" dirty="0">
                <a:solidFill>
                  <a:srgbClr val="416284"/>
                </a:solidFill>
                <a:latin typeface="Arial"/>
                <a:ea typeface="Arial"/>
                <a:cs typeface="Arial"/>
                <a:sym typeface="Arial"/>
              </a:rPr>
              <a:t>SCF,7 </a:t>
            </a:r>
            <a:r>
              <a:rPr lang="en-US" sz="1100" b="0" i="0" u="none" strike="noStrike" cap="none" dirty="0">
                <a:solidFill>
                  <a:srgbClr val="416284"/>
                </a:solidFill>
                <a:latin typeface="Arial"/>
                <a:ea typeface="Arial"/>
                <a:cs typeface="Arial"/>
                <a:sym typeface="Arial"/>
              </a:rPr>
              <a:t>(red dashed line) integrates 7-day-lagged SCF observations; and DI</a:t>
            </a:r>
            <a:r>
              <a:rPr lang="en-US" sz="1100" b="0" i="0" u="none" strike="noStrike" cap="none" baseline="-25000" dirty="0">
                <a:solidFill>
                  <a:srgbClr val="416284"/>
                </a:solidFill>
                <a:latin typeface="Arial"/>
                <a:ea typeface="Arial"/>
                <a:cs typeface="Arial"/>
                <a:sym typeface="Arial"/>
              </a:rPr>
              <a:t>SWE,7 </a:t>
            </a:r>
            <a:r>
              <a:rPr lang="en-US" sz="1100" b="0" i="0" u="none" strike="noStrike" cap="none" dirty="0">
                <a:solidFill>
                  <a:srgbClr val="416284"/>
                </a:solidFill>
                <a:latin typeface="Arial"/>
                <a:ea typeface="Arial"/>
                <a:cs typeface="Arial"/>
                <a:sym typeface="Arial"/>
              </a:rPr>
              <a:t>(blue dashed line) integrates 7-day-lagged SWE observations. The red arrows marked “better” show the direction in which model improvement occurs.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0689302-C99A-871C-F714-9A9AC1771C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1633" y="1206395"/>
            <a:ext cx="6360366" cy="2455089"/>
          </a:xfrm>
          <a:prstGeom prst="rect">
            <a:avLst/>
          </a:prstGeom>
        </p:spPr>
      </p:pic>
      <p:sp>
        <p:nvSpPr>
          <p:cNvPr id="28" name="Google Shape;28;p1"/>
          <p:cNvSpPr txBox="1">
            <a:spLocks noGrp="1"/>
          </p:cNvSpPr>
          <p:nvPr>
            <p:ph type="body" idx="2"/>
          </p:nvPr>
        </p:nvSpPr>
        <p:spPr>
          <a:xfrm>
            <a:off x="228600" y="1173163"/>
            <a:ext cx="5867400" cy="4627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D8BBC"/>
              </a:buClr>
              <a:buSzPts val="1600"/>
              <a:buNone/>
            </a:pPr>
            <a:r>
              <a:rPr lang="en-US" sz="1600" b="1" dirty="0">
                <a:solidFill>
                  <a:srgbClr val="5D8BBC"/>
                </a:solidFill>
                <a:latin typeface="Arial"/>
                <a:ea typeface="Arial"/>
                <a:cs typeface="Arial"/>
                <a:sym typeface="Arial"/>
              </a:rPr>
              <a:t>Objectives</a:t>
            </a:r>
            <a:endParaRPr dirty="0"/>
          </a:p>
          <a:p>
            <a:pPr marL="2857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 dirty="0"/>
              <a:t>Determine how much improvement in SWE prediction can be obtained by integrating SWE observations with 30-day or 7-day lag times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 dirty="0"/>
              <a:t>Test usefulness of recent observations of SWE and SCF data for sites without in situ data (unmonitored sites)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 dirty="0"/>
              <a:t>Find the orders of magnitude of predictive errors for SWE, their characteristics, and which locations are most susceptible to these errors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5D8BBC"/>
              </a:buClr>
              <a:buSzPts val="1600"/>
              <a:buNone/>
            </a:pPr>
            <a:r>
              <a:rPr lang="en-US" sz="1600" b="1" dirty="0">
                <a:solidFill>
                  <a:srgbClr val="5D8BBC"/>
                </a:solidFill>
                <a:latin typeface="Arial"/>
                <a:cs typeface="Arial"/>
                <a:sym typeface="Arial"/>
              </a:rPr>
              <a:t>Conclusions</a:t>
            </a:r>
            <a:endParaRPr lang="en-US" dirty="0"/>
          </a:p>
          <a:p>
            <a:pPr marL="285750" indent="-285750">
              <a:spcBef>
                <a:spcPts val="600"/>
              </a:spcBef>
              <a:buSzPts val="1400"/>
            </a:pPr>
            <a:r>
              <a:rPr lang="en-US" sz="14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 LSTM deep learning model was able to predict snow water equivalent across the western United States. Integrating satellite-sourced snow cover fraction observations was mainly helpful for shallow-snow sites during snowmelt, while site-based measurements of snow water equivalent improved prediction accuracy on shallow- and deep-snow sites. 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model developed in this work was highly competitive against previous snow models, and data integration further improved predictions. Such a model could serve as a useful forecasting tool for water resource managers in snow-dominated regions.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7cf48d45-3ddb-4389-a9c1-c115526eb52e}" enabled="0" method="" siteId="{7cf48d45-3ddb-4389-a9c1-c115526eb52e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401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Ullrich, Paul Aaron</dc:creator>
  <cp:lastModifiedBy>Kathryn Lawson</cp:lastModifiedBy>
  <cp:revision>2</cp:revision>
  <dcterms:created xsi:type="dcterms:W3CDTF">2023-03-22T21:09:49Z</dcterms:created>
  <dcterms:modified xsi:type="dcterms:W3CDTF">2024-08-08T21:05:23Z</dcterms:modified>
</cp:coreProperties>
</file>