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0" roundtripDataSignature="AMtx7mj5RZDoR+78YUOH/D51t2b2jN9MZ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165" autoAdjust="0"/>
    <p:restoredTop sz="94660"/>
  </p:normalViewPr>
  <p:slideViewPr>
    <p:cSldViewPr snapToGrid="0">
      <p:cViewPr varScale="1">
        <p:scale>
          <a:sx n="103" d="100"/>
          <a:sy n="103" d="100"/>
        </p:scale>
        <p:origin x="1338" y="1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theme" Target="theme/theme1.xml"/><Relationship Id="rId3" Type="http://schemas.openxmlformats.org/officeDocument/2006/relationships/notesMaster" Target="notesMasters/notesMaster1.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presProps" Target="presProps.xml"/><Relationship Id="rId15" Type="http://schemas.microsoft.com/office/2016/11/relationships/changesInfo" Target="changesInfos/changesInfo1.xml"/><Relationship Id="rId10" Type="http://customschemas.google.com/relationships/presentationmetadata" Target="metadata"/><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wson, Kathryn" userId="00931ad0-54f2-4e42-bdfe-b5a5d147a635" providerId="ADAL" clId="{F095E4A7-9EE8-49C0-A090-1665DEC9B138}"/>
    <pc:docChg chg="modSld">
      <pc:chgData name="Lawson, Kathryn" userId="00931ad0-54f2-4e42-bdfe-b5a5d147a635" providerId="ADAL" clId="{F095E4A7-9EE8-49C0-A090-1665DEC9B138}" dt="2024-10-03T21:02:44.117" v="0" actId="114"/>
      <pc:docMkLst>
        <pc:docMk/>
      </pc:docMkLst>
      <pc:sldChg chg="modSp mod">
        <pc:chgData name="Lawson, Kathryn" userId="00931ad0-54f2-4e42-bdfe-b5a5d147a635" providerId="ADAL" clId="{F095E4A7-9EE8-49C0-A090-1665DEC9B138}" dt="2024-10-03T21:02:44.117" v="0" actId="114"/>
        <pc:sldMkLst>
          <pc:docMk/>
          <pc:sldMk cId="0" sldId="256"/>
        </pc:sldMkLst>
        <pc:spChg chg="mod">
          <ac:chgData name="Lawson, Kathryn" userId="00931ad0-54f2-4e42-bdfe-b5a5d147a635" providerId="ADAL" clId="{F095E4A7-9EE8-49C0-A090-1665DEC9B138}" dt="2024-10-03T21:02:44.117" v="0" actId="114"/>
          <ac:spMkLst>
            <pc:docMk/>
            <pc:sldMk cId="0" sldId="256"/>
            <ac:spMk id="30"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
        <p:cNvGrpSpPr/>
        <p:nvPr/>
      </p:nvGrpSpPr>
      <p:grpSpPr>
        <a:xfrm>
          <a:off x="0" y="0"/>
          <a:ext cx="0" cy="0"/>
          <a:chOff x="0" y="0"/>
          <a:chExt cx="0" cy="0"/>
        </a:xfrm>
      </p:grpSpPr>
      <p:sp>
        <p:nvSpPr>
          <p:cNvPr id="24" name="Google Shape;24;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 name="Google Shape;25;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HyperFACETS Highlight">
  <p:cSld name="HyperFACETS Highlight">
    <p:spTree>
      <p:nvGrpSpPr>
        <p:cNvPr id="1" name="Shape 11"/>
        <p:cNvGrpSpPr/>
        <p:nvPr/>
      </p:nvGrpSpPr>
      <p:grpSpPr>
        <a:xfrm>
          <a:off x="0" y="0"/>
          <a:ext cx="0" cy="0"/>
          <a:chOff x="0" y="0"/>
          <a:chExt cx="0" cy="0"/>
        </a:xfrm>
      </p:grpSpPr>
      <p:sp>
        <p:nvSpPr>
          <p:cNvPr id="12" name="Google Shape;12;p7"/>
          <p:cNvSpPr/>
          <p:nvPr/>
        </p:nvSpPr>
        <p:spPr>
          <a:xfrm>
            <a:off x="1" y="0"/>
            <a:ext cx="12192000" cy="970028"/>
          </a:xfrm>
          <a:prstGeom prst="rect">
            <a:avLst/>
          </a:prstGeom>
          <a:solidFill>
            <a:srgbClr val="1D4F7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 name="Google Shape;13;p7"/>
          <p:cNvSpPr txBox="1">
            <a:spLocks noGrp="1"/>
          </p:cNvSpPr>
          <p:nvPr>
            <p:ph type="body" idx="1"/>
          </p:nvPr>
        </p:nvSpPr>
        <p:spPr>
          <a:xfrm>
            <a:off x="0" y="12739"/>
            <a:ext cx="12191999" cy="957289"/>
          </a:xfrm>
          <a:prstGeom prst="rect">
            <a:avLst/>
          </a:prstGeom>
          <a:solidFill>
            <a:srgbClr val="1D4F79"/>
          </a:solidFill>
          <a:ln>
            <a:noFill/>
          </a:ln>
        </p:spPr>
        <p:txBody>
          <a:bodyPr spcFirstLastPara="1" wrap="square" lIns="91425" tIns="45700" rIns="91425" bIns="45700" anchor="ctr" anchorCtr="0">
            <a:normAutofit/>
          </a:bodyPr>
          <a:lstStyle>
            <a:lvl1pPr marL="457200" lvl="0" indent="-228600" algn="ctr">
              <a:lnSpc>
                <a:spcPct val="90000"/>
              </a:lnSpc>
              <a:spcBef>
                <a:spcPts val="1000"/>
              </a:spcBef>
              <a:spcAft>
                <a:spcPts val="0"/>
              </a:spcAft>
              <a:buClr>
                <a:schemeClr val="lt1"/>
              </a:buClr>
              <a:buSzPts val="2800"/>
              <a:buNone/>
              <a:defRPr b="1">
                <a:solidFill>
                  <a:schemeClr val="lt1"/>
                </a:solidFil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228600" algn="l">
              <a:lnSpc>
                <a:spcPct val="90000"/>
              </a:lnSpc>
              <a:spcBef>
                <a:spcPts val="500"/>
              </a:spcBef>
              <a:spcAft>
                <a:spcPts val="0"/>
              </a:spcAft>
              <a:buClr>
                <a:schemeClr val="dk1"/>
              </a:buClr>
              <a:buSzPts val="1800"/>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 name="Google Shape;14;p7"/>
          <p:cNvSpPr txBox="1">
            <a:spLocks noGrp="1"/>
          </p:cNvSpPr>
          <p:nvPr>
            <p:ph type="body" idx="2"/>
          </p:nvPr>
        </p:nvSpPr>
        <p:spPr>
          <a:xfrm>
            <a:off x="228600" y="1173164"/>
            <a:ext cx="7046843" cy="4184028"/>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1000"/>
              </a:spcBef>
              <a:spcAft>
                <a:spcPts val="0"/>
              </a:spcAft>
              <a:buClr>
                <a:schemeClr val="dk1"/>
              </a:buClr>
              <a:buSzPts val="2800"/>
              <a:buChar char="•"/>
              <a:defRPr/>
            </a:lvl1pPr>
            <a:lvl2pPr marL="914400" lvl="1" indent="-381000" algn="l">
              <a:lnSpc>
                <a:spcPct val="100000"/>
              </a:lnSpc>
              <a:spcBef>
                <a:spcPts val="500"/>
              </a:spcBef>
              <a:spcAft>
                <a:spcPts val="0"/>
              </a:spcAft>
              <a:buClr>
                <a:schemeClr val="dk1"/>
              </a:buClr>
              <a:buSzPts val="2400"/>
              <a:buChar char="•"/>
              <a:defRPr/>
            </a:lvl2pPr>
            <a:lvl3pPr marL="1371600" lvl="2" indent="-355600" algn="l">
              <a:lnSpc>
                <a:spcPct val="100000"/>
              </a:lnSpc>
              <a:spcBef>
                <a:spcPts val="500"/>
              </a:spcBef>
              <a:spcAft>
                <a:spcPts val="0"/>
              </a:spcAft>
              <a:buClr>
                <a:schemeClr val="dk1"/>
              </a:buClr>
              <a:buSzPts val="2000"/>
              <a:buChar char="•"/>
              <a:defRPr/>
            </a:lvl3pPr>
            <a:lvl4pPr marL="1828800" lvl="3" indent="-342900" algn="l">
              <a:lnSpc>
                <a:spcPct val="100000"/>
              </a:lnSpc>
              <a:spcBef>
                <a:spcPts val="500"/>
              </a:spcBef>
              <a:spcAft>
                <a:spcPts val="0"/>
              </a:spcAft>
              <a:buClr>
                <a:schemeClr val="dk1"/>
              </a:buClr>
              <a:buSzPts val="1800"/>
              <a:buChar char="•"/>
              <a:defRPr/>
            </a:lvl4pPr>
            <a:lvl5pPr marL="2286000" lvl="4" indent="-342900" algn="l">
              <a:lnSpc>
                <a:spcPct val="10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 name="Google Shape;15;p7"/>
          <p:cNvSpPr>
            <a:spLocks noGrp="1"/>
          </p:cNvSpPr>
          <p:nvPr>
            <p:ph type="pic" idx="3"/>
          </p:nvPr>
        </p:nvSpPr>
        <p:spPr>
          <a:xfrm>
            <a:off x="7345018" y="1173162"/>
            <a:ext cx="4642196" cy="4995293"/>
          </a:xfrm>
          <a:prstGeom prst="rect">
            <a:avLst/>
          </a:prstGeom>
          <a:noFill/>
          <a:ln>
            <a:noFill/>
          </a:ln>
        </p:spPr>
      </p:sp>
      <p:sp>
        <p:nvSpPr>
          <p:cNvPr id="16" name="Google Shape;16;p7"/>
          <p:cNvSpPr txBox="1">
            <a:spLocks noGrp="1"/>
          </p:cNvSpPr>
          <p:nvPr>
            <p:ph type="body" idx="4"/>
          </p:nvPr>
        </p:nvSpPr>
        <p:spPr>
          <a:xfrm>
            <a:off x="39756" y="5517094"/>
            <a:ext cx="7235687" cy="655637"/>
          </a:xfrm>
          <a:prstGeom prst="rect">
            <a:avLst/>
          </a:prstGeom>
          <a:solidFill>
            <a:srgbClr val="DDEAF6"/>
          </a:solidFill>
          <a:ln>
            <a:noFill/>
          </a:ln>
        </p:spPr>
        <p:txBody>
          <a:bodyPr spcFirstLastPara="1" wrap="square" lIns="91425" tIns="45700" rIns="91425" bIns="45700" anchor="ctr" anchorCtr="0">
            <a:noAutofit/>
          </a:bodyPr>
          <a:lstStyle>
            <a:lvl1pPr marL="457200" lvl="0" indent="-228600" algn="l">
              <a:lnSpc>
                <a:spcPct val="90000"/>
              </a:lnSpc>
              <a:spcBef>
                <a:spcPts val="1000"/>
              </a:spcBef>
              <a:spcAft>
                <a:spcPts val="0"/>
              </a:spcAft>
              <a:buClr>
                <a:schemeClr val="dk1"/>
              </a:buClr>
              <a:buSzPts val="1200"/>
              <a:buNone/>
              <a:defRPr sz="1200"/>
            </a:lvl1pPr>
            <a:lvl2pPr marL="914400" lvl="1" indent="-304800" algn="l">
              <a:lnSpc>
                <a:spcPct val="90000"/>
              </a:lnSpc>
              <a:spcBef>
                <a:spcPts val="500"/>
              </a:spcBef>
              <a:spcAft>
                <a:spcPts val="0"/>
              </a:spcAft>
              <a:buClr>
                <a:schemeClr val="dk1"/>
              </a:buClr>
              <a:buSzPts val="1200"/>
              <a:buChar char="•"/>
              <a:defRPr sz="1200"/>
            </a:lvl2pPr>
            <a:lvl3pPr marL="1371600" lvl="2" indent="-304800" algn="l">
              <a:lnSpc>
                <a:spcPct val="90000"/>
              </a:lnSpc>
              <a:spcBef>
                <a:spcPts val="500"/>
              </a:spcBef>
              <a:spcAft>
                <a:spcPts val="0"/>
              </a:spcAft>
              <a:buClr>
                <a:schemeClr val="dk1"/>
              </a:buClr>
              <a:buSzPts val="1200"/>
              <a:buChar char="•"/>
              <a:defRPr sz="1200"/>
            </a:lvl3pPr>
            <a:lvl4pPr marL="1828800" lvl="3" indent="-304800" algn="l">
              <a:lnSpc>
                <a:spcPct val="90000"/>
              </a:lnSpc>
              <a:spcBef>
                <a:spcPts val="500"/>
              </a:spcBef>
              <a:spcAft>
                <a:spcPts val="0"/>
              </a:spcAft>
              <a:buClr>
                <a:schemeClr val="dk1"/>
              </a:buClr>
              <a:buSzPts val="1200"/>
              <a:buChar char="•"/>
              <a:defRPr sz="1200"/>
            </a:lvl4pPr>
            <a:lvl5pPr marL="2286000" lvl="4" indent="-304800" algn="l">
              <a:lnSpc>
                <a:spcPct val="90000"/>
              </a:lnSpc>
              <a:spcBef>
                <a:spcPts val="500"/>
              </a:spcBef>
              <a:spcAft>
                <a:spcPts val="0"/>
              </a:spcAft>
              <a:buClr>
                <a:schemeClr val="dk1"/>
              </a:buClr>
              <a:buSzPts val="1200"/>
              <a:buChar char="•"/>
              <a:defRPr sz="12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17" name="Google Shape;17;p7" descr="A picture containing text, clipart&#10;&#10;Description automatically generated"/>
          <p:cNvPicPr preferRelativeResize="0"/>
          <p:nvPr/>
        </p:nvPicPr>
        <p:blipFill rotWithShape="1">
          <a:blip r:embed="rId2">
            <a:alphaModFix/>
          </a:blip>
          <a:srcRect/>
          <a:stretch/>
        </p:blipFill>
        <p:spPr>
          <a:xfrm>
            <a:off x="9228222" y="6303466"/>
            <a:ext cx="2935186" cy="481333"/>
          </a:xfrm>
          <a:prstGeom prst="rect">
            <a:avLst/>
          </a:prstGeom>
          <a:noFill/>
          <a:ln>
            <a:noFill/>
          </a:ln>
        </p:spPr>
      </p:pic>
      <p:sp>
        <p:nvSpPr>
          <p:cNvPr id="18" name="Google Shape;18;p7"/>
          <p:cNvSpPr/>
          <p:nvPr/>
        </p:nvSpPr>
        <p:spPr>
          <a:xfrm>
            <a:off x="0" y="6217749"/>
            <a:ext cx="8347934" cy="640251"/>
          </a:xfrm>
          <a:prstGeom prst="rect">
            <a:avLst/>
          </a:prstGeom>
          <a:solidFill>
            <a:srgbClr val="1D4F7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9" name="Google Shape;19;p7"/>
          <p:cNvSpPr/>
          <p:nvPr/>
        </p:nvSpPr>
        <p:spPr>
          <a:xfrm>
            <a:off x="7648688" y="6217749"/>
            <a:ext cx="1301638" cy="640251"/>
          </a:xfrm>
          <a:prstGeom prst="parallelogram">
            <a:avLst>
              <a:gd name="adj" fmla="val 21529"/>
            </a:avLst>
          </a:prstGeom>
          <a:solidFill>
            <a:srgbClr val="1D4F7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0" name="Google Shape;20;p7"/>
          <p:cNvSpPr/>
          <p:nvPr/>
        </p:nvSpPr>
        <p:spPr>
          <a:xfrm>
            <a:off x="8832850" y="6217749"/>
            <a:ext cx="200827" cy="640251"/>
          </a:xfrm>
          <a:prstGeom prst="parallelogram">
            <a:avLst>
              <a:gd name="adj" fmla="val 70539"/>
            </a:avLst>
          </a:prstGeom>
          <a:solidFill>
            <a:srgbClr val="1D4F7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21" name="Google Shape;21;p7" descr="SC Logos | U.S. DOE Office of Science (SC)"/>
          <p:cNvPicPr preferRelativeResize="0"/>
          <p:nvPr/>
        </p:nvPicPr>
        <p:blipFill rotWithShape="1">
          <a:blip r:embed="rId3">
            <a:alphaModFix/>
          </a:blip>
          <a:srcRect/>
          <a:stretch/>
        </p:blipFill>
        <p:spPr>
          <a:xfrm>
            <a:off x="152400" y="6294956"/>
            <a:ext cx="2969250" cy="498354"/>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6"/>
        <p:cNvGrpSpPr/>
        <p:nvPr/>
      </p:nvGrpSpPr>
      <p:grpSpPr>
        <a:xfrm>
          <a:off x="0" y="0"/>
          <a:ext cx="0" cy="0"/>
          <a:chOff x="0" y="0"/>
          <a:chExt cx="0" cy="0"/>
        </a:xfrm>
      </p:grpSpPr>
      <p:sp>
        <p:nvSpPr>
          <p:cNvPr id="27" name="Google Shape;27;p1"/>
          <p:cNvSpPr txBox="1">
            <a:spLocks noGrp="1"/>
          </p:cNvSpPr>
          <p:nvPr>
            <p:ph type="body" idx="1"/>
          </p:nvPr>
        </p:nvSpPr>
        <p:spPr>
          <a:xfrm>
            <a:off x="0" y="12739"/>
            <a:ext cx="12191999" cy="957289"/>
          </a:xfrm>
          <a:prstGeom prst="rect">
            <a:avLst/>
          </a:prstGeom>
          <a:solidFill>
            <a:srgbClr val="1D4F79"/>
          </a:solidFill>
          <a:ln>
            <a:noFill/>
          </a:ln>
        </p:spPr>
        <p:txBody>
          <a:bodyPr spcFirstLastPara="1" wrap="square" lIns="91425" tIns="45700" rIns="91425" bIns="45700" anchor="ctr" anchorCtr="0">
            <a:noAutofit/>
          </a:bodyPr>
          <a:lstStyle/>
          <a:p>
            <a:pPr marL="0" marR="0">
              <a:lnSpc>
                <a:spcPct val="107000"/>
              </a:lnSpc>
              <a:spcBef>
                <a:spcPts val="0"/>
              </a:spcBef>
              <a:spcAft>
                <a:spcPts val="800"/>
              </a:spcAft>
            </a:pPr>
            <a:r>
              <a:rPr lang="en-US" b="1" dirty="0">
                <a:effectLst/>
                <a:latin typeface="Calibri" panose="020F0502020204030204" pitchFamily="34" charset="0"/>
                <a:ea typeface="Times New Roman" panose="02020603050405020304" pitchFamily="18" charset="0"/>
                <a:cs typeface="Calibri" panose="020F0502020204030204" pitchFamily="34" charset="0"/>
              </a:rPr>
              <a:t>Deep learning insights into suspended sediment concentrations across the conterminous United States: Strengths and limitations</a:t>
            </a:r>
            <a:endParaRPr lang="en-US" dirty="0">
              <a:effectLst/>
              <a:latin typeface="Calibri" panose="020F0502020204030204" pitchFamily="34" charset="0"/>
              <a:ea typeface="PMingLiU" panose="02020500000000000000" pitchFamily="18" charset="-120"/>
              <a:cs typeface="Calibri" panose="020F0502020204030204" pitchFamily="34" charset="0"/>
            </a:endParaRPr>
          </a:p>
        </p:txBody>
      </p:sp>
      <p:sp>
        <p:nvSpPr>
          <p:cNvPr id="30" name="Google Shape;30;p1"/>
          <p:cNvSpPr txBox="1">
            <a:spLocks noGrp="1"/>
          </p:cNvSpPr>
          <p:nvPr>
            <p:ph type="body" idx="4"/>
          </p:nvPr>
        </p:nvSpPr>
        <p:spPr>
          <a:xfrm>
            <a:off x="228599" y="5775649"/>
            <a:ext cx="11734801" cy="397082"/>
          </a:xfrm>
          <a:prstGeom prst="rect">
            <a:avLst/>
          </a:prstGeom>
          <a:solidFill>
            <a:srgbClr val="DDEAF6"/>
          </a:solidFill>
          <a:ln>
            <a:noFill/>
          </a:ln>
        </p:spPr>
        <p:txBody>
          <a:bodyPr spcFirstLastPara="1" wrap="square" lIns="91425" tIns="45700" rIns="91425" bIns="45700" anchor="ctr" anchorCtr="0">
            <a:noAutofit/>
          </a:bodyPr>
          <a:lstStyle/>
          <a:p>
            <a:pPr marL="0" indent="0">
              <a:spcBef>
                <a:spcPts val="0"/>
              </a:spcBef>
            </a:pPr>
            <a:r>
              <a:rPr lang="en-US" dirty="0"/>
              <a:t>Song, Y., Chaemchuen, P., Rahmani, F., Zhi, W., Li, L., Liu, X., Boyer, E., Bindas, T., Lawson, K., &amp; Shen, C. (2024). Deep learning insights into suspended sediment concentrations across the conterminous United States: Strengths and limitations. </a:t>
            </a:r>
            <a:r>
              <a:rPr lang="en-US" i="1" dirty="0"/>
              <a:t>Journal of Hydrology, 639</a:t>
            </a:r>
            <a:r>
              <a:rPr lang="en-US" dirty="0"/>
              <a:t>, 131573. https://doi.org/10.1016/j.jhydrol.2024.131573</a:t>
            </a:r>
          </a:p>
        </p:txBody>
      </p:sp>
      <p:sp>
        <p:nvSpPr>
          <p:cNvPr id="31" name="Google Shape;31;p1"/>
          <p:cNvSpPr txBox="1"/>
          <p:nvPr/>
        </p:nvSpPr>
        <p:spPr>
          <a:xfrm>
            <a:off x="6431125" y="4506906"/>
            <a:ext cx="5665134" cy="769401"/>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1100" b="0" i="0" u="none" strike="noStrike" cap="none" dirty="0">
                <a:solidFill>
                  <a:srgbClr val="416284"/>
                </a:solidFill>
                <a:latin typeface="Arial"/>
                <a:ea typeface="Arial"/>
                <a:cs typeface="Arial"/>
                <a:sym typeface="Arial"/>
              </a:rPr>
              <a:t>(a) Maps of suspended sediment concentration (SSC) and its correlated variables: mean of observed SSC, drainage area, mean precipitation, and SSC-streamflow correlation (R</a:t>
            </a:r>
            <a:r>
              <a:rPr lang="en-US" sz="1100" b="0" i="0" u="none" strike="noStrike" cap="none" baseline="-25000" dirty="0">
                <a:solidFill>
                  <a:srgbClr val="416284"/>
                </a:solidFill>
                <a:latin typeface="Arial"/>
                <a:ea typeface="Arial"/>
                <a:cs typeface="Arial"/>
                <a:sym typeface="Arial"/>
              </a:rPr>
              <a:t>s-q</a:t>
            </a:r>
            <a:r>
              <a:rPr lang="en-US" sz="1100" b="0" i="0" u="none" strike="noStrike" cap="none" dirty="0">
                <a:solidFill>
                  <a:srgbClr val="416284"/>
                </a:solidFill>
                <a:latin typeface="Arial"/>
                <a:ea typeface="Arial"/>
                <a:cs typeface="Arial"/>
                <a:sym typeface="Arial"/>
              </a:rPr>
              <a:t>); (b) Relationship between SSC and streamflow for selected sites marked by red stars in (a).</a:t>
            </a:r>
            <a:endParaRPr dirty="0"/>
          </a:p>
        </p:txBody>
      </p:sp>
      <p:sp>
        <p:nvSpPr>
          <p:cNvPr id="28" name="Google Shape;28;p1"/>
          <p:cNvSpPr txBox="1">
            <a:spLocks noGrp="1"/>
          </p:cNvSpPr>
          <p:nvPr>
            <p:ph type="body" idx="2"/>
          </p:nvPr>
        </p:nvSpPr>
        <p:spPr>
          <a:xfrm>
            <a:off x="228601" y="1014538"/>
            <a:ext cx="6722706" cy="870246"/>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5D8BBC"/>
              </a:buClr>
              <a:buSzPts val="1600"/>
              <a:buNone/>
            </a:pPr>
            <a:r>
              <a:rPr lang="en-US" sz="1600" b="1" dirty="0">
                <a:solidFill>
                  <a:srgbClr val="5D8BBC"/>
                </a:solidFill>
                <a:latin typeface="Arial"/>
                <a:ea typeface="Arial"/>
                <a:cs typeface="Arial"/>
                <a:sym typeface="Arial"/>
              </a:rPr>
              <a:t>Objective</a:t>
            </a:r>
            <a:endParaRPr dirty="0"/>
          </a:p>
          <a:p>
            <a:pPr marL="285750" lvl="0" indent="-285750" algn="l" rtl="0">
              <a:lnSpc>
                <a:spcPct val="100000"/>
              </a:lnSpc>
              <a:spcBef>
                <a:spcPts val="600"/>
              </a:spcBef>
              <a:spcAft>
                <a:spcPts val="0"/>
              </a:spcAft>
              <a:buClr>
                <a:schemeClr val="dk1"/>
              </a:buClr>
              <a:buSzPts val="1400"/>
              <a:buFont typeface="Arial"/>
              <a:buChar char="•"/>
            </a:pPr>
            <a:r>
              <a:rPr lang="en-US" sz="1400" dirty="0"/>
              <a:t>Train a deep learning model to predict daily streamflow suspended sediment concentration across the US, including unmonitored basins.</a:t>
            </a:r>
          </a:p>
          <a:p>
            <a:pPr marL="0" lvl="0" indent="0" algn="l" rtl="0">
              <a:lnSpc>
                <a:spcPct val="100000"/>
              </a:lnSpc>
              <a:spcBef>
                <a:spcPts val="0"/>
              </a:spcBef>
              <a:spcAft>
                <a:spcPts val="0"/>
              </a:spcAft>
              <a:buClr>
                <a:schemeClr val="dk1"/>
              </a:buClr>
              <a:buSzPts val="1400"/>
              <a:buNone/>
            </a:pPr>
            <a:endParaRPr lang="en-US" sz="1400" dirty="0"/>
          </a:p>
        </p:txBody>
      </p:sp>
      <p:sp>
        <p:nvSpPr>
          <p:cNvPr id="5" name="TextBox 4">
            <a:extLst>
              <a:ext uri="{FF2B5EF4-FFF2-40B4-BE49-F238E27FC236}">
                <a16:creationId xmlns:a16="http://schemas.microsoft.com/office/drawing/2014/main" id="{10E0BA32-9784-62F7-321B-1923E0E20768}"/>
              </a:ext>
            </a:extLst>
          </p:cNvPr>
          <p:cNvSpPr txBox="1"/>
          <p:nvPr/>
        </p:nvSpPr>
        <p:spPr>
          <a:xfrm>
            <a:off x="228600" y="1804822"/>
            <a:ext cx="6286500" cy="4016484"/>
          </a:xfrm>
          <a:prstGeom prst="rect">
            <a:avLst/>
          </a:prstGeom>
          <a:noFill/>
        </p:spPr>
        <p:txBody>
          <a:bodyPr wrap="square">
            <a:spAutoFit/>
          </a:bodyPr>
          <a:lstStyle/>
          <a:p>
            <a:pPr marL="0" lvl="0" indent="0" algn="l" rtl="0">
              <a:lnSpc>
                <a:spcPct val="100000"/>
              </a:lnSpc>
              <a:spcBef>
                <a:spcPts val="0"/>
              </a:spcBef>
              <a:spcAft>
                <a:spcPts val="0"/>
              </a:spcAft>
              <a:buClr>
                <a:srgbClr val="5D8BBC"/>
              </a:buClr>
              <a:buSzPts val="1600"/>
              <a:buNone/>
            </a:pPr>
            <a:r>
              <a:rPr lang="en-US" sz="1600" b="1" dirty="0">
                <a:solidFill>
                  <a:srgbClr val="5D8BBC"/>
                </a:solidFill>
                <a:latin typeface="Arial"/>
                <a:ea typeface="Arial"/>
                <a:cs typeface="Arial"/>
                <a:sym typeface="Arial"/>
              </a:rPr>
              <a:t>Impact</a:t>
            </a:r>
          </a:p>
          <a:p>
            <a:pPr marL="285750" lvl="0" indent="-285750" algn="l" rtl="0">
              <a:lnSpc>
                <a:spcPct val="100000"/>
              </a:lnSpc>
              <a:spcBef>
                <a:spcPts val="600"/>
              </a:spcBef>
              <a:spcAft>
                <a:spcPts val="0"/>
              </a:spcAft>
              <a:buClr>
                <a:schemeClr val="dk1"/>
              </a:buClr>
              <a:buSzPts val="1400"/>
              <a:buFont typeface="Arial"/>
              <a:buChar char="•"/>
            </a:pPr>
            <a:r>
              <a:rPr lang="en-US" sz="1400" b="0" dirty="0">
                <a:solidFill>
                  <a:schemeClr val="dk1"/>
                </a:solidFill>
                <a:latin typeface="Calibri"/>
                <a:ea typeface="Calibri"/>
                <a:cs typeface="Calibri"/>
                <a:sym typeface="Calibri"/>
              </a:rPr>
              <a:t>The </a:t>
            </a:r>
            <a:r>
              <a:rPr lang="en-US" sz="1400" b="0" dirty="0" err="1">
                <a:solidFill>
                  <a:schemeClr val="dk1"/>
                </a:solidFill>
                <a:latin typeface="Calibri"/>
                <a:ea typeface="Calibri"/>
                <a:cs typeface="Calibri"/>
                <a:sym typeface="Calibri"/>
              </a:rPr>
              <a:t>WholeCONUS</a:t>
            </a:r>
            <a:r>
              <a:rPr lang="en-US" sz="1400" b="0" dirty="0">
                <a:solidFill>
                  <a:schemeClr val="dk1"/>
                </a:solidFill>
                <a:latin typeface="Calibri"/>
                <a:ea typeface="Calibri"/>
                <a:cs typeface="Calibri"/>
                <a:sym typeface="Calibri"/>
              </a:rPr>
              <a:t> model compared well against individual basin models for predicting daily SSC, upholding the theory of data synergy (larger quantities of more diverse training data lead to better models compared to lower quantities of specifically localized/applicable training data). This may suggest that all local factors co-vary with the environment, and implies the existence of a generic, environment-dependent relationship that can be learned. </a:t>
            </a:r>
          </a:p>
          <a:p>
            <a:pPr marL="285750" lvl="0" indent="-285750" algn="l" rtl="0">
              <a:lnSpc>
                <a:spcPct val="100000"/>
              </a:lnSpc>
              <a:spcBef>
                <a:spcPts val="600"/>
              </a:spcBef>
              <a:spcAft>
                <a:spcPts val="0"/>
              </a:spcAft>
              <a:buClr>
                <a:schemeClr val="dk1"/>
              </a:buClr>
              <a:buSzPts val="1400"/>
              <a:buFont typeface="Arial"/>
              <a:buChar char="•"/>
            </a:pPr>
            <a:r>
              <a:rPr lang="en-US" dirty="0">
                <a:solidFill>
                  <a:schemeClr val="dk1"/>
                </a:solidFill>
                <a:latin typeface="Calibri"/>
                <a:ea typeface="Calibri"/>
                <a:cs typeface="Calibri"/>
                <a:sym typeface="Calibri"/>
              </a:rPr>
              <a:t>T</a:t>
            </a:r>
            <a:r>
              <a:rPr lang="en-US" sz="1400" b="0" dirty="0">
                <a:solidFill>
                  <a:schemeClr val="dk1"/>
                </a:solidFill>
                <a:latin typeface="Calibri"/>
                <a:ea typeface="Calibri"/>
                <a:cs typeface="Calibri"/>
                <a:sym typeface="Calibri"/>
              </a:rPr>
              <a:t>o our knowledge, this was the first attempt to build a continental-scale data-driven model for daily SSC, which allowed us to study the heterogeneity of SSC on a regional scale.</a:t>
            </a:r>
          </a:p>
          <a:p>
            <a:pPr marL="285750" lvl="0" indent="-285750" algn="l" rtl="0">
              <a:lnSpc>
                <a:spcPct val="100000"/>
              </a:lnSpc>
              <a:spcBef>
                <a:spcPts val="600"/>
              </a:spcBef>
              <a:spcAft>
                <a:spcPts val="0"/>
              </a:spcAft>
              <a:buClr>
                <a:schemeClr val="dk1"/>
              </a:buClr>
              <a:buSzPts val="1400"/>
              <a:buFont typeface="Arial"/>
              <a:buChar char="•"/>
            </a:pPr>
            <a:r>
              <a:rPr lang="en-US" b="0" dirty="0">
                <a:solidFill>
                  <a:schemeClr val="dk1"/>
                </a:solidFill>
                <a:latin typeface="Calibri"/>
                <a:ea typeface="Calibri"/>
                <a:cs typeface="Calibri"/>
                <a:sym typeface="Calibri"/>
              </a:rPr>
              <a:t>The Whole-CONUS model predict SSC well in unmonitored basins, which indicates that reasonably accurate predictions of SSC can be made with only meteorological forcings, static watershed attributes, and streamflow observations. Given that all of these are much more commonly-available datasets compared to suspended sediment concentration measurements, LSTM thus provides an alternative to traditional methods constrained to specific sites - a way to predict SSC in any CONUS basin with satisfactory accuracy.</a:t>
            </a:r>
          </a:p>
        </p:txBody>
      </p:sp>
      <p:pic>
        <p:nvPicPr>
          <p:cNvPr id="4" name="Picture 3">
            <a:extLst>
              <a:ext uri="{FF2B5EF4-FFF2-40B4-BE49-F238E27FC236}">
                <a16:creationId xmlns:a16="http://schemas.microsoft.com/office/drawing/2014/main" id="{9E7D1417-A70F-2980-025A-8C51363AFD11}"/>
              </a:ext>
            </a:extLst>
          </p:cNvPr>
          <p:cNvPicPr>
            <a:picLocks noChangeAspect="1"/>
          </p:cNvPicPr>
          <p:nvPr/>
        </p:nvPicPr>
        <p:blipFill>
          <a:blip r:embed="rId3"/>
          <a:srcRect r="49139"/>
          <a:stretch/>
        </p:blipFill>
        <p:spPr>
          <a:xfrm>
            <a:off x="6431125" y="1400859"/>
            <a:ext cx="3160138" cy="3089261"/>
          </a:xfrm>
          <a:prstGeom prst="rect">
            <a:avLst/>
          </a:prstGeom>
        </p:spPr>
      </p:pic>
      <p:pic>
        <p:nvPicPr>
          <p:cNvPr id="6" name="Picture 5">
            <a:extLst>
              <a:ext uri="{FF2B5EF4-FFF2-40B4-BE49-F238E27FC236}">
                <a16:creationId xmlns:a16="http://schemas.microsoft.com/office/drawing/2014/main" id="{76DA5235-C0A3-0988-ECC4-3CF46543E657}"/>
              </a:ext>
            </a:extLst>
          </p:cNvPr>
          <p:cNvPicPr>
            <a:picLocks noChangeAspect="1"/>
          </p:cNvPicPr>
          <p:nvPr/>
        </p:nvPicPr>
        <p:blipFill>
          <a:blip r:embed="rId3"/>
          <a:srcRect l="58822"/>
          <a:stretch/>
        </p:blipFill>
        <p:spPr>
          <a:xfrm>
            <a:off x="9548165" y="1400861"/>
            <a:ext cx="2558565" cy="3089261"/>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7cf48d45-3ddb-4389-a9c1-c115526eb52e}" enabled="0" method="" siteId="{7cf48d45-3ddb-4389-a9c1-c115526eb52e}" removed="1"/>
</clbl:labelList>
</file>

<file path=docProps/app.xml><?xml version="1.0" encoding="utf-8"?>
<Properties xmlns="http://schemas.openxmlformats.org/officeDocument/2006/extended-properties" xmlns:vt="http://schemas.openxmlformats.org/officeDocument/2006/docPropsVTypes">
  <TotalTime>3108</TotalTime>
  <Words>353</Words>
  <Application>Microsoft Office PowerPoint</Application>
  <PresentationFormat>Widescreen</PresentationFormat>
  <Paragraphs>9</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Ullrich, Paul Aaron</dc:creator>
  <cp:lastModifiedBy>Kathryn Lawson</cp:lastModifiedBy>
  <cp:revision>2</cp:revision>
  <dcterms:created xsi:type="dcterms:W3CDTF">2023-03-22T21:09:49Z</dcterms:created>
  <dcterms:modified xsi:type="dcterms:W3CDTF">2024-10-03T21:02:51Z</dcterms:modified>
</cp:coreProperties>
</file>