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5RZDoR+78YUOH/D51t2b2jN9M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DB02B-7D56-40CF-8C2C-9F3B802279EE}" v="2" dt="2024-10-03T20:33:01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5" autoAdjust="0"/>
    <p:restoredTop sz="94660"/>
  </p:normalViewPr>
  <p:slideViewPr>
    <p:cSldViewPr snapToGrid="0">
      <p:cViewPr>
        <p:scale>
          <a:sx n="100" d="100"/>
          <a:sy n="100" d="100"/>
        </p:scale>
        <p:origin x="141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5/10/relationships/revisionInfo" Target="revisionInfo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yperFACETS Highlight">
  <p:cSld name="HyperFACETS Highligh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/>
          <p:nvPr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2"/>
          </p:nvPr>
        </p:nvSpPr>
        <p:spPr>
          <a:xfrm>
            <a:off x="228600" y="1173164"/>
            <a:ext cx="7046843" cy="4184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>
            <a:spLocks noGrp="1"/>
          </p:cNvSpPr>
          <p:nvPr>
            <p:ph type="pic" idx="3"/>
          </p:nvPr>
        </p:nvSpPr>
        <p:spPr>
          <a:xfrm>
            <a:off x="7345018" y="1173162"/>
            <a:ext cx="4642196" cy="499529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body" idx="4"/>
          </p:nvPr>
        </p:nvSpPr>
        <p:spPr>
          <a:xfrm>
            <a:off x="39756" y="5517094"/>
            <a:ext cx="7235687" cy="65563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7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28222" y="6303466"/>
            <a:ext cx="2935186" cy="48133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/>
          <p:nvPr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/>
          <p:nvPr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7" descr="SC Logos | U.S. DOE Office of Science (SC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294956"/>
            <a:ext cx="2969250" cy="498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When ancient numerical demons meet physics-informed machine learning: adjoint-based gradients for implicit differentiable modeling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Calibri" panose="020F0502020204030204" pitchFamily="34" charset="0"/>
            </a:endParaRPr>
          </a:p>
        </p:txBody>
      </p:sp>
      <p:sp>
        <p:nvSpPr>
          <p:cNvPr id="30" name="Google Shape;30;p1"/>
          <p:cNvSpPr txBox="1">
            <a:spLocks noGrp="1"/>
          </p:cNvSpPr>
          <p:nvPr>
            <p:ph type="body" idx="4"/>
          </p:nvPr>
        </p:nvSpPr>
        <p:spPr>
          <a:xfrm>
            <a:off x="228599" y="5775649"/>
            <a:ext cx="11734801" cy="397082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Song, Y., </a:t>
            </a:r>
            <a:r>
              <a:rPr lang="en-US" dirty="0" err="1"/>
              <a:t>Knoben</a:t>
            </a:r>
            <a:r>
              <a:rPr lang="en-US" dirty="0"/>
              <a:t>, W. J. M., Clark, M. P., Feng, D., Lawson, K., </a:t>
            </a:r>
            <a:r>
              <a:rPr lang="en-US" dirty="0" err="1"/>
              <a:t>Sawadekar</a:t>
            </a:r>
            <a:r>
              <a:rPr lang="en-US" dirty="0"/>
              <a:t>, K., &amp; Shen, C. (2024). When ancient numerical demons meet physics-informed machine learning: Adjoint-based gradients for implicit differentiable modeling. </a:t>
            </a:r>
            <a:r>
              <a:rPr lang="en-US" i="1" dirty="0"/>
              <a:t>Hydrology and Earth System Sciences, 28</a:t>
            </a:r>
            <a:r>
              <a:rPr lang="en-US" dirty="0"/>
              <a:t>(13), 3051–3077. https://doi.org/10.5194/hess-28-3051-2024</a:t>
            </a:r>
          </a:p>
        </p:txBody>
      </p:sp>
      <p:sp>
        <p:nvSpPr>
          <p:cNvPr id="31" name="Google Shape;31;p1"/>
          <p:cNvSpPr txBox="1"/>
          <p:nvPr/>
        </p:nvSpPr>
        <p:spPr>
          <a:xfrm>
            <a:off x="6762465" y="3704465"/>
            <a:ext cx="5333794" cy="161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Empirical cumulative distribution function of the test performance metrics for all the models: Nash–Sutcliffe efficiency (NSE, a) and Kling–Gupta efficiency (KGE, b). LSTM represents a fully data-driven deep learning model previously used in </a:t>
            </a:r>
            <a:r>
              <a:rPr lang="en-US" sz="1100" b="0" i="0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Kratzert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et al. (2019), and SAC-SMA is a purely process-based model for which the simulation results are provided in CAMELS. </a:t>
            </a:r>
            <a:r>
              <a:rPr lang="en-US" sz="1100" b="0" i="0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δHBV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represents the original differentiable explicit “sequential” HBV model, and </a:t>
            </a:r>
            <a:r>
              <a:rPr lang="en-US" sz="1100" b="0" i="0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δHBV.adj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is the implicit adjoint-based HBV model. “Improved” indicates models where a capillary flux was added from the lower subsurface zone to the surface soil to mitigate issues with zero and low flows.</a:t>
            </a:r>
            <a:endParaRPr dirty="0"/>
          </a:p>
        </p:txBody>
      </p:sp>
      <p:sp>
        <p:nvSpPr>
          <p:cNvPr id="28" name="Google Shape;28;p1"/>
          <p:cNvSpPr txBox="1">
            <a:spLocks noGrp="1"/>
          </p:cNvSpPr>
          <p:nvPr>
            <p:ph type="body" idx="2"/>
          </p:nvPr>
        </p:nvSpPr>
        <p:spPr>
          <a:xfrm>
            <a:off x="228601" y="1014538"/>
            <a:ext cx="6722706" cy="1387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6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 dirty="0"/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/>
              <a:t>Enable complex implicit schemes to enrich differentiable modeling in hydrology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6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endParaRPr lang="en-US" dirty="0"/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“discretize-then-optimize” adjoint method was developed and applied to streamflow prediction across the US.</a:t>
            </a:r>
            <a:endParaRPr lang="en-US" sz="6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0BA32-9784-62F7-321B-1923E0E20768}"/>
              </a:ext>
            </a:extLst>
          </p:cNvPr>
          <p:cNvSpPr txBox="1"/>
          <p:nvPr/>
        </p:nvSpPr>
        <p:spPr>
          <a:xfrm>
            <a:off x="228600" y="2385649"/>
            <a:ext cx="6452118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6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Adjoint model particularly improved low-flow, high-flow, and groundwater simulations, meaning flood peaks and droughts can be more accurately predicted.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 hydrological problems that require implicit solutions can also benefit from this method, such as groundwater and shallow water equations.</a:t>
            </a:r>
          </a:p>
          <a:p>
            <a:pPr marL="285750" lvl="2" indent="-285750">
              <a:spcBef>
                <a:spcPts val="600"/>
              </a:spcBef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Differentiable models can now outperform pure deep learning models in low-flow and high-flow metrics at the median, and thus:</a:t>
            </a:r>
          </a:p>
          <a:p>
            <a:pPr marL="685800" lvl="2" indent="-285750">
              <a:spcBef>
                <a:spcPts val="600"/>
              </a:spcBef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physics-based restrictions (and physical interpretability) and state-of-the-art performance are not mutually exclusive</a:t>
            </a:r>
          </a:p>
          <a:p>
            <a:pPr marL="685800" lvl="3" indent="-285750">
              <a:spcBef>
                <a:spcPts val="600"/>
              </a:spcBef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pure deep networks are not necessarily the performance ceiling of environmental models</a:t>
            </a:r>
          </a:p>
          <a:p>
            <a:pPr marL="685800" lvl="3" indent="-285750">
              <a:spcBef>
                <a:spcPts val="600"/>
              </a:spcBef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rarely observed events or spatial extrapolation, the addition of physical equations may potentially overcome data limitations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63ADCC-E741-F874-4E05-B01E72FDB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240" y="1583868"/>
            <a:ext cx="5575759" cy="20271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348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Kathryn Lawson</cp:lastModifiedBy>
  <cp:revision>3</cp:revision>
  <dcterms:created xsi:type="dcterms:W3CDTF">2023-03-22T21:09:49Z</dcterms:created>
  <dcterms:modified xsi:type="dcterms:W3CDTF">2024-10-03T20:35:15Z</dcterms:modified>
</cp:coreProperties>
</file>