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9144000" cy="5143500" type="screen16x9"/>
  <p:notesSz cx="6858000" cy="9144000"/>
  <p:embeddedFontLst>
    <p:embeddedFont>
      <p:font typeface="Open Sans" panose="020B0606030504020204" pitchFamily="34" charset="0"/>
      <p:regular r:id="rId4"/>
      <p:bold r:id="rId5"/>
      <p:italic r:id="rId6"/>
      <p:boldItalic r:id="rId7"/>
    </p:embeddedFont>
    <p:embeddedFont>
      <p:font typeface="PT Sans Narrow" panose="020B0506020203020204" pitchFamily="34" charset="77"/>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9"/>
    <p:restoredTop sz="94718"/>
  </p:normalViewPr>
  <p:slideViewPr>
    <p:cSldViewPr snapToGrid="0" snapToObjects="1">
      <p:cViewPr varScale="1">
        <p:scale>
          <a:sx n="156" d="100"/>
          <a:sy n="156" d="100"/>
        </p:scale>
        <p:origin x="14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cxnSp>
        <p:nvCxnSpPr>
          <p:cNvPr id="10" name="Shape 10"/>
          <p:cNvCxnSpPr>
            <a:stCxn id="11" idx="3"/>
          </p:cNvCxnSpPr>
          <p:nvPr/>
        </p:nvCxnSpPr>
        <p:spPr>
          <a:xfrm rot="10800000" flipH="1">
            <a:off x="7558950" y="1881350"/>
            <a:ext cx="1382700" cy="4200"/>
          </a:xfrm>
          <a:prstGeom prst="straightConnector1">
            <a:avLst/>
          </a:prstGeom>
          <a:noFill/>
          <a:ln w="76200" cap="flat" cmpd="sng">
            <a:solidFill>
              <a:srgbClr val="AC940B"/>
            </a:solidFill>
            <a:prstDash val="solid"/>
            <a:round/>
            <a:headEnd type="none" w="sm" len="sm"/>
            <a:tailEnd type="none" w="sm" len="sm"/>
          </a:ln>
        </p:spPr>
      </p:cxnSp>
      <p:cxnSp>
        <p:nvCxnSpPr>
          <p:cNvPr id="12" name="Shape 12"/>
          <p:cNvCxnSpPr>
            <a:endCxn id="11" idx="1"/>
          </p:cNvCxnSpPr>
          <p:nvPr/>
        </p:nvCxnSpPr>
        <p:spPr>
          <a:xfrm rot="10800000" flipH="1">
            <a:off x="254250" y="1885550"/>
            <a:ext cx="1374000" cy="6900"/>
          </a:xfrm>
          <a:prstGeom prst="straightConnector1">
            <a:avLst/>
          </a:prstGeom>
          <a:noFill/>
          <a:ln w="76200" cap="flat" cmpd="sng">
            <a:solidFill>
              <a:srgbClr val="AC940B"/>
            </a:solidFill>
            <a:prstDash val="solid"/>
            <a:round/>
            <a:headEnd type="none" w="sm" len="sm"/>
            <a:tailEnd type="none" w="sm" len="sm"/>
          </a:ln>
        </p:spPr>
      </p:cxnSp>
      <p:grpSp>
        <p:nvGrpSpPr>
          <p:cNvPr id="13" name="Shape 13"/>
          <p:cNvGrpSpPr/>
          <p:nvPr/>
        </p:nvGrpSpPr>
        <p:grpSpPr>
          <a:xfrm>
            <a:off x="197688" y="183825"/>
            <a:ext cx="8780663" cy="152400"/>
            <a:chOff x="1346429" y="1011300"/>
            <a:chExt cx="6452100" cy="152400"/>
          </a:xfrm>
        </p:grpSpPr>
        <p:cxnSp>
          <p:nvCxnSpPr>
            <p:cNvPr id="14" name="Shape 14"/>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15" name="Shape 15"/>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16" name="Shape 16"/>
          <p:cNvGrpSpPr/>
          <p:nvPr/>
        </p:nvGrpSpPr>
        <p:grpSpPr>
          <a:xfrm>
            <a:off x="211809" y="3969138"/>
            <a:ext cx="8758726" cy="152400"/>
            <a:chOff x="1346435" y="3969088"/>
            <a:chExt cx="6452100" cy="152400"/>
          </a:xfrm>
        </p:grpSpPr>
        <p:cxnSp>
          <p:nvCxnSpPr>
            <p:cNvPr id="17" name="Shape 17"/>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18" name="Shape 18"/>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19" name="Shape 19"/>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 name="Shape 11"/>
          <p:cNvSpPr txBox="1">
            <a:spLocks noGrp="1"/>
          </p:cNvSpPr>
          <p:nvPr>
            <p:ph type="subTitle" idx="1"/>
          </p:nvPr>
        </p:nvSpPr>
        <p:spPr>
          <a:xfrm>
            <a:off x="1628250" y="1603250"/>
            <a:ext cx="5930700" cy="564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696969"/>
              </a:buClr>
              <a:buSzPts val="2400"/>
              <a:buNone/>
              <a:defRPr sz="2400" i="1">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75" y="5045700"/>
            <a:ext cx="9144000" cy="97800"/>
          </a:xfrm>
          <a:prstGeom prst="rect">
            <a:avLst/>
          </a:prstGeom>
          <a:solidFill>
            <a:srgbClr val="AC940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Shape 96"/>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TITLE_1">
    <p:bg>
      <p:bgPr>
        <a:blipFill>
          <a:blip r:embed="rId2">
            <a:alphaModFix/>
          </a:blip>
          <a:stretch>
            <a:fillRect/>
          </a:stretch>
        </a:blipFill>
        <a:effectLst/>
      </p:bgPr>
    </p:bg>
    <p:spTree>
      <p:nvGrpSpPr>
        <p:cNvPr id="1" name="Shape 21"/>
        <p:cNvGrpSpPr/>
        <p:nvPr/>
      </p:nvGrpSpPr>
      <p:grpSpPr>
        <a:xfrm>
          <a:off x="0" y="0"/>
          <a:ext cx="0" cy="0"/>
          <a:chOff x="0" y="0"/>
          <a:chExt cx="0" cy="0"/>
        </a:xfrm>
      </p:grpSpPr>
      <p:grpSp>
        <p:nvGrpSpPr>
          <p:cNvPr id="22" name="Shape 22"/>
          <p:cNvGrpSpPr/>
          <p:nvPr/>
        </p:nvGrpSpPr>
        <p:grpSpPr>
          <a:xfrm>
            <a:off x="247088" y="183825"/>
            <a:ext cx="8731627" cy="152400"/>
            <a:chOff x="1346429" y="1011300"/>
            <a:chExt cx="6452100" cy="152400"/>
          </a:xfrm>
        </p:grpSpPr>
        <p:cxnSp>
          <p:nvCxnSpPr>
            <p:cNvPr id="23" name="Shape 23"/>
            <p:cNvCxnSpPr/>
            <p:nvPr/>
          </p:nvCxnSpPr>
          <p:spPr>
            <a:xfrm rot="10800000">
              <a:off x="1346429" y="1011300"/>
              <a:ext cx="6452100" cy="0"/>
            </a:xfrm>
            <a:prstGeom prst="straightConnector1">
              <a:avLst/>
            </a:prstGeom>
            <a:noFill/>
            <a:ln w="76200" cap="flat" cmpd="sng">
              <a:solidFill>
                <a:srgbClr val="0B74AC"/>
              </a:solidFill>
              <a:prstDash val="solid"/>
              <a:round/>
              <a:headEnd type="none" w="sm" len="sm"/>
              <a:tailEnd type="none" w="sm" len="sm"/>
            </a:ln>
          </p:spPr>
        </p:cxnSp>
        <p:cxnSp>
          <p:nvCxnSpPr>
            <p:cNvPr id="24" name="Shape 24"/>
            <p:cNvCxnSpPr/>
            <p:nvPr/>
          </p:nvCxnSpPr>
          <p:spPr>
            <a:xfrm rot="10800000">
              <a:off x="1346429" y="1163700"/>
              <a:ext cx="6452100" cy="0"/>
            </a:xfrm>
            <a:prstGeom prst="straightConnector1">
              <a:avLst/>
            </a:prstGeom>
            <a:noFill/>
            <a:ln w="9525" cap="flat" cmpd="sng">
              <a:solidFill>
                <a:srgbClr val="0B74AC"/>
              </a:solidFill>
              <a:prstDash val="solid"/>
              <a:round/>
              <a:headEnd type="none" w="sm" len="sm"/>
              <a:tailEnd type="none" w="sm" len="sm"/>
            </a:ln>
          </p:spPr>
        </p:cxnSp>
      </p:grpSp>
      <p:grpSp>
        <p:nvGrpSpPr>
          <p:cNvPr id="25" name="Shape 25"/>
          <p:cNvGrpSpPr/>
          <p:nvPr/>
        </p:nvGrpSpPr>
        <p:grpSpPr>
          <a:xfrm>
            <a:off x="239002" y="3969125"/>
            <a:ext cx="8731627" cy="152400"/>
            <a:chOff x="1346435" y="3969088"/>
            <a:chExt cx="6452100" cy="152400"/>
          </a:xfrm>
        </p:grpSpPr>
        <p:cxnSp>
          <p:nvCxnSpPr>
            <p:cNvPr id="26" name="Shape 26"/>
            <p:cNvCxnSpPr/>
            <p:nvPr/>
          </p:nvCxnSpPr>
          <p:spPr>
            <a:xfrm>
              <a:off x="1346435" y="4121488"/>
              <a:ext cx="6452100" cy="0"/>
            </a:xfrm>
            <a:prstGeom prst="straightConnector1">
              <a:avLst/>
            </a:prstGeom>
            <a:noFill/>
            <a:ln w="76200" cap="flat" cmpd="sng">
              <a:solidFill>
                <a:srgbClr val="0B74AC"/>
              </a:solidFill>
              <a:prstDash val="solid"/>
              <a:round/>
              <a:headEnd type="none" w="sm" len="sm"/>
              <a:tailEnd type="none" w="sm" len="sm"/>
            </a:ln>
          </p:spPr>
        </p:cxnSp>
        <p:cxnSp>
          <p:nvCxnSpPr>
            <p:cNvPr id="27" name="Shape 27"/>
            <p:cNvCxnSpPr/>
            <p:nvPr/>
          </p:nvCxnSpPr>
          <p:spPr>
            <a:xfrm>
              <a:off x="1346435" y="3969088"/>
              <a:ext cx="6452100" cy="0"/>
            </a:xfrm>
            <a:prstGeom prst="straightConnector1">
              <a:avLst/>
            </a:prstGeom>
            <a:noFill/>
            <a:ln w="9525" cap="flat" cmpd="sng">
              <a:solidFill>
                <a:srgbClr val="0B74AC"/>
              </a:solidFill>
              <a:prstDash val="solid"/>
              <a:round/>
              <a:headEnd type="none" w="sm" len="sm"/>
              <a:tailEnd type="none" w="sm" len="sm"/>
            </a:ln>
          </p:spPr>
        </p:cxnSp>
      </p:grpSp>
      <p:sp>
        <p:nvSpPr>
          <p:cNvPr id="28" name="Shape 28"/>
          <p:cNvSpPr txBox="1">
            <a:spLocks noGrp="1"/>
          </p:cNvSpPr>
          <p:nvPr>
            <p:ph type="ctrTitle"/>
          </p:nvPr>
        </p:nvSpPr>
        <p:spPr>
          <a:xfrm>
            <a:off x="247100" y="380175"/>
            <a:ext cx="8731500" cy="1183800"/>
          </a:xfrm>
          <a:prstGeom prst="rect">
            <a:avLst/>
          </a:prstGeom>
          <a:ln>
            <a:noFill/>
          </a:ln>
        </p:spPr>
        <p:txBody>
          <a:bodyPr spcFirstLastPara="1" wrap="square" lIns="91425" tIns="91425" rIns="91425" bIns="91425" anchor="b" anchorCtr="0"/>
          <a:lstStyle>
            <a:lvl1pPr lvl="0" algn="ctr" rtl="0">
              <a:spcBef>
                <a:spcPts val="0"/>
              </a:spcBef>
              <a:spcAft>
                <a:spcPts val="0"/>
              </a:spcAft>
              <a:buClr>
                <a:srgbClr val="AC0B23"/>
              </a:buClr>
              <a:buSzPts val="3600"/>
              <a:buNone/>
              <a:defRPr>
                <a:solidFill>
                  <a:srgbClr val="AC0B23"/>
                </a:solidFill>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iginal section header" type="secHead">
  <p:cSld name="SECTION_HEADER">
    <p:spTree>
      <p:nvGrpSpPr>
        <p:cNvPr id="1" name="Shape 30"/>
        <p:cNvGrpSpPr/>
        <p:nvPr/>
      </p:nvGrpSpPr>
      <p:grpSpPr>
        <a:xfrm>
          <a:off x="0" y="0"/>
          <a:ext cx="0" cy="0"/>
          <a:chOff x="0" y="0"/>
          <a:chExt cx="0" cy="0"/>
        </a:xfrm>
      </p:grpSpPr>
      <p:sp>
        <p:nvSpPr>
          <p:cNvPr id="31" name="Shape 31"/>
          <p:cNvSpPr/>
          <p:nvPr/>
        </p:nvSpPr>
        <p:spPr>
          <a:xfrm>
            <a:off x="-50" y="2571900"/>
            <a:ext cx="9144000" cy="25716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Shape 3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a:spLocks noGrp="1"/>
          </p:cNvSpPr>
          <p:nvPr>
            <p:ph type="title"/>
          </p:nvPr>
        </p:nvSpPr>
        <p:spPr>
          <a:xfrm>
            <a:off x="1076300" y="20175"/>
            <a:ext cx="8049000" cy="677400"/>
          </a:xfrm>
          <a:prstGeom prst="rect">
            <a:avLst/>
          </a:prstGeom>
        </p:spPr>
        <p:txBody>
          <a:bodyPr spcFirstLastPara="1" wrap="square" lIns="91425" tIns="91425" rIns="91425" bIns="91425" anchor="ctr"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body" idx="1"/>
          </p:nvPr>
        </p:nvSpPr>
        <p:spPr>
          <a:xfrm>
            <a:off x="27900" y="697625"/>
            <a:ext cx="9097200" cy="3915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Shape 39"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40" name="Shape 40"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41" name="Shape 41"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42" name="Shape 42"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43" name="Shape 43"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44" name="Shape 44"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45" name="Shape 45"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46" name="Shape 46"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47" name="Shape 47"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076300" y="20175"/>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0" name="Shape 50"/>
          <p:cNvSpPr txBox="1">
            <a:spLocks noGrp="1"/>
          </p:cNvSpPr>
          <p:nvPr>
            <p:ph type="body" idx="1"/>
          </p:nvPr>
        </p:nvSpPr>
        <p:spPr>
          <a:xfrm>
            <a:off x="27900" y="732775"/>
            <a:ext cx="44337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1" name="Shape 51"/>
          <p:cNvSpPr txBox="1">
            <a:spLocks noGrp="1"/>
          </p:cNvSpPr>
          <p:nvPr>
            <p:ph type="body" idx="2"/>
          </p:nvPr>
        </p:nvSpPr>
        <p:spPr>
          <a:xfrm>
            <a:off x="4603800" y="732775"/>
            <a:ext cx="4521600" cy="40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53" name="Shape 53"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54" name="Shape 54"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55" name="Shape 55"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56" name="Shape 56"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57" name="Shape 57"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58" name="Shape 58"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59" name="Shape 59"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60" name="Shape 60"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61" name="Shape 61"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Shape 62"/>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76300" y="20174"/>
            <a:ext cx="8049000" cy="6318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5" name="Shape 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66" name="Shape 66" descr="RUBISCO_icon.png"/>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id="67" name="Shape 67" descr="UM_logo.png"/>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id="68" name="Shape 68" descr="UCI_logo.png"/>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id="69" name="Shape 69" descr="ORNL_logo.png"/>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id="70" name="Shape 70" descr="ncar-logo.png"/>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id="71" name="Shape 71" descr="LANL_logo.png"/>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id="72" name="Shape 72" descr="LBNL_logo.png"/>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id="73" name="Shape 73" descr="BNL_logo.png"/>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id="74" name="Shape 74" descr="ANL_logo.png"/>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Shape 75"/>
          <p:cNvSpPr/>
          <p:nvPr/>
        </p:nvSpPr>
        <p:spPr>
          <a:xfrm>
            <a:off x="-75" y="5045700"/>
            <a:ext cx="9144000" cy="978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Shape 84"/>
          <p:cNvSpPr/>
          <p:nvPr/>
        </p:nvSpPr>
        <p:spPr>
          <a:xfrm>
            <a:off x="4572000" y="0"/>
            <a:ext cx="4572000" cy="5143500"/>
          </a:xfrm>
          <a:prstGeom prst="rect">
            <a:avLst/>
          </a:prstGeom>
          <a:solidFill>
            <a:srgbClr val="0B74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6" name="Shape 86"/>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Shape 87"/>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76300" y="27225"/>
            <a:ext cx="8049000" cy="70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AC0B23"/>
              </a:buClr>
              <a:buSzPts val="3600"/>
              <a:buFont typeface="PT Sans Narrow"/>
              <a:buNone/>
              <a:defRPr sz="3600" b="1">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27900" y="809125"/>
            <a:ext cx="90972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marL="914400" lvl="1"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marL="1371600" lvl="2"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marL="1828800" lvl="3"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marL="2286000" lvl="4"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marL="2743200" lvl="5"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marL="3200400" lvl="6"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marL="3657600" lvl="7" indent="-3175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marL="4114800" lvl="8" indent="-3175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1612-024-00888-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body" idx="1"/>
          </p:nvPr>
        </p:nvSpPr>
        <p:spPr>
          <a:xfrm>
            <a:off x="-1100" y="590937"/>
            <a:ext cx="5062959" cy="3478354"/>
          </a:xfrm>
          <a:prstGeom prst="rect">
            <a:avLst/>
          </a:prstGeom>
        </p:spPr>
        <p:txBody>
          <a:bodyPr spcFirstLastPara="1" wrap="square" lIns="91425" tIns="91425" rIns="91425" bIns="91425" anchor="ctr" anchorCtr="0">
            <a:noAutofit/>
          </a:bodyPr>
          <a:lstStyle/>
          <a:p>
            <a:pPr marL="0" lvl="0" indent="0">
              <a:buNone/>
            </a:pPr>
            <a:r>
              <a:rPr lang="en" sz="1300" b="1" dirty="0"/>
              <a:t>Objective:</a:t>
            </a:r>
            <a:r>
              <a:rPr lang="en" sz="1300" dirty="0"/>
              <a:t> </a:t>
            </a:r>
            <a:r>
              <a:rPr lang="en-US" sz="1300" dirty="0"/>
              <a:t>To review soil moisture's influence on carbon sequestration and greenhouse gas emissions across ecosystems.</a:t>
            </a:r>
          </a:p>
          <a:p>
            <a:pPr marL="0" lvl="0" indent="0">
              <a:buNone/>
            </a:pPr>
            <a:r>
              <a:rPr lang="en" sz="1300" b="1" dirty="0"/>
              <a:t>Approach:</a:t>
            </a:r>
            <a:r>
              <a:rPr lang="en" sz="1300" dirty="0"/>
              <a:t> </a:t>
            </a:r>
            <a:r>
              <a:rPr lang="en-US" sz="1300" dirty="0"/>
              <a:t>Synthesize experimental data, model analyses, and sustainable practices to explore soil moisture impacts on CS-GHG dynamics.</a:t>
            </a:r>
          </a:p>
          <a:p>
            <a:pPr marL="0" lvl="0" indent="0">
              <a:buNone/>
            </a:pPr>
            <a:r>
              <a:rPr lang="en" sz="1300" b="1" dirty="0"/>
              <a:t>Results/Impacts:</a:t>
            </a:r>
            <a:r>
              <a:rPr lang="en" sz="1300" dirty="0"/>
              <a:t> </a:t>
            </a:r>
            <a:r>
              <a:rPr lang="en-US" sz="1300" dirty="0"/>
              <a:t>Soil moisture regulates CS-GHG via photosynthesis, microbial activity, and organic matter dynamics. Optimal moisture enhances sequestration, while extremes disrupt processes. Management practices like conservation agriculture and agroforestry mitigate GHGs. Hybrid modeling and policy shifts towards long-term goals are critical for sustainable land management and environmental benefits.</a:t>
            </a:r>
            <a:endParaRPr sz="1300" dirty="0"/>
          </a:p>
        </p:txBody>
      </p:sp>
      <p:sp>
        <p:nvSpPr>
          <p:cNvPr id="107" name="Shape 107"/>
          <p:cNvSpPr txBox="1"/>
          <p:nvPr/>
        </p:nvSpPr>
        <p:spPr>
          <a:xfrm>
            <a:off x="4848251" y="3424951"/>
            <a:ext cx="4169811" cy="387686"/>
          </a:xfrm>
          <a:prstGeom prst="rect">
            <a:avLst/>
          </a:prstGeom>
          <a:noFill/>
          <a:ln>
            <a:noFill/>
          </a:ln>
        </p:spPr>
        <p:txBody>
          <a:bodyPr spcFirstLastPara="1" wrap="square" lIns="91425" tIns="91425" rIns="91425" bIns="91425" anchor="ctr" anchorCtr="0">
            <a:noAutofit/>
          </a:bodyPr>
          <a:lstStyle/>
          <a:p>
            <a:pPr lvl="0" algn="ctr"/>
            <a:r>
              <a:rPr lang="en" sz="900" b="1" dirty="0">
                <a:solidFill>
                  <a:srgbClr val="0B74AC"/>
                </a:solidFill>
                <a:latin typeface="Open Sans"/>
                <a:ea typeface="Open Sans"/>
                <a:cs typeface="Open Sans"/>
                <a:sym typeface="Open Sans"/>
              </a:rPr>
              <a:t>Figure:</a:t>
            </a:r>
            <a:r>
              <a:rPr lang="en" sz="900" dirty="0">
                <a:solidFill>
                  <a:srgbClr val="0B74AC"/>
                </a:solidFill>
                <a:latin typeface="Open Sans"/>
                <a:ea typeface="Open Sans"/>
                <a:cs typeface="Open Sans"/>
                <a:sym typeface="Open Sans"/>
              </a:rPr>
              <a:t> </a:t>
            </a:r>
            <a:r>
              <a:rPr lang="en-US" sz="900" dirty="0">
                <a:solidFill>
                  <a:srgbClr val="0B74AC"/>
                </a:solidFill>
                <a:latin typeface="Open Sans"/>
                <a:ea typeface="Open Sans"/>
                <a:cs typeface="Open Sans"/>
              </a:rPr>
              <a:t>Conceptual diagram: the role of soil moisture in carbon sequestration and greenhouse gas emissions. </a:t>
            </a:r>
            <a:endParaRPr sz="900" dirty="0">
              <a:solidFill>
                <a:srgbClr val="0B74AC"/>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4916CE89-8948-FD4C-B1DD-D7370B35CA7B}"/>
              </a:ext>
            </a:extLst>
          </p:cNvPr>
          <p:cNvSpPr/>
          <p:nvPr/>
        </p:nvSpPr>
        <p:spPr>
          <a:xfrm>
            <a:off x="15228" y="3954654"/>
            <a:ext cx="9125300" cy="701731"/>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lang="en-US" sz="1100" b="1" dirty="0">
                <a:latin typeface=""/>
              </a:rPr>
              <a:t>Hao, </a:t>
            </a:r>
            <a:r>
              <a:rPr lang="en-US" sz="1100" b="1" dirty="0" err="1">
                <a:latin typeface=""/>
              </a:rPr>
              <a:t>Yuefeng</a:t>
            </a:r>
            <a:r>
              <a:rPr lang="en-US" sz="1100" dirty="0">
                <a:latin typeface=""/>
              </a:rPr>
              <a:t>, </a:t>
            </a:r>
            <a:r>
              <a:rPr lang="en-US" sz="1100" b="1" dirty="0">
                <a:latin typeface=""/>
              </a:rPr>
              <a:t>Jiafu Mao</a:t>
            </a:r>
            <a:r>
              <a:rPr lang="en-US" sz="1100" dirty="0">
                <a:latin typeface=""/>
              </a:rPr>
              <a:t>, Charles M. Bachmann, </a:t>
            </a:r>
            <a:r>
              <a:rPr lang="en-US" sz="1100" b="1" dirty="0">
                <a:latin typeface=""/>
              </a:rPr>
              <a:t>Forrest M. Hoffman</a:t>
            </a:r>
            <a:r>
              <a:rPr lang="en-US" sz="1100" dirty="0">
                <a:latin typeface=""/>
              </a:rPr>
              <a:t>, </a:t>
            </a:r>
            <a:r>
              <a:rPr lang="en-US" sz="1100" dirty="0" err="1">
                <a:latin typeface=""/>
              </a:rPr>
              <a:t>Gerbrand</a:t>
            </a:r>
            <a:r>
              <a:rPr lang="en-US" sz="1100" dirty="0">
                <a:latin typeface=""/>
              </a:rPr>
              <a:t> Koren, </a:t>
            </a:r>
            <a:r>
              <a:rPr lang="en-US" sz="1100" dirty="0" err="1">
                <a:latin typeface=""/>
              </a:rPr>
              <a:t>Haishan</a:t>
            </a:r>
            <a:r>
              <a:rPr lang="en-US" sz="1100" dirty="0">
                <a:latin typeface=""/>
              </a:rPr>
              <a:t> Chen, </a:t>
            </a:r>
            <a:r>
              <a:rPr lang="en-US" sz="1100" dirty="0" err="1">
                <a:latin typeface=""/>
              </a:rPr>
              <a:t>Hanqin</a:t>
            </a:r>
            <a:r>
              <a:rPr lang="en-US" sz="1100" dirty="0">
                <a:latin typeface=""/>
              </a:rPr>
              <a:t> Tian, </a:t>
            </a:r>
            <a:r>
              <a:rPr lang="en-US" sz="1100" dirty="0" err="1">
                <a:latin typeface=""/>
              </a:rPr>
              <a:t>Jiangong</a:t>
            </a:r>
            <a:r>
              <a:rPr lang="en-US" sz="1100" dirty="0">
                <a:latin typeface=""/>
              </a:rPr>
              <a:t> Liu, Jing Tao, </a:t>
            </a:r>
            <a:r>
              <a:rPr lang="en-US" sz="1100" dirty="0" err="1">
                <a:latin typeface=""/>
              </a:rPr>
              <a:t>Jinyun</a:t>
            </a:r>
            <a:r>
              <a:rPr lang="en-US" sz="1100" dirty="0">
                <a:latin typeface=""/>
              </a:rPr>
              <a:t> Tang, </a:t>
            </a:r>
            <a:r>
              <a:rPr lang="en-US" sz="1100" dirty="0" err="1">
                <a:latin typeface=""/>
              </a:rPr>
              <a:t>Lingcheng</a:t>
            </a:r>
            <a:r>
              <a:rPr lang="en-US" sz="1100" dirty="0">
                <a:latin typeface=""/>
              </a:rPr>
              <a:t> Li, </a:t>
            </a:r>
            <a:r>
              <a:rPr lang="en-US" sz="1100" dirty="0" err="1">
                <a:latin typeface=""/>
              </a:rPr>
              <a:t>Laibao</a:t>
            </a:r>
            <a:r>
              <a:rPr lang="en-US" sz="1100" dirty="0">
                <a:latin typeface=""/>
              </a:rPr>
              <a:t> Liu, Martha Apple, </a:t>
            </a:r>
            <a:r>
              <a:rPr lang="en-US" sz="1100" dirty="0" err="1">
                <a:latin typeface=""/>
              </a:rPr>
              <a:t>Mingjie</a:t>
            </a:r>
            <a:r>
              <a:rPr lang="en-US" sz="1100" dirty="0">
                <a:latin typeface=""/>
              </a:rPr>
              <a:t> Shi, </a:t>
            </a:r>
            <a:r>
              <a:rPr lang="en-US" sz="1100" dirty="0" err="1">
                <a:latin typeface=""/>
              </a:rPr>
              <a:t>Mingzhou</a:t>
            </a:r>
            <a:r>
              <a:rPr lang="en-US" sz="1100" dirty="0">
                <a:latin typeface=""/>
              </a:rPr>
              <a:t> Jin, </a:t>
            </a:r>
            <a:r>
              <a:rPr lang="en-US" sz="1100" b="1" dirty="0">
                <a:latin typeface=""/>
              </a:rPr>
              <a:t>Qing Zhu</a:t>
            </a:r>
            <a:r>
              <a:rPr lang="en-US" sz="1100" dirty="0">
                <a:latin typeface=""/>
              </a:rPr>
              <a:t>, Steve </a:t>
            </a:r>
            <a:r>
              <a:rPr lang="en-US" sz="1100" dirty="0" err="1">
                <a:latin typeface=""/>
              </a:rPr>
              <a:t>Kannenberg</a:t>
            </a:r>
            <a:r>
              <a:rPr lang="en-US" sz="1100" dirty="0">
                <a:latin typeface=""/>
              </a:rPr>
              <a:t>, </a:t>
            </a:r>
            <a:r>
              <a:rPr lang="en-US" sz="1100" b="1" dirty="0" err="1">
                <a:latin typeface=""/>
              </a:rPr>
              <a:t>Xiaoying</a:t>
            </a:r>
            <a:r>
              <a:rPr lang="en-US" sz="1100" b="1" dirty="0">
                <a:latin typeface=""/>
              </a:rPr>
              <a:t> Shi</a:t>
            </a:r>
            <a:r>
              <a:rPr lang="en-US" sz="1100" dirty="0">
                <a:latin typeface=""/>
              </a:rPr>
              <a:t>, Xi Zhang, </a:t>
            </a:r>
            <a:r>
              <a:rPr lang="en-US" sz="1100" b="1" dirty="0" err="1">
                <a:latin typeface=""/>
              </a:rPr>
              <a:t>Yaoping</a:t>
            </a:r>
            <a:r>
              <a:rPr lang="en-US" sz="1100" b="1" dirty="0">
                <a:latin typeface=""/>
              </a:rPr>
              <a:t> Wang</a:t>
            </a:r>
            <a:r>
              <a:rPr lang="en-US" sz="1100" dirty="0">
                <a:latin typeface=""/>
              </a:rPr>
              <a:t>, Yilin Fang, and </a:t>
            </a:r>
            <a:r>
              <a:rPr lang="en-US" sz="1100" dirty="0" err="1">
                <a:latin typeface=""/>
              </a:rPr>
              <a:t>Yongjiu</a:t>
            </a:r>
            <a:r>
              <a:rPr lang="en-US" sz="1100" dirty="0">
                <a:latin typeface=""/>
              </a:rPr>
              <a:t> Dai. "Soil Moisture Controls Over Carbon Sequestration and Greenhouse Gas Emissions: A Review." </a:t>
            </a:r>
            <a:r>
              <a:rPr lang="en-US" sz="1100" i="1" dirty="0" err="1">
                <a:latin typeface=""/>
              </a:rPr>
              <a:t>npj</a:t>
            </a:r>
            <a:r>
              <a:rPr lang="en-US" sz="1100" i="1" dirty="0">
                <a:latin typeface=""/>
              </a:rPr>
              <a:t> Climate and Atmospheric Science</a:t>
            </a:r>
            <a:r>
              <a:rPr lang="en-US" sz="1100" dirty="0">
                <a:latin typeface=""/>
              </a:rPr>
              <a:t> 8, Article 16 (2025). </a:t>
            </a:r>
            <a:r>
              <a:rPr lang="en-US" sz="1100" dirty="0">
                <a:latin typeface=""/>
                <a:hlinkClick r:id="rId3"/>
              </a:rPr>
              <a:t>https://doi.org/10.1038/s41612-024-00888-8</a:t>
            </a:r>
            <a:r>
              <a:rPr lang="en-US" sz="1100" dirty="0">
                <a:latin typeface=""/>
              </a:rPr>
              <a:t>.</a:t>
            </a:r>
            <a:endParaRPr kumimoji="0" lang="en-US" sz="1100" b="0" i="0" u="none" strike="noStrike" kern="1200" cap="none" spc="0" normalizeH="0" baseline="0" dirty="0">
              <a:ln>
                <a:noFill/>
              </a:ln>
              <a:effectLst/>
              <a:uLnTx/>
              <a:uFillTx/>
              <a:latin typeface=""/>
              <a:ea typeface="+mn-ea"/>
              <a:cs typeface="Times New Roman" panose="02020603050405020304" pitchFamily="18" charset="0"/>
            </a:endParaRPr>
          </a:p>
        </p:txBody>
      </p:sp>
      <p:sp>
        <p:nvSpPr>
          <p:cNvPr id="3" name="TextBox 2">
            <a:extLst>
              <a:ext uri="{FF2B5EF4-FFF2-40B4-BE49-F238E27FC236}">
                <a16:creationId xmlns:a16="http://schemas.microsoft.com/office/drawing/2014/main" id="{A04380FA-005D-1943-ADDB-C211A83AB998}"/>
              </a:ext>
            </a:extLst>
          </p:cNvPr>
          <p:cNvSpPr txBox="1"/>
          <p:nvPr/>
        </p:nvSpPr>
        <p:spPr>
          <a:xfrm>
            <a:off x="6150385" y="597332"/>
            <a:ext cx="215693" cy="224469"/>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C211D477-15B2-B947-9713-6C002AF146D3}"/>
              </a:ext>
            </a:extLst>
          </p:cNvPr>
          <p:cNvSpPr>
            <a:spLocks noGrp="1"/>
          </p:cNvSpPr>
          <p:nvPr>
            <p:ph type="title"/>
          </p:nvPr>
        </p:nvSpPr>
        <p:spPr>
          <a:xfrm>
            <a:off x="916196" y="52832"/>
            <a:ext cx="8175345" cy="677400"/>
          </a:xfrm>
        </p:spPr>
        <p:txBody>
          <a:bodyPr/>
          <a:lstStyle/>
          <a:p>
            <a:pPr algn="l">
              <a:spcAft>
                <a:spcPts val="1200"/>
              </a:spcAft>
            </a:pPr>
            <a:r>
              <a:rPr lang="en-US" sz="1900" dirty="0"/>
              <a:t>Soil Moisture Controls Over Carbon Sequestration and Greenhouse Gas Emissions: A Review</a:t>
            </a:r>
          </a:p>
        </p:txBody>
      </p:sp>
      <p:pic>
        <p:nvPicPr>
          <p:cNvPr id="1026" name="Picture 2" descr="Fig. 1">
            <a:extLst>
              <a:ext uri="{FF2B5EF4-FFF2-40B4-BE49-F238E27FC236}">
                <a16:creationId xmlns:a16="http://schemas.microsoft.com/office/drawing/2014/main" id="{E72C5BA2-4F38-E867-AFA1-03AFDBCE0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372" y="709566"/>
            <a:ext cx="4077178" cy="2532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235</Words>
  <Application>Microsoft Macintosh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Open Sans</vt:lpstr>
      <vt:lpstr>PT Sans Narrow</vt:lpstr>
      <vt:lpstr>Tropic</vt:lpstr>
      <vt:lpstr>Soil Moisture Controls Over Carbon Sequestration and Greenhouse Gas Emissions: A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Observed changes in dry season water availability attributed to human-induced climate change </dc:title>
  <cp:lastModifiedBy>Mao, Jiafu</cp:lastModifiedBy>
  <cp:revision>49</cp:revision>
  <dcterms:modified xsi:type="dcterms:W3CDTF">2025-01-15T19:30:39Z</dcterms:modified>
</cp:coreProperties>
</file>