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194B07-5A63-42B5-D0FB-543CC2632A5B}" name="Yarlagadda, Brinda N" initials="YBN" userId="S::brinda.yarlagadda@pnnl.gov::13fdc54e-827a-4bd8-8c94-b313224eff32" providerId="AD"/>
  <p188:author id="{3CCD125E-CC7B-203E-39C8-6398A13779AA}" name="Himes, Catherine L" initials="HCL" userId="S::catherine.himes@pnnl.gov::3188da6f-cffb-4e9b-aed8-fac80e95ab34" providerId="AD"/>
  <p188:author id="{5E5B1A60-6A0E-C4C7-A44B-AAE154336DFF}" name="Brettman, Allan E" initials="AB" userId="S::allan.brettman@pnnl.gov::da25bcae-0f5e-4d73-ba0d-80097dd92b7e" providerId="AD"/>
  <p188:author id="{D04AEBAD-A7B8-3075-9AAB-08133B673BBB}" name="Wise, Marshall A" initials="WMA" userId="S::Marshall.Wise@pnnl.gov::d84c1332-f494-433f-b3f1-35d3dd929719" providerId="AD"/>
  <p188:author id="{167E05F3-DF8A-34A0-E6E8-FF8A0C2E1D50}" name="Iyer, Gokul C" initials="IGC" userId="S::Gokul.Iyer@pnnl.gov::710c25b3-862f-4786-bcec-66ea00a5834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23" autoAdjust="0"/>
    <p:restoredTop sz="95964" autoAdjust="0"/>
  </p:normalViewPr>
  <p:slideViewPr>
    <p:cSldViewPr>
      <p:cViewPr varScale="1">
        <p:scale>
          <a:sx n="58" d="100"/>
          <a:sy n="58" d="100"/>
        </p:scale>
        <p:origin x="90" y="1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C75B1-56AE-8648-D1A9-F5E937C89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2374734-A624-771B-5330-CB65EE09C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AB9AEB9-DBDD-A486-22FB-4B576862BF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C03E302-E9D1-E874-843E-8B268C2E7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04071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isci.2024.1089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5C94B-A581-FDE6-2A4E-139BE3946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DB52C43B-4954-7565-8B13-55EB977CD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129992B4-B2F8-9F06-C5B6-9018EF7C9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59" y="771778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Liquefied natural gas (LNG) is rapidly emerging as a technological system with the potential to expand global natural gas trade to large scales.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Build the new modeling capability required for analyzing long-term evolution of global natural gas trade and investments in pipeline and LNG trade infrastructure under a range of factors.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Developed a capability within the Global Change Analysis Model (GCAM) to differentiate pipeline gas and LNG trade.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Allowed for the tracking of natural gas export and import infrastructure investments over time.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Integrated gas trade into the broader global energy sector, allowing for competition between these two modes of gas trade with multiple energy supply technologies in meeting multi-sectoral energy demands.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4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Quantified potential investment levels in natural gas trade infrastructure</a:t>
            </a:r>
            <a:r>
              <a:rPr lang="en-US" alt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—</a:t>
            </a:r>
            <a:r>
              <a:rPr lang="en-US" altLang="en-US" sz="1400" dirty="0">
                <a:solidFill>
                  <a:srgbClr val="000000"/>
                </a:solidFill>
              </a:rPr>
              <a:t>including LNG and pipelines</a:t>
            </a:r>
            <a:r>
              <a:rPr lang="en-US" alt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—</a:t>
            </a:r>
            <a:r>
              <a:rPr lang="en-US" altLang="en-US" sz="1400" dirty="0">
                <a:solidFill>
                  <a:srgbClr val="000000"/>
                </a:solidFill>
              </a:rPr>
              <a:t>across regions under a range of factors.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In our modeled scenarios, new LNG export infrastructure ranged from 230 to 840 million </a:t>
            </a:r>
            <a:r>
              <a:rPr lang="en-US" altLang="en-US" sz="1400">
                <a:solidFill>
                  <a:srgbClr val="000000"/>
                </a:solidFill>
              </a:rPr>
              <a:t>tons of gas per </a:t>
            </a:r>
            <a:r>
              <a:rPr lang="en-US" altLang="en-US" sz="1400" dirty="0">
                <a:solidFill>
                  <a:srgbClr val="000000"/>
                </a:solidFill>
              </a:rPr>
              <a:t>annum (MTPA) globally by 2050. New pipeline export infrastructure ranged from 70 to 620 MTPA by 2050.</a:t>
            </a: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7F43E825-CE0A-C1ED-8861-DBB110E25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06" y="99938"/>
            <a:ext cx="120318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Natural Gas Trade in a Global Multi-Sectoral Model</a:t>
            </a: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B4D663DE-1C39-B574-AEA8-D4F0CC0DF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562" y="6357952"/>
            <a:ext cx="54102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Yarlagadda, B., G. Iyer, M. Binsted, P. Patel, M. Wise and J. McLeod (2024). </a:t>
            </a:r>
            <a:r>
              <a:rPr lang="en-US" sz="10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future evolution of global natural gas trade.</a:t>
            </a:r>
            <a:r>
              <a:rPr lang="en-US" sz="1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iScience. </a:t>
            </a:r>
            <a:r>
              <a:rPr lang="en-US" sz="1000" b="0" i="0" u="none" strike="noStrike" dirty="0">
                <a:solidFill>
                  <a:srgbClr val="1F1F1F"/>
                </a:solidFill>
                <a:effectLst/>
                <a:latin typeface="ElsevierSans"/>
                <a:hlinkClick r:id="rId3" tooltip="Persistent link using digital object identifier"/>
              </a:rPr>
              <a:t>https://doi.org/10.1016/j.isci.2024.108902</a:t>
            </a:r>
            <a:endParaRPr lang="en-US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TextBox 9">
            <a:extLst>
              <a:ext uri="{FF2B5EF4-FFF2-40B4-BE49-F238E27FC236}">
                <a16:creationId xmlns:a16="http://schemas.microsoft.com/office/drawing/2014/main" id="{823E86BB-9E27-31D2-E93B-7257E81B9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562" y="5129479"/>
            <a:ext cx="5662332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GCAM’s new detailed natural gas trade capability differentiates between pipeline and LNG trade and allows for the quantification of new investments and underutilization of gas trade infrastructure.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Scenario factors: LLS = Low liquefaction and shipping costs; LT = Limited trade. Units: MTPA = million tons of gas per annum (in gaseous form) that can be traded.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ECE71A-FF6A-E0B9-FF14-BC380CF1CA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214" y="640926"/>
            <a:ext cx="4428895" cy="441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53049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300c8b-3036-49a2-80fa-2319748f3f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268ED6B3C364FAC703FF960F7A610" ma:contentTypeVersion="16" ma:contentTypeDescription="Create a new document." ma:contentTypeScope="" ma:versionID="da4a9bed3b7ffe89072fd8d4c0535997">
  <xsd:schema xmlns:xsd="http://www.w3.org/2001/XMLSchema" xmlns:xs="http://www.w3.org/2001/XMLSchema" xmlns:p="http://schemas.microsoft.com/office/2006/metadata/properties" xmlns:ns3="5e300c8b-3036-49a2-80fa-2319748f3f6d" xmlns:ns4="17ba6337-7066-467a-94f6-945ab4d0f378" targetNamespace="http://schemas.microsoft.com/office/2006/metadata/properties" ma:root="true" ma:fieldsID="d6da8160833f9a40c30846cd67c20356" ns3:_="" ns4:_="">
    <xsd:import namespace="5e300c8b-3036-49a2-80fa-2319748f3f6d"/>
    <xsd:import namespace="17ba6337-7066-467a-94f6-945ab4d0f3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00c8b-3036-49a2-80fa-2319748f3f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a6337-7066-467a-94f6-945ab4d0f37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17ba6337-7066-467a-94f6-945ab4d0f378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5e300c8b-3036-49a2-80fa-2319748f3f6d"/>
  </ds:schemaRefs>
</ds:datastoreItem>
</file>

<file path=customXml/itemProps3.xml><?xml version="1.0" encoding="utf-8"?>
<ds:datastoreItem xmlns:ds="http://schemas.openxmlformats.org/officeDocument/2006/customXml" ds:itemID="{9BE239C5-2FC4-48EF-ABFD-8B2A8A897C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300c8b-3036-49a2-80fa-2319748f3f6d"/>
    <ds:schemaRef ds:uri="17ba6337-7066-467a-94f6-945ab4d0f3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6350</TotalTime>
  <Words>329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ElsevierSans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Steyn, Rita A</cp:lastModifiedBy>
  <cp:revision>26</cp:revision>
  <cp:lastPrinted>2011-05-11T17:30:12Z</cp:lastPrinted>
  <dcterms:created xsi:type="dcterms:W3CDTF">2017-11-02T21:19:41Z</dcterms:created>
  <dcterms:modified xsi:type="dcterms:W3CDTF">2024-03-07T08:03:01Z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0x0101002DF268ED6B3C364FAC703FF960F7A610</vt:lpwstr>
  </property>
  <property fmtid="{D5CDD505-2E9C-101B-9397-08002B2CF9AE}" pid="4" name="Order">
    <vt:r8>3400</vt:r8>
  </property>
</Properties>
</file>