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8" r:id="rId5"/>
    <p:sldId id="260" r:id="rId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e Feng" initials="ZF" lastIdx="1" clrIdx="0">
    <p:extLst>
      <p:ext uri="{19B8F6BF-5375-455C-9EA6-DF929625EA0E}">
        <p15:presenceInfo xmlns:p15="http://schemas.microsoft.com/office/powerpoint/2012/main" userId="af8b45f3f078c85d" providerId="Windows Live"/>
      </p:ext>
    </p:extLst>
  </p:cmAuthor>
  <p:cmAuthor id="2" name="Mundy, Beth E" initials="MBE" lastIdx="5" clrIdx="1">
    <p:extLst>
      <p:ext uri="{19B8F6BF-5375-455C-9EA6-DF929625EA0E}">
        <p15:presenceInfo xmlns:p15="http://schemas.microsoft.com/office/powerpoint/2012/main" userId="S::beth.mundy@pnnl.gov::09c03546-1d2d-4d82-89e1-bb5e2a2e687b" providerId="AD"/>
      </p:ext>
    </p:extLst>
  </p:cmAuthor>
  <p:cmAuthor id="3" name="Jianfeng Li" initials="JL" lastIdx="9" clrIdx="2">
    <p:extLst>
      <p:ext uri="{19B8F6BF-5375-455C-9EA6-DF929625EA0E}">
        <p15:presenceInfo xmlns:p15="http://schemas.microsoft.com/office/powerpoint/2012/main" userId="7bd699aebbc941de" providerId="Windows Live"/>
      </p:ext>
    </p:extLst>
  </p:cmAuthor>
  <p:cmAuthor id="4" name="Qian, Yun" initials="QY" lastIdx="2" clrIdx="3">
    <p:extLst>
      <p:ext uri="{19B8F6BF-5375-455C-9EA6-DF929625EA0E}">
        <p15:presenceInfo xmlns:p15="http://schemas.microsoft.com/office/powerpoint/2012/main" userId="S::yun.qian@pnnl.gov::4f8933ae-52c9-47a5-a09f-3b624d91291e" providerId="AD"/>
      </p:ext>
    </p:extLst>
  </p:cmAuthor>
  <p:cmAuthor id="5" name="Campbell, Holly M" initials="CHM" lastIdx="1" clrIdx="4">
    <p:extLst>
      <p:ext uri="{19B8F6BF-5375-455C-9EA6-DF929625EA0E}">
        <p15:presenceInfo xmlns:p15="http://schemas.microsoft.com/office/powerpoint/2012/main" userId="S::holly.campbell@pnnl.gov::c4d0878e-c000-43c1-808f-30e12e26e7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9113EF-BD5E-40E8-99AC-7FFEF471CC44}" v="2" dt="2022-03-15T14:48:10.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99" autoAdjust="0"/>
    <p:restoredTop sz="96807" autoAdjust="0"/>
  </p:normalViewPr>
  <p:slideViewPr>
    <p:cSldViewPr>
      <p:cViewPr varScale="1">
        <p:scale>
          <a:sx n="67" d="100"/>
          <a:sy n="67" d="100"/>
        </p:scale>
        <p:origin x="1224"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dy, Beth E" userId="09c03546-1d2d-4d82-89e1-bb5e2a2e687b" providerId="ADAL" clId="{C69113EF-BD5E-40E8-99AC-7FFEF471CC44}"/>
    <pc:docChg chg="custSel delSld modSld">
      <pc:chgData name="Mundy, Beth E" userId="09c03546-1d2d-4d82-89e1-bb5e2a2e687b" providerId="ADAL" clId="{C69113EF-BD5E-40E8-99AC-7FFEF471CC44}" dt="2022-03-15T14:48:22.706" v="11" actId="1076"/>
      <pc:docMkLst>
        <pc:docMk/>
      </pc:docMkLst>
      <pc:sldChg chg="delSp modSp mod delCm">
        <pc:chgData name="Mundy, Beth E" userId="09c03546-1d2d-4d82-89e1-bb5e2a2e687b" providerId="ADAL" clId="{C69113EF-BD5E-40E8-99AC-7FFEF471CC44}" dt="2022-03-15T14:47:54.132" v="6" actId="6549"/>
        <pc:sldMkLst>
          <pc:docMk/>
          <pc:sldMk cId="0" sldId="258"/>
        </pc:sldMkLst>
        <pc:spChg chg="del">
          <ac:chgData name="Mundy, Beth E" userId="09c03546-1d2d-4d82-89e1-bb5e2a2e687b" providerId="ADAL" clId="{C69113EF-BD5E-40E8-99AC-7FFEF471CC44}" dt="2022-02-03T18:16:12.933" v="2" actId="478"/>
          <ac:spMkLst>
            <pc:docMk/>
            <pc:sldMk cId="0" sldId="258"/>
            <ac:spMk id="2" creationId="{E11685B9-1296-4A78-8C41-E1ED61C4D82D}"/>
          </ac:spMkLst>
        </pc:spChg>
        <pc:spChg chg="mod">
          <ac:chgData name="Mundy, Beth E" userId="09c03546-1d2d-4d82-89e1-bb5e2a2e687b" providerId="ADAL" clId="{C69113EF-BD5E-40E8-99AC-7FFEF471CC44}" dt="2022-02-03T18:16:18.898" v="3" actId="207"/>
          <ac:spMkLst>
            <pc:docMk/>
            <pc:sldMk cId="0" sldId="258"/>
            <ac:spMk id="3075" creationId="{00000000-0000-0000-0000-000000000000}"/>
          </ac:spMkLst>
        </pc:spChg>
        <pc:spChg chg="mod">
          <ac:chgData name="Mundy, Beth E" userId="09c03546-1d2d-4d82-89e1-bb5e2a2e687b" providerId="ADAL" clId="{C69113EF-BD5E-40E8-99AC-7FFEF471CC44}" dt="2022-03-14T16:27:22.252" v="5" actId="20577"/>
          <ac:spMkLst>
            <pc:docMk/>
            <pc:sldMk cId="0" sldId="258"/>
            <ac:spMk id="3076" creationId="{00000000-0000-0000-0000-000000000000}"/>
          </ac:spMkLst>
        </pc:spChg>
        <pc:spChg chg="mod">
          <ac:chgData name="Mundy, Beth E" userId="09c03546-1d2d-4d82-89e1-bb5e2a2e687b" providerId="ADAL" clId="{C69113EF-BD5E-40E8-99AC-7FFEF471CC44}" dt="2022-03-15T14:47:54.132" v="6" actId="6549"/>
          <ac:spMkLst>
            <pc:docMk/>
            <pc:sldMk cId="0" sldId="258"/>
            <ac:spMk id="3077" creationId="{00000000-0000-0000-0000-000000000000}"/>
          </ac:spMkLst>
        </pc:spChg>
      </pc:sldChg>
      <pc:sldChg chg="del">
        <pc:chgData name="Mundy, Beth E" userId="09c03546-1d2d-4d82-89e1-bb5e2a2e687b" providerId="ADAL" clId="{C69113EF-BD5E-40E8-99AC-7FFEF471CC44}" dt="2022-02-03T18:16:07.347" v="0" actId="47"/>
        <pc:sldMkLst>
          <pc:docMk/>
          <pc:sldMk cId="2602825621" sldId="259"/>
        </pc:sldMkLst>
      </pc:sldChg>
      <pc:sldChg chg="addSp delSp modSp mod">
        <pc:chgData name="Mundy, Beth E" userId="09c03546-1d2d-4d82-89e1-bb5e2a2e687b" providerId="ADAL" clId="{C69113EF-BD5E-40E8-99AC-7FFEF471CC44}" dt="2022-03-15T14:48:22.706" v="11" actId="1076"/>
        <pc:sldMkLst>
          <pc:docMk/>
          <pc:sldMk cId="0" sldId="260"/>
        </pc:sldMkLst>
        <pc:spChg chg="mod">
          <ac:chgData name="Mundy, Beth E" userId="09c03546-1d2d-4d82-89e1-bb5e2a2e687b" providerId="ADAL" clId="{C69113EF-BD5E-40E8-99AC-7FFEF471CC44}" dt="2022-03-15T14:48:22.706" v="11" actId="1076"/>
          <ac:spMkLst>
            <pc:docMk/>
            <pc:sldMk cId="0" sldId="260"/>
            <ac:spMk id="11" creationId="{0BFC6054-5112-8C44-8132-796A59605D44}"/>
          </ac:spMkLst>
        </pc:spChg>
        <pc:spChg chg="mod">
          <ac:chgData name="Mundy, Beth E" userId="09c03546-1d2d-4d82-89e1-bb5e2a2e687b" providerId="ADAL" clId="{C69113EF-BD5E-40E8-99AC-7FFEF471CC44}" dt="2022-03-15T14:48:00.268" v="7" actId="6549"/>
          <ac:spMkLst>
            <pc:docMk/>
            <pc:sldMk cId="0" sldId="260"/>
            <ac:spMk id="3077" creationId="{00000000-0000-0000-0000-000000000000}"/>
          </ac:spMkLst>
        </pc:spChg>
        <pc:picChg chg="del">
          <ac:chgData name="Mundy, Beth E" userId="09c03546-1d2d-4d82-89e1-bb5e2a2e687b" providerId="ADAL" clId="{C69113EF-BD5E-40E8-99AC-7FFEF471CC44}" dt="2022-03-15T14:48:04.442" v="8" actId="478"/>
          <ac:picMkLst>
            <pc:docMk/>
            <pc:sldMk cId="0" sldId="260"/>
            <ac:picMk id="3" creationId="{7779DC2A-2387-E24D-AED1-63F7F4E74026}"/>
          </ac:picMkLst>
        </pc:picChg>
        <pc:picChg chg="add mod">
          <ac:chgData name="Mundy, Beth E" userId="09c03546-1d2d-4d82-89e1-bb5e2a2e687b" providerId="ADAL" clId="{C69113EF-BD5E-40E8-99AC-7FFEF471CC44}" dt="2022-03-15T14:48:16.406" v="10" actId="1076"/>
          <ac:picMkLst>
            <pc:docMk/>
            <pc:sldMk cId="0" sldId="260"/>
            <ac:picMk id="6" creationId="{DE4E0BF0-57CF-46C9-8496-EE103FA0F28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3/15/2022</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272968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2</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The U.S Department of Energy Office of Science, Biological and Environmental Research supported this research as part of the Regional and Global Modeling and Analysis program, the Multi-Sector Dynamics Modeling program and the Earth System Model Development program,</a:t>
            </a:r>
            <a:r>
              <a:rPr lang="en-US" sz="1200" kern="1200" dirty="0">
                <a:solidFill>
                  <a:schemeClr val="tx1"/>
                </a:solidFill>
                <a:effectLst/>
                <a:latin typeface="+mn-lt"/>
                <a:ea typeface="+mn-ea"/>
                <a:cs typeface="+mn-cs"/>
              </a:rPr>
              <a:t> through the collaborative, multi-program Integrated Coastal Modeling (</a:t>
            </a:r>
            <a:r>
              <a:rPr lang="en-US" sz="1200" kern="1200" dirty="0" err="1">
                <a:solidFill>
                  <a:schemeClr val="tx1"/>
                </a:solidFill>
                <a:effectLst/>
                <a:latin typeface="+mn-lt"/>
                <a:ea typeface="+mn-ea"/>
                <a:cs typeface="+mn-cs"/>
              </a:rPr>
              <a:t>ICoM</a:t>
            </a:r>
            <a:r>
              <a:rPr lang="en-US" sz="1200" kern="1200" dirty="0">
                <a:solidFill>
                  <a:schemeClr val="tx1"/>
                </a:solidFill>
                <a:effectLst/>
                <a:latin typeface="+mn-lt"/>
                <a:ea typeface="+mn-ea"/>
                <a:cs typeface="+mn-cs"/>
              </a:rPr>
              <a:t>) project, </a:t>
            </a:r>
            <a:r>
              <a:rPr lang="en-US" sz="1200" kern="1200" dirty="0" err="1">
                <a:solidFill>
                  <a:schemeClr val="tx1"/>
                </a:solidFill>
                <a:effectLst/>
                <a:latin typeface="+mn-lt"/>
                <a:ea typeface="+mn-ea"/>
                <a:cs typeface="+mn-cs"/>
              </a:rPr>
              <a:t>HyperFACETS</a:t>
            </a:r>
            <a:r>
              <a:rPr lang="en-US" sz="1200" kern="1200" dirty="0">
                <a:solidFill>
                  <a:schemeClr val="tx1"/>
                </a:solidFill>
                <a:effectLst/>
                <a:latin typeface="+mn-lt"/>
                <a:ea typeface="+mn-ea"/>
                <a:cs typeface="+mn-cs"/>
              </a:rPr>
              <a:t> project and COMPASS-GLM project. PNNL is operated for the Department of Energy by Battelle Memorial Institute under contract DE-AC05-76RL01830.</a:t>
            </a:r>
          </a:p>
          <a:p>
            <a:pPr eaLnBrk="1" hangingPunct="1">
              <a:spcBef>
                <a:spcPct val="0"/>
              </a:spcBef>
            </a:pPr>
            <a:endParaRPr lang="en-US" altLang="en-US" sz="1000" dirty="0"/>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3/15/2022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3/15/2022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3/15/2022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3/15/2022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3/15/2022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3/15/2022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3/15/2022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3/15/2022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3/15/2022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3/15/2022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3/15/2022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3/15/2022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doi.org/10.1007/s00376-021-1371-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07/s00376-021-1371-9"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51542A-F9E6-493D-8400-4C19B147B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525707"/>
            <a:ext cx="5098102" cy="4351093"/>
          </a:xfrm>
          <a:prstGeom prst="rect">
            <a:avLst/>
          </a:prstGeom>
        </p:spPr>
      </p:pic>
      <p:sp>
        <p:nvSpPr>
          <p:cNvPr id="3074" name="Rectangle 3"/>
          <p:cNvSpPr>
            <a:spLocks noChangeArrowheads="1"/>
          </p:cNvSpPr>
          <p:nvPr/>
        </p:nvSpPr>
        <p:spPr bwMode="auto">
          <a:xfrm>
            <a:off x="152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a:solidFill>
                <a:srgbClr val="000000"/>
              </a:solidFill>
            </a:endParaRPr>
          </a:p>
        </p:txBody>
      </p:sp>
      <p:sp>
        <p:nvSpPr>
          <p:cNvPr id="3075" name="Rectangle 4"/>
          <p:cNvSpPr>
            <a:spLocks noChangeArrowheads="1"/>
          </p:cNvSpPr>
          <p:nvPr/>
        </p:nvSpPr>
        <p:spPr bwMode="auto">
          <a:xfrm>
            <a:off x="0" y="995738"/>
            <a:ext cx="4433004" cy="5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sz="1400" b="1" dirty="0"/>
              <a:t>Objective</a:t>
            </a:r>
          </a:p>
          <a:p>
            <a:pPr marL="285750" indent="-285750">
              <a:spcBef>
                <a:spcPct val="15000"/>
              </a:spcBef>
              <a:buFont typeface="Arial" pitchFamily="34" charset="0"/>
              <a:buChar char="●"/>
              <a:defRPr/>
            </a:pPr>
            <a:r>
              <a:rPr lang="en-US" altLang="zh-CN" sz="1400" dirty="0"/>
              <a:t>Summarize the scientific literature on the impact of urbanization on extreme weather and regional climate.</a:t>
            </a:r>
          </a:p>
          <a:p>
            <a:pPr marL="231775" indent="-231775" algn="ctr">
              <a:spcBef>
                <a:spcPct val="15000"/>
              </a:spcBef>
              <a:defRPr/>
            </a:pPr>
            <a:r>
              <a:rPr lang="en-US" sz="1400" b="1" dirty="0"/>
              <a:t>Approach</a:t>
            </a:r>
          </a:p>
          <a:p>
            <a:pPr marL="285750" indent="-285750">
              <a:spcBef>
                <a:spcPct val="15000"/>
              </a:spcBef>
              <a:buFont typeface="Arial" pitchFamily="34" charset="0"/>
              <a:buChar char="●"/>
              <a:defRPr/>
            </a:pPr>
            <a:r>
              <a:rPr lang="en-US" sz="1400" dirty="0"/>
              <a:t>Examine over 500 published studies focused on urbanization and its impacts on weather and climate. This includes urban heat islands and heat waves, atmospheric moisture, wind, boundary-layer, air pollution, clouds, precipitation, and storms.</a:t>
            </a:r>
          </a:p>
          <a:p>
            <a:pPr marL="285750" indent="-285750">
              <a:spcBef>
                <a:spcPct val="15000"/>
              </a:spcBef>
              <a:buFont typeface="Arial" pitchFamily="34" charset="0"/>
              <a:buChar char="●"/>
              <a:defRPr/>
            </a:pPr>
            <a:r>
              <a:rPr lang="en-US" sz="1400" dirty="0"/>
              <a:t>Provide overviews of the main methods and datasets used to study urban areas from both observational and modeling perspectives.</a:t>
            </a:r>
          </a:p>
          <a:p>
            <a:pPr marL="285750" indent="-285750">
              <a:spcBef>
                <a:spcPct val="15000"/>
              </a:spcBef>
              <a:buFont typeface="Arial" pitchFamily="34" charset="0"/>
              <a:buChar char="●"/>
              <a:defRPr/>
            </a:pPr>
            <a:r>
              <a:rPr lang="en-US" sz="1400" dirty="0"/>
              <a:t>Describe the limitations and uncertainties of different methods based on the scientific literature, identifying major research gaps.</a:t>
            </a:r>
          </a:p>
          <a:p>
            <a:pPr algn="ctr" eaLnBrk="1" hangingPunct="1">
              <a:spcBef>
                <a:spcPct val="15000"/>
              </a:spcBef>
              <a:buFontTx/>
              <a:buNone/>
            </a:pPr>
            <a:r>
              <a:rPr lang="en-US" altLang="en-US" sz="1400" b="1" dirty="0"/>
              <a:t>Impact</a:t>
            </a:r>
          </a:p>
          <a:p>
            <a:pPr marL="283464" indent="-283464" eaLnBrk="1" hangingPunct="1">
              <a:spcBef>
                <a:spcPct val="15000"/>
              </a:spcBef>
              <a:buFont typeface="Arial" panose="020B0604020202020204" pitchFamily="34" charset="0"/>
              <a:buChar char="●"/>
            </a:pPr>
            <a:r>
              <a:rPr lang="en-US" altLang="en-US" sz="1400" dirty="0"/>
              <a:t>Synthesized current scientific understanding of the many local and regional effects of urbanization.</a:t>
            </a:r>
          </a:p>
          <a:p>
            <a:pPr marL="283464" indent="-283464" eaLnBrk="1" hangingPunct="1">
              <a:spcBef>
                <a:spcPct val="15000"/>
              </a:spcBef>
              <a:buFont typeface="Arial" panose="020B0604020202020204" pitchFamily="34" charset="0"/>
              <a:buChar char="●"/>
            </a:pPr>
            <a:r>
              <a:rPr lang="en-US" sz="1400" dirty="0"/>
              <a:t>Identified research gaps and provided recommendations on potential research topics and priorities for advancing the science around urbanization’s impact on weather and climate. </a:t>
            </a:r>
          </a:p>
        </p:txBody>
      </p:sp>
      <p:sp>
        <p:nvSpPr>
          <p:cNvPr id="3076" name="Rectangle 5"/>
          <p:cNvSpPr>
            <a:spLocks noChangeArrowheads="1"/>
          </p:cNvSpPr>
          <p:nvPr/>
        </p:nvSpPr>
        <p:spPr bwMode="auto">
          <a:xfrm>
            <a:off x="0" y="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sz="2800" b="1" dirty="0">
                <a:latin typeface="Arial" panose="020B0604020202020204" pitchFamily="34" charset="0"/>
              </a:rPr>
              <a:t>Reviewing Urban Impact on Regional Climate and </a:t>
            </a:r>
            <a:r>
              <a:rPr lang="en-US" sz="2800" b="1">
                <a:latin typeface="Arial" panose="020B0604020202020204" pitchFamily="34" charset="0"/>
              </a:rPr>
              <a:t>Extreme Weather</a:t>
            </a:r>
            <a:endParaRPr lang="en-US" sz="2800" dirty="0">
              <a:latin typeface="Arial" panose="020B0604020202020204" pitchFamily="34" charset="0"/>
            </a:endParaRPr>
          </a:p>
        </p:txBody>
      </p:sp>
      <p:sp>
        <p:nvSpPr>
          <p:cNvPr id="3077" name="Text Box 6"/>
          <p:cNvSpPr txBox="1">
            <a:spLocks noChangeArrowheads="1"/>
          </p:cNvSpPr>
          <p:nvPr/>
        </p:nvSpPr>
        <p:spPr bwMode="auto">
          <a:xfrm>
            <a:off x="101439" y="6119336"/>
            <a:ext cx="8890161" cy="46166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1200" dirty="0"/>
              <a:t>Qian, Y., T. Chakraborty, J. Li, D. Li, C. He, C. Sarangi, F. Chen, X. Yang, L. R. Leung 2022, Urbanization Impact on Regional Climate and Extreme Weather: Current Understanding, Uncertainties, and Future Research Directions. </a:t>
            </a:r>
            <a:r>
              <a:rPr lang="en-US" sz="1200" i="1" dirty="0"/>
              <a:t>Adv. Atmos. Sci.</a:t>
            </a:r>
            <a:r>
              <a:rPr lang="en-US" sz="1200" dirty="0"/>
              <a:t> (2022).[DOI: </a:t>
            </a:r>
            <a:r>
              <a:rPr lang="en-US" sz="1200" dirty="0">
                <a:hlinkClick r:id="rId4"/>
              </a:rPr>
              <a:t>10.1007/s00376-021-1371-9</a:t>
            </a:r>
            <a:r>
              <a:rPr lang="en-US" sz="1200" dirty="0"/>
              <a:t>]</a:t>
            </a:r>
          </a:p>
        </p:txBody>
      </p:sp>
      <p:sp>
        <p:nvSpPr>
          <p:cNvPr id="3078" name="TextBox 9"/>
          <p:cNvSpPr txBox="1">
            <a:spLocks noChangeArrowheads="1"/>
          </p:cNvSpPr>
          <p:nvPr/>
        </p:nvSpPr>
        <p:spPr bwMode="auto">
          <a:xfrm>
            <a:off x="4572000" y="4819471"/>
            <a:ext cx="44330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dirty="0">
                <a:solidFill>
                  <a:srgbClr val="0000FF"/>
                </a:solidFill>
                <a:latin typeface="Arial" panose="020B0604020202020204" pitchFamily="34" charset="0"/>
              </a:rPr>
              <a:t>A schematic summarizing the impacts of urbanization on various components of natural and human systems. Urban environments have unique biophysical, morphological, and thermodynamic characteristics due to the continued infrastructure development that generally replaces natural landscapes with built-up structures.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6"/>
          <p:cNvSpPr txBox="1">
            <a:spLocks noChangeArrowheads="1"/>
          </p:cNvSpPr>
          <p:nvPr/>
        </p:nvSpPr>
        <p:spPr bwMode="auto">
          <a:xfrm>
            <a:off x="111830" y="6324600"/>
            <a:ext cx="9042561" cy="4308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1100" dirty="0"/>
              <a:t>Qian, Y., T. Chakraborty, J. Li, D. Li, C. He, C. Sarangi, F. Chen, X. Yang, L. R. Leung 2022, Urbanization Impact on Regional Climate and Extreme Weather: Current Understanding, Uncertainties, and Future Research Directions. </a:t>
            </a:r>
            <a:r>
              <a:rPr lang="en-US" sz="1100" i="1" dirty="0"/>
              <a:t>Adv. Atmos. Sci.</a:t>
            </a:r>
            <a:r>
              <a:rPr lang="en-US" sz="1100" dirty="0"/>
              <a:t> (2022). </a:t>
            </a:r>
            <a:r>
              <a:rPr lang="en-US" sz="1100" dirty="0">
                <a:hlinkClick r:id="rId3"/>
              </a:rPr>
              <a:t>https://doi.org/10.1007/s00376-021-1371-9</a:t>
            </a:r>
            <a:endParaRPr lang="en-US" sz="1100" dirty="0"/>
          </a:p>
        </p:txBody>
      </p:sp>
      <p:sp>
        <p:nvSpPr>
          <p:cNvPr id="3078" name="TextBox 9"/>
          <p:cNvSpPr txBox="1">
            <a:spLocks noChangeArrowheads="1"/>
          </p:cNvSpPr>
          <p:nvPr/>
        </p:nvSpPr>
        <p:spPr bwMode="auto">
          <a:xfrm>
            <a:off x="5050956" y="2819400"/>
            <a:ext cx="3347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0000FF"/>
                </a:solidFill>
                <a:latin typeface="Microsoft GothicNeo" panose="02000300000000000000" pitchFamily="2" charset="-127"/>
                <a:ea typeface="Microsoft GothicNeo" panose="02000300000000000000" pitchFamily="2" charset="-127"/>
                <a:cs typeface="Microsoft GothicNeo" panose="02000300000000000000" pitchFamily="2" charset="-127"/>
              </a:rPr>
              <a:t>Journal cover image</a:t>
            </a:r>
          </a:p>
        </p:txBody>
      </p:sp>
      <p:sp>
        <p:nvSpPr>
          <p:cNvPr id="11" name="TextBox 10">
            <a:extLst>
              <a:ext uri="{FF2B5EF4-FFF2-40B4-BE49-F238E27FC236}">
                <a16:creationId xmlns:a16="http://schemas.microsoft.com/office/drawing/2014/main" id="{0BFC6054-5112-8C44-8132-796A59605D44}"/>
              </a:ext>
            </a:extLst>
          </p:cNvPr>
          <p:cNvSpPr txBox="1"/>
          <p:nvPr/>
        </p:nvSpPr>
        <p:spPr>
          <a:xfrm>
            <a:off x="1905000" y="5508861"/>
            <a:ext cx="2128404" cy="338554"/>
          </a:xfrm>
          <a:prstGeom prst="rect">
            <a:avLst/>
          </a:prstGeom>
          <a:noFill/>
        </p:spPr>
        <p:txBody>
          <a:bodyPr wrap="square">
            <a:spAutoFit/>
          </a:bodyPr>
          <a:lstStyle/>
          <a:p>
            <a:r>
              <a:rPr lang="en-US" sz="1600" b="0" i="0" dirty="0">
                <a:solidFill>
                  <a:srgbClr val="0000FF"/>
                </a:solidFill>
                <a:effectLst/>
                <a:latin typeface="Microsoft GothicNeo" panose="020B0500000101010101" pitchFamily="34" charset="-127"/>
                <a:ea typeface="Microsoft GothicNeo" panose="020B0500000101010101" pitchFamily="34" charset="-127"/>
                <a:cs typeface="Microsoft GothicNeo" panose="020B0500000101010101" pitchFamily="34" charset="-127"/>
              </a:rPr>
              <a:t>Qian et al., 2022</a:t>
            </a:r>
            <a:endParaRPr lang="en-US" sz="1600" dirty="0">
              <a:solidFill>
                <a:srgbClr val="0000FF"/>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6" name="Picture 5">
            <a:extLst>
              <a:ext uri="{FF2B5EF4-FFF2-40B4-BE49-F238E27FC236}">
                <a16:creationId xmlns:a16="http://schemas.microsoft.com/office/drawing/2014/main" id="{DE4E0BF0-57CF-46C9-8496-EE103FA0F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02" y="1010585"/>
            <a:ext cx="4114800" cy="4191000"/>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33D5BE7003A24B86BD831924205D3A" ma:contentTypeVersion="2" ma:contentTypeDescription="Create a new document." ma:contentTypeScope="" ma:versionID="ac238988cf9dac0644edde20317055e2">
  <xsd:schema xmlns:xsd="http://www.w3.org/2001/XMLSchema" xmlns:xs="http://www.w3.org/2001/XMLSchema" xmlns:p="http://schemas.microsoft.com/office/2006/metadata/properties" xmlns:ns1="http://schemas.microsoft.com/sharepoint/v3" targetNamespace="http://schemas.microsoft.com/office/2006/metadata/properties" ma:root="true" ma:fieldsID="1a3b33f41066294d476535f56813624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57D9F0-2B85-430B-8843-0027C0E6F07C}">
  <ds:schemaRef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schemas.microsoft.com/sharepoint/v3"/>
    <ds:schemaRef ds:uri="http://purl.org/dc/terms/"/>
  </ds:schemaRefs>
</ds:datastoreItem>
</file>

<file path=customXml/itemProps2.xml><?xml version="1.0" encoding="utf-8"?>
<ds:datastoreItem xmlns:ds="http://schemas.openxmlformats.org/officeDocument/2006/customXml" ds:itemID="{2C74935E-4390-47DD-99CE-60A5373B7B50}">
  <ds:schemaRefs>
    <ds:schemaRef ds:uri="http://schemas.microsoft.com/sharepoint/v3/contenttype/forms"/>
  </ds:schemaRefs>
</ds:datastoreItem>
</file>

<file path=customXml/itemProps3.xml><?xml version="1.0" encoding="utf-8"?>
<ds:datastoreItem xmlns:ds="http://schemas.openxmlformats.org/officeDocument/2006/customXml" ds:itemID="{FDE39E42-86AA-45D1-BDEC-E709624E740C}">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7116</TotalTime>
  <Words>426</Words>
  <Application>Microsoft Office PowerPoint</Application>
  <PresentationFormat>On-screen Show (4:3)</PresentationFormat>
  <Paragraphs>18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Microsoft GothicNeo</vt:lpstr>
      <vt:lpstr>Arial</vt:lpstr>
      <vt:lpstr>Calibri</vt:lpstr>
      <vt:lpstr>DOE-Sample-Slide-Highlights-Template</vt:lpstr>
      <vt:lpstr>PowerPoint Presentation</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Mundy, Beth E</cp:lastModifiedBy>
  <cp:revision>47</cp:revision>
  <cp:lastPrinted>2011-05-11T17:30:12Z</cp:lastPrinted>
  <dcterms:created xsi:type="dcterms:W3CDTF">2017-11-02T21:19:41Z</dcterms:created>
  <dcterms:modified xsi:type="dcterms:W3CDTF">2022-03-15T14:48:29Z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0x0101008833D5BE7003A24B86BD831924205D3A</vt:lpwstr>
  </property>
  <property fmtid="{D5CDD505-2E9C-101B-9397-08002B2CF9AE}" pid="4" name="Order">
    <vt:r8>3400</vt:r8>
  </property>
</Properties>
</file>