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2"/>
    <p:restoredTop sz="93728"/>
  </p:normalViewPr>
  <p:slideViewPr>
    <p:cSldViewPr snapToGrid="0" snapToObjects="1">
      <p:cViewPr varScale="1">
        <p:scale>
          <a:sx n="80" d="100"/>
          <a:sy n="80" d="100"/>
        </p:scale>
        <p:origin x="74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1C43C-5270-6E4D-8E0C-2C6201F7A6A1}" type="datetimeFigureOut">
              <a:rPr lang="en-US" smtClean="0"/>
              <a:t>4/10/2023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E05D7-4AB5-C843-90BF-0ECD6281DB15}" type="slidenum">
              <a:rPr lang="en-US" smtClean="0"/>
              <a:t>‹#›</a:t>
            </a:fld>
            <a:endParaRPr lang="en-US"/>
          </a:p>
        </p:txBody>
      </p:sp>
    </p:spTree>
    <p:extLst>
      <p:ext uri="{BB962C8B-B14F-4D97-AF65-F5344CB8AC3E}">
        <p14:creationId xmlns:p14="http://schemas.microsoft.com/office/powerpoint/2010/main" val="252993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CE05D7-4AB5-C843-90BF-0ECD6281DB15}" type="slidenum">
              <a:rPr lang="en-US" smtClean="0"/>
              <a:t>1</a:t>
            </a:fld>
            <a:endParaRPr lang="en-US"/>
          </a:p>
        </p:txBody>
      </p:sp>
    </p:spTree>
    <p:extLst>
      <p:ext uri="{BB962C8B-B14F-4D97-AF65-F5344CB8AC3E}">
        <p14:creationId xmlns:p14="http://schemas.microsoft.com/office/powerpoint/2010/main" val="4133187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4/10/2023</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07/s00382-022-06331-z"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24E91F57-7185-40D1-C2A8-E1102DA3B230}"/>
              </a:ext>
            </a:extLst>
          </p:cNvPr>
          <p:cNvSpPr txBox="1"/>
          <p:nvPr/>
        </p:nvSpPr>
        <p:spPr>
          <a:xfrm>
            <a:off x="-37708" y="-41067"/>
            <a:ext cx="12146784" cy="954107"/>
          </a:xfrm>
          <a:prstGeom prst="rect">
            <a:avLst/>
          </a:prstGeom>
          <a:noFill/>
        </p:spPr>
        <p:txBody>
          <a:bodyPr wrap="square" rtlCol="0">
            <a:spAutoFit/>
          </a:bodyPr>
          <a:lstStyle/>
          <a:p>
            <a:r>
              <a:rPr lang="en-US" sz="2800" b="1" dirty="0">
                <a:effectLst/>
                <a:latin typeface="Calibri" panose="020F0502020204030204" pitchFamily="34" charset="0"/>
                <a:ea typeface="Calibri" panose="020F0502020204030204" pitchFamily="34" charset="0"/>
              </a:rPr>
              <a:t>Atmospheric teleconnection associated with the Atlantic Multidecadal Variability in summer: Assessment of the CESM1 model</a:t>
            </a:r>
            <a:endParaRPr lang="en-US" sz="2800" b="1" dirty="0"/>
          </a:p>
        </p:txBody>
      </p:sp>
      <p:sp>
        <p:nvSpPr>
          <p:cNvPr id="28" name="Shape 113">
            <a:extLst>
              <a:ext uri="{FF2B5EF4-FFF2-40B4-BE49-F238E27FC236}">
                <a16:creationId xmlns:a16="http://schemas.microsoft.com/office/drawing/2014/main" id="{57AB728F-5FAF-D59C-093F-D4300D9E6C49}"/>
              </a:ext>
            </a:extLst>
          </p:cNvPr>
          <p:cNvSpPr txBox="1">
            <a:spLocks/>
          </p:cNvSpPr>
          <p:nvPr/>
        </p:nvSpPr>
        <p:spPr>
          <a:xfrm>
            <a:off x="15530" y="913040"/>
            <a:ext cx="7140644" cy="34941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500" b="1" dirty="0">
                <a:solidFill>
                  <a:schemeClr val="tx1">
                    <a:lumMod val="50000"/>
                    <a:lumOff val="50000"/>
                  </a:schemeClr>
                </a:solidFill>
              </a:rPr>
              <a:t>Objective:</a:t>
            </a:r>
            <a:r>
              <a:rPr lang="en-US" sz="1500" dirty="0">
                <a:solidFill>
                  <a:schemeClr val="tx1">
                    <a:lumMod val="50000"/>
                    <a:lumOff val="50000"/>
                  </a:schemeClr>
                </a:solidFill>
              </a:rPr>
              <a:t> </a:t>
            </a:r>
            <a:r>
              <a:rPr lang="en-US" sz="15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We studied the fidelity of model simulations in reproducing the observed summer Atlantic multidecadal variability (AMV) and the associated impacts on the mid-latitude climate by analyzing simulations using the National Centre for Atmospheric Research Community Earth System Model Version 1 (CESM1), including CESM1 North Atlantic idealized and pacemaker simulations, CESM1 large ensemble twentieth century uninitialized simulations and large ensemble initialized CESM1 decadal predictions.</a:t>
            </a:r>
            <a:endPar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r>
              <a:rPr lang="en-US" sz="1500" b="1" dirty="0">
                <a:solidFill>
                  <a:schemeClr val="tx1">
                    <a:lumMod val="50000"/>
                    <a:lumOff val="50000"/>
                  </a:schemeClr>
                </a:solidFill>
              </a:rPr>
              <a:t>Approach: </a:t>
            </a:r>
            <a:r>
              <a:rPr lang="en-US" sz="1500" dirty="0">
                <a:latin typeface="Times New Roman" panose="02020603050405020304" pitchFamily="18" charset="0"/>
                <a:cs typeface="Times New Roman" panose="02020603050405020304" pitchFamily="18" charset="0"/>
              </a:rPr>
              <a:t>Analyzing the CESM1 large ensemble simulation, CESM1 decadal prediction simulations and the pacemaker simulations. </a:t>
            </a:r>
          </a:p>
          <a:p>
            <a:pPr algn="l"/>
            <a:r>
              <a:rPr lang="en-US" sz="1500" b="1" dirty="0">
                <a:solidFill>
                  <a:schemeClr val="tx1">
                    <a:lumMod val="50000"/>
                    <a:lumOff val="50000"/>
                  </a:schemeClr>
                </a:solidFill>
              </a:rPr>
              <a:t>Results/Impacts</a:t>
            </a:r>
            <a:r>
              <a:rPr lang="en-US" sz="15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500" dirty="0">
                <a:solidFill>
                  <a:srgbClr val="333333"/>
                </a:solidFill>
                <a:effectLst/>
                <a:latin typeface="Times New Roman" panose="02020603050405020304" pitchFamily="18" charset="0"/>
                <a:ea typeface="Calibri" panose="020F0502020204030204" pitchFamily="34" charset="0"/>
              </a:rPr>
              <a:t>Our results suggest that the uninitialized large ensemble simulations from all models can produce an AMV time evolution and its regional climate impacts similar to the observations to certain degree. By initializing the observed oceanic condition in decadal prediction simulations, the simulated AMV and its regional impacts are closer to the observed ones than those in uninitialized ensemble simulations. In addition, the pacemaker simulations that nudged the time-evolving observed North Atlantic sea surface temperature anomalies produce spatiotemporal characteristics of the AMV and AMV climate impacts closer to the observed ones than the uninitialized simulations. We conclude that although coupled models can produce AMV and its regional impacts similar to observed, proper initialization and bias correction of the sea surface temperature spatial and temporal structure can improve this capability.</a:t>
            </a:r>
            <a:endParaRPr lang="en-US" sz="15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1350EAB4-F445-BAC5-490E-B52E2081DFE9}"/>
              </a:ext>
            </a:extLst>
          </p:cNvPr>
          <p:cNvSpPr txBox="1"/>
          <p:nvPr/>
        </p:nvSpPr>
        <p:spPr>
          <a:xfrm>
            <a:off x="7156174" y="4170319"/>
            <a:ext cx="5052866" cy="1815882"/>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Figure 1. </a:t>
            </a:r>
            <a:r>
              <a:rPr lang="en-US" sz="1400" dirty="0">
                <a:effectLst/>
                <a:latin typeface="Times New Roman" panose="02020603050405020304" pitchFamily="18" charset="0"/>
                <a:ea typeface="SimSun" panose="02010600030101010101" pitchFamily="2" charset="-122"/>
                <a:cs typeface="Times New Roman" panose="02020603050405020304" pitchFamily="18" charset="0"/>
              </a:rPr>
              <a:t>Changes in the detrended JJA precipitation for the climate shifts in the mid-1960s and late 1990s (units: mm). The left–hand panels are the shift in the mid-1960s defined as the difference between the means for 1970–1998 and 1959–1964. The right–hand panels are the shift in the late 1990s defined as the difference between the means for 1999–2016 and 1970–1998. The stippling indicates statistical significance at the 95% confidence level according to Student’s </a:t>
            </a:r>
            <a:r>
              <a:rPr lang="en-US" sz="1400" i="1" dirty="0">
                <a:effectLst/>
                <a:latin typeface="Times New Roman" panose="02020603050405020304" pitchFamily="18" charset="0"/>
                <a:ea typeface="SimSun" panose="02010600030101010101" pitchFamily="2" charset="-122"/>
                <a:cs typeface="Times New Roman" panose="02020603050405020304" pitchFamily="18" charset="0"/>
              </a:rPr>
              <a:t>t</a:t>
            </a:r>
            <a:r>
              <a:rPr lang="en-US" sz="1400" dirty="0">
                <a:effectLst/>
                <a:latin typeface="Times New Roman" panose="02020603050405020304" pitchFamily="18" charset="0"/>
                <a:ea typeface="SimSun" panose="02010600030101010101" pitchFamily="2" charset="-122"/>
                <a:cs typeface="Times New Roman" panose="02020603050405020304" pitchFamily="18" charset="0"/>
              </a:rPr>
              <a:t>–test.</a:t>
            </a:r>
          </a:p>
        </p:txBody>
      </p:sp>
      <p:sp>
        <p:nvSpPr>
          <p:cNvPr id="30" name="Rectangle 29">
            <a:extLst>
              <a:ext uri="{FF2B5EF4-FFF2-40B4-BE49-F238E27FC236}">
                <a16:creationId xmlns:a16="http://schemas.microsoft.com/office/drawing/2014/main" id="{1819F845-B3A4-7BD5-61A1-88536A1BB62C}"/>
              </a:ext>
            </a:extLst>
          </p:cNvPr>
          <p:cNvSpPr/>
          <p:nvPr/>
        </p:nvSpPr>
        <p:spPr>
          <a:xfrm>
            <a:off x="63538" y="5441296"/>
            <a:ext cx="7092636" cy="503664"/>
          </a:xfrm>
          <a:prstGeom prst="rect">
            <a:avLst/>
          </a:prstGeom>
        </p:spPr>
        <p:txBody>
          <a:bodyPr wrap="square">
            <a:spAutoFit/>
          </a:bodyPr>
          <a:lstStyle/>
          <a:p>
            <a:pPr>
              <a:lnSpc>
                <a:spcPct val="115000"/>
              </a:lnSpc>
              <a:spcAft>
                <a:spcPts val="1000"/>
              </a:spcAft>
            </a:pPr>
            <a:r>
              <a:rPr lang="en-US" sz="1200" dirty="0">
                <a:solidFill>
                  <a:srgbClr val="000000"/>
                </a:solidFill>
                <a:effectLst/>
                <a:latin typeface="Times New Roman" panose="02020603050405020304" pitchFamily="18" charset="0"/>
                <a:ea typeface="Calibri" panose="020F0502020204030204" pitchFamily="34" charset="0"/>
              </a:rPr>
              <a:t>Si, D., </a:t>
            </a:r>
            <a:r>
              <a:rPr lang="en-US" sz="1200" b="1" dirty="0">
                <a:solidFill>
                  <a:srgbClr val="000000"/>
                </a:solidFill>
                <a:effectLst/>
                <a:latin typeface="Times New Roman" panose="02020603050405020304" pitchFamily="18" charset="0"/>
                <a:ea typeface="Calibri" panose="020F0502020204030204" pitchFamily="34" charset="0"/>
              </a:rPr>
              <a:t>A. Hu</a:t>
            </a:r>
            <a:r>
              <a:rPr lang="en-US" sz="1200" dirty="0">
                <a:solidFill>
                  <a:srgbClr val="000000"/>
                </a:solidFill>
                <a:effectLst/>
                <a:latin typeface="Times New Roman" panose="02020603050405020304" pitchFamily="18" charset="0"/>
                <a:ea typeface="Calibri" panose="020F0502020204030204" pitchFamily="34" charset="0"/>
              </a:rPr>
              <a:t>, D. Jiang, and X. Lang, 2023, </a:t>
            </a:r>
            <a:r>
              <a:rPr lang="en-US" sz="1200" b="1" u="none" strike="noStrike" dirty="0">
                <a:solidFill>
                  <a:srgbClr val="000000"/>
                </a:solidFill>
                <a:effectLst/>
                <a:latin typeface="Times New Roman" panose="02020603050405020304" pitchFamily="18" charset="0"/>
                <a:ea typeface="Calibri" panose="020F0502020204030204" pitchFamily="34" charset="0"/>
                <a:hlinkClick r:id="rId3"/>
              </a:rPr>
              <a:t>Atmospheric teleconnection associated with the Atlantic Multidecadal Variability in summer: Assessment of the CESM1 model</a:t>
            </a:r>
            <a:r>
              <a:rPr lang="en-US" sz="1200" dirty="0">
                <a:solidFill>
                  <a:srgbClr val="000000"/>
                </a:solidFill>
                <a:effectLst/>
                <a:latin typeface="Times New Roman" panose="02020603050405020304" pitchFamily="18" charset="0"/>
                <a:ea typeface="Calibri" panose="020F0502020204030204" pitchFamily="34" charset="0"/>
              </a:rPr>
              <a:t>, </a:t>
            </a:r>
            <a:r>
              <a:rPr lang="en-US" sz="1200" i="1" dirty="0">
                <a:solidFill>
                  <a:srgbClr val="000000"/>
                </a:solidFill>
                <a:effectLst/>
                <a:latin typeface="Times New Roman" panose="02020603050405020304" pitchFamily="18" charset="0"/>
                <a:ea typeface="Calibri" panose="020F0502020204030204" pitchFamily="34" charset="0"/>
              </a:rPr>
              <a:t>Climate Dynamics</a:t>
            </a:r>
            <a:r>
              <a:rPr lang="en-US" sz="1200" dirty="0">
                <a:solidFill>
                  <a:srgbClr val="000000"/>
                </a:solidFill>
                <a:effectLst/>
                <a:latin typeface="Times New Roman" panose="02020603050405020304" pitchFamily="18" charset="0"/>
                <a:ea typeface="Calibri" panose="020F0502020204030204" pitchFamily="34" charset="0"/>
              </a:rPr>
              <a:t>, 60, 1043-1060.</a:t>
            </a:r>
            <a:endParaRPr lang="en-US" sz="1200" dirty="0">
              <a:solidFill>
                <a:srgbClr val="000000"/>
              </a:solidFill>
              <a:effectLst/>
              <a:latin typeface="Calibri" panose="020F0502020204030204" pitchFamily="34" charset="0"/>
              <a:ea typeface="Calibri" panose="020F0502020204030204" pitchFamily="34" charset="0"/>
            </a:endParaRPr>
          </a:p>
        </p:txBody>
      </p:sp>
      <p:pic>
        <p:nvPicPr>
          <p:cNvPr id="31" name="图片 7">
            <a:extLst>
              <a:ext uri="{FF2B5EF4-FFF2-40B4-BE49-F238E27FC236}">
                <a16:creationId xmlns:a16="http://schemas.microsoft.com/office/drawing/2014/main" id="{2656162A-2BF5-CF14-5132-3EB36A50042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92528" y="538306"/>
            <a:ext cx="4499043" cy="3566142"/>
          </a:xfrm>
          <a:prstGeom prst="rect">
            <a:avLst/>
          </a:prstGeom>
          <a:noFill/>
          <a:ln>
            <a:noFill/>
          </a:ln>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TotalTime>
  <Words>377</Words>
  <Application>Microsoft Office PowerPoint</Application>
  <PresentationFormat>Widescreen</PresentationFormat>
  <Paragraphs>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59</cp:revision>
  <dcterms:created xsi:type="dcterms:W3CDTF">2017-08-29T22:43:04Z</dcterms:created>
  <dcterms:modified xsi:type="dcterms:W3CDTF">2023-04-10T18:28:00Z</dcterms:modified>
</cp:coreProperties>
</file>