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6BAE53-BB69-40D5-AB30-D8816102A073}" v="22" dt="2023-07-31T21:09:12.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72200" autoAdjust="0"/>
  </p:normalViewPr>
  <p:slideViewPr>
    <p:cSldViewPr>
      <p:cViewPr varScale="1">
        <p:scale>
          <a:sx n="91" d="100"/>
          <a:sy n="91" d="100"/>
        </p:scale>
        <p:origin x="1266" y="8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son, Kathryn" userId="00931ad0-54f2-4e42-bdfe-b5a5d147a635" providerId="ADAL" clId="{326BAE53-BB69-40D5-AB30-D8816102A073}"/>
    <pc:docChg chg="undo custSel modSld">
      <pc:chgData name="Lawson, Kathryn" userId="00931ad0-54f2-4e42-bdfe-b5a5d147a635" providerId="ADAL" clId="{326BAE53-BB69-40D5-AB30-D8816102A073}" dt="2023-07-31T21:09:52.721" v="77" actId="1076"/>
      <pc:docMkLst>
        <pc:docMk/>
      </pc:docMkLst>
      <pc:sldChg chg="addSp delSp modSp mod">
        <pc:chgData name="Lawson, Kathryn" userId="00931ad0-54f2-4e42-bdfe-b5a5d147a635" providerId="ADAL" clId="{326BAE53-BB69-40D5-AB30-D8816102A073}" dt="2023-07-31T21:09:52.721" v="77" actId="1076"/>
        <pc:sldMkLst>
          <pc:docMk/>
          <pc:sldMk cId="961992359" sldId="382"/>
        </pc:sldMkLst>
        <pc:spChg chg="del">
          <ac:chgData name="Lawson, Kathryn" userId="00931ad0-54f2-4e42-bdfe-b5a5d147a635" providerId="ADAL" clId="{326BAE53-BB69-40D5-AB30-D8816102A073}" dt="2023-07-31T21:07:05.925" v="37" actId="478"/>
          <ac:spMkLst>
            <pc:docMk/>
            <pc:sldMk cId="961992359" sldId="382"/>
            <ac:spMk id="4" creationId="{BA82C08F-181F-327D-6614-B83D92621493}"/>
          </ac:spMkLst>
        </pc:spChg>
        <pc:spChg chg="add mod">
          <ac:chgData name="Lawson, Kathryn" userId="00931ad0-54f2-4e42-bdfe-b5a5d147a635" providerId="ADAL" clId="{326BAE53-BB69-40D5-AB30-D8816102A073}" dt="2023-07-31T21:09:47.491" v="76" actId="1076"/>
          <ac:spMkLst>
            <pc:docMk/>
            <pc:sldMk cId="961992359" sldId="382"/>
            <ac:spMk id="6" creationId="{5BB968FD-C4C8-0835-B855-5ECF73FF594C}"/>
          </ac:spMkLst>
        </pc:spChg>
        <pc:spChg chg="mod">
          <ac:chgData name="Lawson, Kathryn" userId="00931ad0-54f2-4e42-bdfe-b5a5d147a635" providerId="ADAL" clId="{326BAE53-BB69-40D5-AB30-D8816102A073}" dt="2023-07-31T21:09:31.148" v="74" actId="255"/>
          <ac:spMkLst>
            <pc:docMk/>
            <pc:sldMk cId="961992359" sldId="382"/>
            <ac:spMk id="9" creationId="{0D711938-5F57-4CD6-8D4E-B80CB7329BE0}"/>
          </ac:spMkLst>
        </pc:spChg>
        <pc:spChg chg="del">
          <ac:chgData name="Lawson, Kathryn" userId="00931ad0-54f2-4e42-bdfe-b5a5d147a635" providerId="ADAL" clId="{326BAE53-BB69-40D5-AB30-D8816102A073}" dt="2023-07-31T21:05:50.104" v="10" actId="478"/>
          <ac:spMkLst>
            <pc:docMk/>
            <pc:sldMk cId="961992359" sldId="382"/>
            <ac:spMk id="10" creationId="{8B1C6242-7ACF-4806-8730-C141EE592133}"/>
          </ac:spMkLst>
        </pc:spChg>
        <pc:spChg chg="mod">
          <ac:chgData name="Lawson, Kathryn" userId="00931ad0-54f2-4e42-bdfe-b5a5d147a635" providerId="ADAL" clId="{326BAE53-BB69-40D5-AB30-D8816102A073}" dt="2023-07-31T21:09:22.830" v="73" actId="255"/>
          <ac:spMkLst>
            <pc:docMk/>
            <pc:sldMk cId="961992359" sldId="382"/>
            <ac:spMk id="3075" creationId="{00000000-0000-0000-0000-000000000000}"/>
          </ac:spMkLst>
        </pc:spChg>
        <pc:spChg chg="mod">
          <ac:chgData name="Lawson, Kathryn" userId="00931ad0-54f2-4e42-bdfe-b5a5d147a635" providerId="ADAL" clId="{326BAE53-BB69-40D5-AB30-D8816102A073}" dt="2023-07-31T21:07:01.331" v="36" actId="255"/>
          <ac:spMkLst>
            <pc:docMk/>
            <pc:sldMk cId="961992359" sldId="382"/>
            <ac:spMk id="3076" creationId="{00000000-0000-0000-0000-000000000000}"/>
          </ac:spMkLst>
        </pc:spChg>
        <pc:spChg chg="mod">
          <ac:chgData name="Lawson, Kathryn" userId="00931ad0-54f2-4e42-bdfe-b5a5d147a635" providerId="ADAL" clId="{326BAE53-BB69-40D5-AB30-D8816102A073}" dt="2023-07-31T21:08:26.675" v="62" actId="403"/>
          <ac:spMkLst>
            <pc:docMk/>
            <pc:sldMk cId="961992359" sldId="382"/>
            <ac:spMk id="3077" creationId="{00000000-0000-0000-0000-000000000000}"/>
          </ac:spMkLst>
        </pc:spChg>
        <pc:spChg chg="del">
          <ac:chgData name="Lawson, Kathryn" userId="00931ad0-54f2-4e42-bdfe-b5a5d147a635" providerId="ADAL" clId="{326BAE53-BB69-40D5-AB30-D8816102A073}" dt="2023-07-31T21:07:08.547" v="38" actId="478"/>
          <ac:spMkLst>
            <pc:docMk/>
            <pc:sldMk cId="961992359" sldId="382"/>
            <ac:spMk id="3078" creationId="{00000000-0000-0000-0000-000000000000}"/>
          </ac:spMkLst>
        </pc:spChg>
        <pc:picChg chg="add mod">
          <ac:chgData name="Lawson, Kathryn" userId="00931ad0-54f2-4e42-bdfe-b5a5d147a635" providerId="ADAL" clId="{326BAE53-BB69-40D5-AB30-D8816102A073}" dt="2023-07-31T21:09:52.721" v="77" actId="1076"/>
          <ac:picMkLst>
            <pc:docMk/>
            <pc:sldMk cId="961992359" sldId="382"/>
            <ac:picMk id="2" creationId="{183F61E2-C177-A818-3318-A4AEB03ABD3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7/31/2023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7/31/2023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3017-023-00450-9"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1" y="762000"/>
            <a:ext cx="7039789"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Objective</a:t>
            </a:r>
          </a:p>
          <a:p>
            <a:pPr marL="285750" lvl="0" indent="-285750" algn="l" rtl="0">
              <a:lnSpc>
                <a:spcPct val="100000"/>
              </a:lnSpc>
              <a:spcBef>
                <a:spcPts val="600"/>
              </a:spcBef>
              <a:spcAft>
                <a:spcPts val="0"/>
              </a:spcAft>
              <a:buClr>
                <a:schemeClr val="dk1"/>
              </a:buClr>
              <a:buSzPts val="1400"/>
              <a:buFont typeface="Arial"/>
              <a:buChar char="•"/>
            </a:pPr>
            <a:r>
              <a:rPr lang="en-US" sz="1500" dirty="0"/>
              <a:t>Explore differentiable modelling as a pathway to dissolve the perceived barrier between process-based modelling and machine learning in the geosciences and demonstrate its potential with examples from hydrological modelling. </a:t>
            </a:r>
          </a:p>
          <a:p>
            <a:pPr marL="285750" lvl="0" indent="-285750" algn="l" rtl="0">
              <a:lnSpc>
                <a:spcPct val="100000"/>
              </a:lnSpc>
              <a:spcBef>
                <a:spcPts val="600"/>
              </a:spcBef>
              <a:spcAft>
                <a:spcPts val="0"/>
              </a:spcAft>
              <a:buClr>
                <a:schemeClr val="dk1"/>
              </a:buClr>
              <a:buSzPts val="1400"/>
              <a:buFont typeface="Arial"/>
              <a:buChar char="•"/>
            </a:pPr>
            <a:r>
              <a:rPr lang="en-US" sz="1500" dirty="0"/>
              <a:t>‘Differentiable’ refers to accurately and efficiently calculating gradients with respect to model variables or parameters, enabling the discovery of high-dimensional unknown relationships. Differentiable modelling involves connecting (flexible amounts of) prior physical knowledge to neural networks, pushing the boundary of physics-informed machine learning. </a:t>
            </a:r>
          </a:p>
        </p:txBody>
      </p:sp>
      <p:sp>
        <p:nvSpPr>
          <p:cNvPr id="3076" name="Rectangle 5"/>
          <p:cNvSpPr>
            <a:spLocks noChangeArrowheads="1"/>
          </p:cNvSpPr>
          <p:nvPr/>
        </p:nvSpPr>
        <p:spPr bwMode="auto">
          <a:xfrm>
            <a:off x="0" y="234881"/>
            <a:ext cx="1219199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altLang="en-US" sz="2200" b="1" dirty="0">
                <a:solidFill>
                  <a:srgbClr val="006600"/>
                </a:solidFill>
                <a:latin typeface="Arial" panose="020B0604020202020204" pitchFamily="34" charset="0"/>
              </a:rPr>
              <a:t>Differentiable modelling to unify machine learning and physical models for geosciences</a:t>
            </a: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17332" y="3058236"/>
            <a:ext cx="7276847"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Conclusions</a:t>
            </a:r>
          </a:p>
          <a:p>
            <a:pPr marL="285750" lvl="0" indent="-285750" algn="l" rtl="0">
              <a:lnSpc>
                <a:spcPct val="100000"/>
              </a:lnSpc>
              <a:spcBef>
                <a:spcPts val="600"/>
              </a:spcBef>
              <a:spcAft>
                <a:spcPts val="0"/>
              </a:spcAft>
              <a:buClr>
                <a:schemeClr val="dk1"/>
              </a:buClr>
              <a:buSzPts val="1400"/>
              <a:buFont typeface="Arial"/>
              <a:buChar char="•"/>
            </a:pPr>
            <a:r>
              <a:rPr lang="en-US" sz="1500" b="0" dirty="0">
                <a:solidFill>
                  <a:schemeClr val="dk1"/>
                </a:solidFill>
                <a:latin typeface="Calibri"/>
                <a:ea typeface="Calibri"/>
                <a:cs typeface="Calibri"/>
                <a:sym typeface="Calibri"/>
              </a:rPr>
              <a:t>Differentiable modelling offers better interpretability, generalizability, and extrapolation capabilities than purely data-driven machine learning, achieving a similar level of accuracy while requiring less training data. Differentiable model performance and efficiency scales well with increasing data volumes. </a:t>
            </a:r>
          </a:p>
          <a:p>
            <a:pPr marL="285750" lvl="0" indent="-285750" algn="l" rtl="0">
              <a:lnSpc>
                <a:spcPct val="100000"/>
              </a:lnSpc>
              <a:spcBef>
                <a:spcPts val="600"/>
              </a:spcBef>
              <a:spcAft>
                <a:spcPts val="0"/>
              </a:spcAft>
              <a:buClr>
                <a:schemeClr val="dk1"/>
              </a:buClr>
              <a:buSzPts val="1400"/>
              <a:buFont typeface="Arial"/>
              <a:buChar char="•"/>
            </a:pPr>
            <a:r>
              <a:rPr lang="en-US" sz="1500" b="0" dirty="0">
                <a:solidFill>
                  <a:schemeClr val="dk1"/>
                </a:solidFill>
                <a:latin typeface="Calibri"/>
                <a:ea typeface="Calibri"/>
                <a:cs typeface="Calibri"/>
                <a:sym typeface="Calibri"/>
              </a:rPr>
              <a:t>Under data-scarce scenarios, differentiable models have outperformed machine-learning models in producing short-term dynamics and decadal-scale trends owing to the imposed physical constraints.</a:t>
            </a:r>
          </a:p>
          <a:p>
            <a:pPr marL="285750" lvl="0" indent="-285750" algn="l" rtl="0">
              <a:lnSpc>
                <a:spcPct val="100000"/>
              </a:lnSpc>
              <a:spcBef>
                <a:spcPts val="600"/>
              </a:spcBef>
              <a:spcAft>
                <a:spcPts val="0"/>
              </a:spcAft>
              <a:buClr>
                <a:schemeClr val="dk1"/>
              </a:buClr>
              <a:buSzPts val="1400"/>
              <a:buFont typeface="Arial"/>
              <a:buChar char="•"/>
            </a:pPr>
            <a:r>
              <a:rPr lang="en-US" sz="1500" b="0" dirty="0">
                <a:solidFill>
                  <a:schemeClr val="dk1"/>
                </a:solidFill>
                <a:latin typeface="Calibri"/>
                <a:ea typeface="Calibri"/>
                <a:cs typeface="Calibri"/>
                <a:sym typeface="Calibri"/>
              </a:rPr>
              <a:t>Differentiable modelling approaches are primed to enable geoscientists to ask questions, test hypotheses, and discover unrecognized physical relationships.</a:t>
            </a:r>
            <a:endParaRPr lang="en-US" sz="1500" dirty="0"/>
          </a:p>
        </p:txBody>
      </p:sp>
      <p:sp>
        <p:nvSpPr>
          <p:cNvPr id="3077" name="Text Box 6"/>
          <p:cNvSpPr txBox="1">
            <a:spLocks noChangeArrowheads="1"/>
          </p:cNvSpPr>
          <p:nvPr/>
        </p:nvSpPr>
        <p:spPr bwMode="auto">
          <a:xfrm>
            <a:off x="108382" y="5725353"/>
            <a:ext cx="11855018" cy="507831"/>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indent="0">
              <a:spcBef>
                <a:spcPts val="0"/>
              </a:spcBef>
              <a:buNone/>
            </a:pPr>
            <a:r>
              <a:rPr lang="en-US" sz="900" dirty="0">
                <a:effectLst/>
                <a:latin typeface="Calibri" panose="020F0502020204030204" pitchFamily="34" charset="0"/>
                <a:ea typeface="PMingLiU" panose="02020500000000000000" pitchFamily="18" charset="-120"/>
                <a:cs typeface="Calibri" panose="020F0502020204030204" pitchFamily="34" charset="0"/>
              </a:rPr>
              <a:t>Shen, Chaopeng, Alison P. Appling, Pierre </a:t>
            </a:r>
            <a:r>
              <a:rPr lang="en-US" sz="900" dirty="0" err="1">
                <a:effectLst/>
                <a:latin typeface="Calibri" panose="020F0502020204030204" pitchFamily="34" charset="0"/>
                <a:ea typeface="PMingLiU" panose="02020500000000000000" pitchFamily="18" charset="-120"/>
                <a:cs typeface="Calibri" panose="020F0502020204030204" pitchFamily="34" charset="0"/>
              </a:rPr>
              <a:t>Gentine</a:t>
            </a:r>
            <a:r>
              <a:rPr lang="en-US" sz="900" dirty="0">
                <a:effectLst/>
                <a:latin typeface="Calibri" panose="020F0502020204030204" pitchFamily="34" charset="0"/>
                <a:ea typeface="PMingLiU" panose="02020500000000000000" pitchFamily="18" charset="-120"/>
                <a:cs typeface="Calibri" panose="020F0502020204030204" pitchFamily="34" charset="0"/>
              </a:rPr>
              <a:t>, Toshiyuki Bandai, Hoshin Gupta, Alexandre Tartakovsky, Marco </a:t>
            </a:r>
            <a:r>
              <a:rPr lang="en-US" sz="900" dirty="0" err="1">
                <a:effectLst/>
                <a:latin typeface="Calibri" panose="020F0502020204030204" pitchFamily="34" charset="0"/>
                <a:ea typeface="PMingLiU" panose="02020500000000000000" pitchFamily="18" charset="-120"/>
                <a:cs typeface="Calibri" panose="020F0502020204030204" pitchFamily="34" charset="0"/>
              </a:rPr>
              <a:t>Baity</a:t>
            </a:r>
            <a:r>
              <a:rPr lang="en-US" sz="900" dirty="0">
                <a:effectLst/>
                <a:latin typeface="Calibri" panose="020F0502020204030204" pitchFamily="34" charset="0"/>
                <a:ea typeface="PMingLiU" panose="02020500000000000000" pitchFamily="18" charset="-120"/>
                <a:cs typeface="Calibri" panose="020F0502020204030204" pitchFamily="34" charset="0"/>
              </a:rPr>
              <a:t>-Jesi, Fabrizio </a:t>
            </a:r>
            <a:r>
              <a:rPr lang="en-US" sz="900" dirty="0" err="1">
                <a:effectLst/>
                <a:latin typeface="Calibri" panose="020F0502020204030204" pitchFamily="34" charset="0"/>
                <a:ea typeface="PMingLiU" panose="02020500000000000000" pitchFamily="18" charset="-120"/>
                <a:cs typeface="Calibri" panose="020F0502020204030204" pitchFamily="34" charset="0"/>
              </a:rPr>
              <a:t>Fenicia</a:t>
            </a:r>
            <a:r>
              <a:rPr lang="en-US" sz="900" dirty="0">
                <a:effectLst/>
                <a:latin typeface="Calibri" panose="020F0502020204030204" pitchFamily="34" charset="0"/>
                <a:ea typeface="PMingLiU" panose="02020500000000000000" pitchFamily="18" charset="-120"/>
                <a:cs typeface="Calibri" panose="020F0502020204030204" pitchFamily="34" charset="0"/>
              </a:rPr>
              <a:t>, Daniel Kifer, Li </a:t>
            </a:r>
            <a:r>
              <a:rPr lang="en-US" sz="900" dirty="0" err="1">
                <a:effectLst/>
                <a:latin typeface="Calibri" panose="020F0502020204030204" pitchFamily="34" charset="0"/>
                <a:ea typeface="PMingLiU" panose="02020500000000000000" pitchFamily="18" charset="-120"/>
                <a:cs typeface="Calibri" panose="020F0502020204030204" pitchFamily="34" charset="0"/>
              </a:rPr>
              <a:t>Li</a:t>
            </a:r>
            <a:r>
              <a:rPr lang="en-US" sz="900" dirty="0">
                <a:effectLst/>
                <a:latin typeface="Calibri" panose="020F0502020204030204" pitchFamily="34" charset="0"/>
                <a:ea typeface="PMingLiU" panose="02020500000000000000" pitchFamily="18" charset="-120"/>
                <a:cs typeface="Calibri" panose="020F0502020204030204" pitchFamily="34" charset="0"/>
              </a:rPr>
              <a:t>, Xiaofeng Liu, Wei Ren, Yi Zheng, Ciaran J. Harman, Martyn Clark, Matthew Farthing, Dapeng Feng, Praveen Kumar, Doaa </a:t>
            </a:r>
            <a:r>
              <a:rPr lang="en-US" sz="900" dirty="0" err="1">
                <a:effectLst/>
                <a:latin typeface="Calibri" panose="020F0502020204030204" pitchFamily="34" charset="0"/>
                <a:ea typeface="PMingLiU" panose="02020500000000000000" pitchFamily="18" charset="-120"/>
                <a:cs typeface="Calibri" panose="020F0502020204030204" pitchFamily="34" charset="0"/>
              </a:rPr>
              <a:t>Aboelyazeed</a:t>
            </a:r>
            <a:r>
              <a:rPr lang="en-US" sz="900" dirty="0">
                <a:effectLst/>
                <a:latin typeface="Calibri" panose="020F0502020204030204" pitchFamily="34" charset="0"/>
                <a:ea typeface="PMingLiU" panose="02020500000000000000" pitchFamily="18" charset="-120"/>
                <a:cs typeface="Calibri" panose="020F0502020204030204" pitchFamily="34" charset="0"/>
              </a:rPr>
              <a:t>, Farshid Rahmani, Yalan Song, </a:t>
            </a:r>
            <a:r>
              <a:rPr lang="en-US" sz="900" dirty="0" err="1">
                <a:effectLst/>
                <a:latin typeface="Calibri" panose="020F0502020204030204" pitchFamily="34" charset="0"/>
                <a:ea typeface="PMingLiU" panose="02020500000000000000" pitchFamily="18" charset="-120"/>
                <a:cs typeface="Calibri" panose="020F0502020204030204" pitchFamily="34" charset="0"/>
              </a:rPr>
              <a:t>Hylke</a:t>
            </a:r>
            <a:r>
              <a:rPr lang="en-US" sz="900" dirty="0">
                <a:effectLst/>
                <a:latin typeface="Calibri" panose="020F0502020204030204" pitchFamily="34" charset="0"/>
                <a:ea typeface="PMingLiU" panose="02020500000000000000" pitchFamily="18" charset="-120"/>
                <a:cs typeface="Calibri" panose="020F0502020204030204" pitchFamily="34" charset="0"/>
              </a:rPr>
              <a:t> E. Beck, Tadd Bindas, Dipankar Dwivedi, Kuai Fang, Marvin </a:t>
            </a:r>
            <a:r>
              <a:rPr lang="en-US" sz="900" dirty="0" err="1">
                <a:effectLst/>
                <a:latin typeface="Calibri" panose="020F0502020204030204" pitchFamily="34" charset="0"/>
                <a:ea typeface="PMingLiU" panose="02020500000000000000" pitchFamily="18" charset="-120"/>
                <a:cs typeface="Calibri" panose="020F0502020204030204" pitchFamily="34" charset="0"/>
              </a:rPr>
              <a:t>Höge</a:t>
            </a:r>
            <a:r>
              <a:rPr lang="en-US" sz="900" dirty="0">
                <a:effectLst/>
                <a:latin typeface="Calibri" panose="020F0502020204030204" pitchFamily="34" charset="0"/>
                <a:ea typeface="PMingLiU" panose="02020500000000000000" pitchFamily="18" charset="-120"/>
                <a:cs typeface="Calibri" panose="020F0502020204030204" pitchFamily="34" charset="0"/>
              </a:rPr>
              <a:t>, Chris Rackauckas, Binayak Mohanty, Tirthankar Roy, </a:t>
            </a:r>
            <a:r>
              <a:rPr lang="en-US" sz="900" dirty="0" err="1">
                <a:effectLst/>
                <a:latin typeface="Calibri" panose="020F0502020204030204" pitchFamily="34" charset="0"/>
                <a:ea typeface="PMingLiU" panose="02020500000000000000" pitchFamily="18" charset="-120"/>
                <a:cs typeface="Calibri" panose="020F0502020204030204" pitchFamily="34" charset="0"/>
              </a:rPr>
              <a:t>Chonggang</a:t>
            </a:r>
            <a:r>
              <a:rPr lang="en-US" sz="900" dirty="0">
                <a:effectLst/>
                <a:latin typeface="Calibri" panose="020F0502020204030204" pitchFamily="34" charset="0"/>
                <a:ea typeface="PMingLiU" panose="02020500000000000000" pitchFamily="18" charset="-120"/>
                <a:cs typeface="Calibri" panose="020F0502020204030204" pitchFamily="34" charset="0"/>
              </a:rPr>
              <a:t> Xu, and Kathryn Lawson. (2023). “Differentiable Modelling to Unify Machine Learning and Physical Models for Geosciences.” </a:t>
            </a:r>
            <a:r>
              <a:rPr lang="en-US" sz="900" i="1" dirty="0">
                <a:effectLst/>
                <a:latin typeface="Calibri" panose="020F0502020204030204" pitchFamily="34" charset="0"/>
                <a:ea typeface="PMingLiU" panose="02020500000000000000" pitchFamily="18" charset="-120"/>
                <a:cs typeface="Calibri" panose="020F0502020204030204" pitchFamily="34" charset="0"/>
              </a:rPr>
              <a:t>Nature Reviews Earth &amp; Environment</a:t>
            </a:r>
            <a:r>
              <a:rPr lang="en-US" sz="900" dirty="0">
                <a:effectLst/>
                <a:latin typeface="Calibri" panose="020F0502020204030204" pitchFamily="34" charset="0"/>
                <a:ea typeface="PMingLiU" panose="02020500000000000000" pitchFamily="18" charset="-120"/>
                <a:cs typeface="Calibri" panose="020F0502020204030204" pitchFamily="34" charset="0"/>
              </a:rPr>
              <a:t>. </a:t>
            </a:r>
            <a:r>
              <a:rPr lang="en-US" sz="900" dirty="0" err="1">
                <a:effectLst/>
                <a:latin typeface="Calibri" panose="020F0502020204030204" pitchFamily="34" charset="0"/>
                <a:ea typeface="PMingLiU" panose="02020500000000000000" pitchFamily="18" charset="-120"/>
                <a:cs typeface="Calibri" panose="020F0502020204030204" pitchFamily="34" charset="0"/>
              </a:rPr>
              <a:t>doi</a:t>
            </a:r>
            <a:r>
              <a:rPr lang="en-US" sz="900" dirty="0">
                <a:effectLst/>
                <a:latin typeface="Calibri" panose="020F0502020204030204" pitchFamily="34" charset="0"/>
                <a:ea typeface="PMingLiU" panose="02020500000000000000" pitchFamily="18" charset="-120"/>
                <a:cs typeface="Calibri" panose="020F0502020204030204" pitchFamily="34" charset="0"/>
              </a:rPr>
              <a:t>: </a:t>
            </a:r>
            <a:r>
              <a:rPr lang="en-US" sz="900" u="sng" dirty="0">
                <a:solidFill>
                  <a:srgbClr val="0563C1"/>
                </a:solidFill>
                <a:effectLst/>
                <a:latin typeface="Calibri" panose="020F0502020204030204" pitchFamily="34" charset="0"/>
                <a:ea typeface="PMingLiU" panose="02020500000000000000" pitchFamily="18" charset="-120"/>
                <a:cs typeface="Calibri" panose="020F0502020204030204" pitchFamily="34" charset="0"/>
                <a:hlinkClick r:id="rId3"/>
              </a:rPr>
              <a:t>10.1038/s43017-023-00450-9</a:t>
            </a:r>
            <a:r>
              <a:rPr lang="en-US" sz="900" dirty="0">
                <a:effectLst/>
                <a:latin typeface="Calibri" panose="020F0502020204030204" pitchFamily="34" charset="0"/>
                <a:ea typeface="PMingLiU" panose="02020500000000000000" pitchFamily="18" charset="-120"/>
                <a:cs typeface="Calibri" panose="020F0502020204030204" pitchFamily="34" charset="0"/>
              </a:rPr>
              <a:t>.</a:t>
            </a: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pic>
        <p:nvPicPr>
          <p:cNvPr id="2" name="Picture 1" descr="A diagram of a company&#10;&#10;Description automatically generated">
            <a:extLst>
              <a:ext uri="{FF2B5EF4-FFF2-40B4-BE49-F238E27FC236}">
                <a16:creationId xmlns:a16="http://schemas.microsoft.com/office/drawing/2014/main" id="{183F61E2-C177-A818-3318-A4AEB03ABD31}"/>
              </a:ext>
            </a:extLst>
          </p:cNvPr>
          <p:cNvPicPr>
            <a:picLocks noChangeAspect="1"/>
          </p:cNvPicPr>
          <p:nvPr/>
        </p:nvPicPr>
        <p:blipFill>
          <a:blip r:embed="rId4"/>
          <a:stretch>
            <a:fillRect/>
          </a:stretch>
        </p:blipFill>
        <p:spPr>
          <a:xfrm>
            <a:off x="7094969" y="1237968"/>
            <a:ext cx="5009748" cy="1954653"/>
          </a:xfrm>
          <a:prstGeom prst="rect">
            <a:avLst/>
          </a:prstGeom>
        </p:spPr>
      </p:pic>
      <p:sp>
        <p:nvSpPr>
          <p:cNvPr id="6" name="TextBox 5">
            <a:extLst>
              <a:ext uri="{FF2B5EF4-FFF2-40B4-BE49-F238E27FC236}">
                <a16:creationId xmlns:a16="http://schemas.microsoft.com/office/drawing/2014/main" id="{5BB968FD-C4C8-0835-B855-5ECF73FF594C}"/>
              </a:ext>
            </a:extLst>
          </p:cNvPr>
          <p:cNvSpPr txBox="1"/>
          <p:nvPr/>
        </p:nvSpPr>
        <p:spPr>
          <a:xfrm>
            <a:off x="7294179" y="3255937"/>
            <a:ext cx="4810538" cy="2123658"/>
          </a:xfrm>
          <a:prstGeom prst="rect">
            <a:avLst/>
          </a:prstGeom>
          <a:noFill/>
        </p:spPr>
        <p:txBody>
          <a:bodyPr wrap="square">
            <a:spAutoFit/>
          </a:bodyPr>
          <a:lstStyle/>
          <a:p>
            <a:pPr marL="0" marR="0" lvl="0" indent="0" algn="l" rtl="0">
              <a:spcBef>
                <a:spcPts val="0"/>
              </a:spcBef>
              <a:spcAft>
                <a:spcPts val="0"/>
              </a:spcAft>
              <a:buNone/>
            </a:pPr>
            <a:r>
              <a:rPr lang="en-US" sz="1200" b="0" i="1" u="none" strike="noStrike" cap="none" dirty="0">
                <a:solidFill>
                  <a:srgbClr val="416284"/>
                </a:solidFill>
                <a:latin typeface="Arial"/>
                <a:ea typeface="Arial"/>
                <a:cs typeface="Arial"/>
                <a:sym typeface="Arial"/>
              </a:rPr>
              <a:t>Machine learning (ML, blue boxes) produces accurate results with easy-to-use models, resulting from the complexity of neural networks and the technologies that make it feasible to train such complex models. The most fundamental of these technologies is differentiable programming. Process-based models (PBMs, green boxes) permit human definition and interpretation of model logic. With differentiable modelling (DM), which incorporates differentiable non-ML model components from PBMs such as physically based structural priors, additional features can be obtained (orange boxes) while retaining and augmenting the advantages of both ML models and PBMs.</a:t>
            </a:r>
          </a:p>
        </p:txBody>
      </p:sp>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2.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cf48d45-3ddb-4389-a9c1-c115526eb52e}" enabled="0" method="" siteId="{7cf48d45-3ddb-4389-a9c1-c115526eb52e}" removed="1"/>
</clbl:labelList>
</file>

<file path=docProps/app.xml><?xml version="1.0" encoding="utf-8"?>
<Properties xmlns="http://schemas.openxmlformats.org/officeDocument/2006/extended-properties" xmlns:vt="http://schemas.openxmlformats.org/officeDocument/2006/docPropsVTypes">
  <Template>SC template</Template>
  <TotalTime>2904</TotalTime>
  <Words>432</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Nova</vt:lpstr>
      <vt:lpstr>Calibri</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Kathryn Lawson</cp:lastModifiedBy>
  <cp:revision>130</cp:revision>
  <cp:lastPrinted>2022-03-28T16:23:10Z</cp:lastPrinted>
  <dcterms:created xsi:type="dcterms:W3CDTF">2019-02-27T15:57:00Z</dcterms:created>
  <dcterms:modified xsi:type="dcterms:W3CDTF">2023-07-31T21:09:57Z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