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PT Sans Narrow"/>
      <p:regular r:id="rId6"/>
      <p:bold r:id="rId7"/>
    </p:embeddedFon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boldItalic.fntdata"/><Relationship Id="rId10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font" Target="fonts/PTSansNarrow-regular.fntdata"/><Relationship Id="rId7" Type="http://schemas.openxmlformats.org/officeDocument/2006/relationships/font" Target="fonts/PTSansNarrow-bold.fntdata"/><Relationship Id="rId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50e84d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50e84d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Extremes in GPP were defined by percentile based thresholds of global GPP anomalies. For attribution, the time </a:t>
            </a:r>
            <a:r>
              <a:rPr lang="en"/>
              <a:t>continuous</a:t>
            </a:r>
            <a:r>
              <a:rPr lang="en"/>
              <a:t> extremes in GPP were correlated with climate drivers at </a:t>
            </a:r>
            <a:r>
              <a:rPr lang="en"/>
              <a:t>multiple</a:t>
            </a:r>
            <a:r>
              <a:rPr lang="en"/>
              <a:t> lags.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0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0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0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>
            <a:stCxn id="11" idx="3"/>
          </p:cNvCxnSpPr>
          <p:nvPr/>
        </p:nvCxnSpPr>
        <p:spPr>
          <a:xfrm flipH="1" rot="10800000">
            <a:off x="7558950" y="1881350"/>
            <a:ext cx="1382700" cy="4200"/>
          </a:xfrm>
          <a:prstGeom prst="straightConnector1">
            <a:avLst/>
          </a:prstGeom>
          <a:noFill/>
          <a:ln cap="flat" cmpd="sng" w="76200">
            <a:solidFill>
              <a:srgbClr val="AC94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>
            <a:endCxn id="11" idx="1"/>
          </p:cNvCxnSpPr>
          <p:nvPr/>
        </p:nvCxnSpPr>
        <p:spPr>
          <a:xfrm flipH="1" rot="10800000">
            <a:off x="254250" y="1885550"/>
            <a:ext cx="1374000" cy="6900"/>
          </a:xfrm>
          <a:prstGeom prst="straightConnector1">
            <a:avLst/>
          </a:prstGeom>
          <a:noFill/>
          <a:ln cap="flat" cmpd="sng" w="76200">
            <a:solidFill>
              <a:srgbClr val="AC940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197688" y="183825"/>
            <a:ext cx="8780663" cy="152400"/>
            <a:chOff x="1346429" y="1011300"/>
            <a:chExt cx="6452100" cy="152400"/>
          </a:xfrm>
        </p:grpSpPr>
        <p:cxnSp>
          <p:nvCxnSpPr>
            <p:cNvPr id="14" name="Google Shape;14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6" name="Google Shape;16;p2"/>
          <p:cNvGrpSpPr/>
          <p:nvPr/>
        </p:nvGrpSpPr>
        <p:grpSpPr>
          <a:xfrm>
            <a:off x="211809" y="3969138"/>
            <a:ext cx="8758726" cy="152400"/>
            <a:chOff x="1346435" y="3969088"/>
            <a:chExt cx="6452100" cy="1524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9" name="Google Shape;19;p2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628250" y="1603250"/>
            <a:ext cx="59307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2400"/>
              <a:buNone/>
              <a:defRPr i="1" sz="2400">
                <a:solidFill>
                  <a:srgbClr val="69696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AC94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74AC"/>
              </a:buClr>
              <a:buSzPts val="13000"/>
              <a:buNone/>
              <a:defRPr sz="13000">
                <a:solidFill>
                  <a:srgbClr val="0B74A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247088" y="183825"/>
            <a:ext cx="8731627" cy="152400"/>
            <a:chOff x="1346429" y="1011300"/>
            <a:chExt cx="6452100" cy="152400"/>
          </a:xfrm>
        </p:grpSpPr>
        <p:cxnSp>
          <p:nvCxnSpPr>
            <p:cNvPr id="23" name="Google Shape;23;p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5" name="Google Shape;25;p3"/>
          <p:cNvGrpSpPr/>
          <p:nvPr/>
        </p:nvGrpSpPr>
        <p:grpSpPr>
          <a:xfrm>
            <a:off x="239002" y="3969125"/>
            <a:ext cx="8731627" cy="152400"/>
            <a:chOff x="1346435" y="3969088"/>
            <a:chExt cx="6452100" cy="1524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" name="Google Shape;28;p3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iginal 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27900" y="697625"/>
            <a:ext cx="9097200" cy="39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39" name="Google Shape;3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40" name="Google Shape;4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41" name="Google Shape;4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42" name="Google Shape;4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43" name="Google Shape;43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44" name="Google Shape;44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45" name="Google Shape;45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46" name="Google Shape;46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47" name="Google Shape;47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1076300" y="20175"/>
            <a:ext cx="8049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27900" y="732775"/>
            <a:ext cx="4433700" cy="4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603800" y="732775"/>
            <a:ext cx="4521600" cy="4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53" name="Google Shape;5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54" name="Google Shape;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55" name="Google Shape;5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56" name="Google Shape;5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57" name="Google Shape;5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58" name="Google Shape;58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59" name="Google Shape;59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60" name="Google Shape;60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61" name="Google Shape;61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1076300" y="20174"/>
            <a:ext cx="8049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66" name="Google Shape;6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67" name="Google Shape;6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68" name="Google Shape;6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69" name="Google Shape;69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70" name="Google Shape;70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71" name="Google Shape;71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72" name="Google Shape;72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73" name="Google Shape;73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74" name="Google Shape;74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0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10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76300" y="27225"/>
            <a:ext cx="8049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Font typeface="PT Sans Narrow"/>
              <a:buNone/>
              <a:defRPr b="1" sz="3600">
                <a:solidFill>
                  <a:srgbClr val="AC0B2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900" y="809125"/>
            <a:ext cx="90972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1800"/>
              <a:buFont typeface="Open Sans"/>
              <a:buChar char="●"/>
              <a:defRPr sz="18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hyperlink" Target="https://doi.org/10.1029/2021JG006738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0" l="3117" r="3258" t="5320"/>
          <a:stretch/>
        </p:blipFill>
        <p:spPr>
          <a:xfrm>
            <a:off x="6835100" y="2472550"/>
            <a:ext cx="2300350" cy="126889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>
            <p:ph type="title"/>
          </p:nvPr>
        </p:nvSpPr>
        <p:spPr>
          <a:xfrm>
            <a:off x="1044525" y="12725"/>
            <a:ext cx="8080800" cy="6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Land Use Change Intensifies Negative Carbon Cycle Extremes</a:t>
            </a:r>
            <a:endParaRPr sz="2500"/>
          </a:p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10600" y="636250"/>
            <a:ext cx="6845700" cy="324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Objective:</a:t>
            </a:r>
            <a:r>
              <a:rPr lang="en" sz="1300"/>
              <a:t> To identify and quantify carbon cycle extremes under climate change and land use and land cover change (LULCC) through the year 2300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Approach:</a:t>
            </a:r>
            <a:r>
              <a:rPr lang="en" sz="1300"/>
              <a:t> We a</a:t>
            </a:r>
            <a:r>
              <a:rPr lang="en" sz="1300"/>
              <a:t>nalyzed long-term Community Earth System Model (CESM1-BGC) 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simulations to the year 2300 under the RCP8.5+ECP8.5 scenario (atmospheric CO</a:t>
            </a:r>
            <a:r>
              <a:rPr baseline="-25000" lang="en" sz="1300"/>
              <a:t>2</a:t>
            </a:r>
            <a:r>
              <a:rPr lang="en" sz="1300"/>
              <a:t> </a:t>
            </a:r>
            <a:r>
              <a:rPr lang="en" sz="1300"/>
              <a:t>exceeds 1960 ppm before stabilization) with and without LULCC forcing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Results/Impacts:</a:t>
            </a:r>
            <a:endParaRPr sz="1300"/>
          </a:p>
          <a:p>
            <a:pPr indent="-219709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 r</a:t>
            </a:r>
            <a:r>
              <a:rPr lang="en" sz="1300"/>
              <a:t>ate of growth in the magnitude of negative carbon cycle extremes exceeds that of positive carbon cycle extremes by 1.8×</a:t>
            </a:r>
            <a:endParaRPr sz="1300"/>
          </a:p>
          <a:p>
            <a:pPr indent="-219709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LULCC magnifies the intensity, frequency, and extent of carbon cycle extremes, leading to greater losses in global plant productivity</a:t>
            </a:r>
            <a:endParaRPr sz="1300"/>
          </a:p>
          <a:p>
            <a:pPr indent="-219709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Precipitation declines are the dominant trigger for extremes in gross primary production, and reduced soil moisture leads to greater productivity reductions</a:t>
            </a:r>
            <a:endParaRPr sz="1300"/>
          </a:p>
          <a:p>
            <a:pPr indent="-219709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 compound effect of soil moisture, temperature and fire drives more than 50% of all negative carbon cycle extremes</a:t>
            </a:r>
            <a:endParaRPr sz="1300"/>
          </a:p>
        </p:txBody>
      </p:sp>
      <p:sp>
        <p:nvSpPr>
          <p:cNvPr id="107" name="Google Shape;107;p14"/>
          <p:cNvSpPr txBox="1"/>
          <p:nvPr/>
        </p:nvSpPr>
        <p:spPr>
          <a:xfrm>
            <a:off x="2975" y="3882250"/>
            <a:ext cx="6759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Sharma</a:t>
            </a:r>
            <a:r>
              <a:rPr b="1"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Bharat</a:t>
            </a:r>
            <a:r>
              <a:rPr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Jitendra Kumar</a:t>
            </a:r>
            <a:r>
              <a:rPr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Nathan Collier</a:t>
            </a:r>
            <a:r>
              <a:rPr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A. R. </a:t>
            </a:r>
            <a:r>
              <a:rPr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Ganguly, and </a:t>
            </a:r>
            <a:r>
              <a:rPr b="1"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Forrest M. Hoffman</a:t>
            </a:r>
            <a:r>
              <a:rPr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 (2022), </a:t>
            </a:r>
            <a:r>
              <a:rPr lang="en" sz="11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Quantifying Carbon Cycle Extremes and Attributing Their Causes Under Climate and Land Use &amp; Land Cover Change from 1850 to 2300, </a:t>
            </a:r>
            <a:r>
              <a:rPr i="1" lang="en" sz="11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J. Geophys. Res. Biogeosci.</a:t>
            </a:r>
            <a:r>
              <a:rPr lang="en" sz="11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127(6), e2021JG006738, doi:</a:t>
            </a:r>
            <a:r>
              <a:rPr lang="en" sz="11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10.1029/2021JG006738</a:t>
            </a:r>
            <a:r>
              <a:rPr lang="en" sz="11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100">
              <a:solidFill>
                <a:srgbClr val="6969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6762875" y="3741450"/>
            <a:ext cx="2384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Top: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The intensity of carbon extremes increases under climate change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>
              <a:solidFill>
                <a:srgbClr val="0B74A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Bottom: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Compound climate extremes drive more than half of negative carbon cycle extremes.</a:t>
            </a:r>
            <a:endParaRPr sz="1000">
              <a:solidFill>
                <a:srgbClr val="0B74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5">
            <a:alphaModFix/>
          </a:blip>
          <a:srcRect b="0" l="0" r="0" t="3016"/>
          <a:stretch/>
        </p:blipFill>
        <p:spPr>
          <a:xfrm>
            <a:off x="6856400" y="832616"/>
            <a:ext cx="2300351" cy="10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6">
            <a:alphaModFix/>
          </a:blip>
          <a:srcRect b="1574" l="8071" r="0" t="47151"/>
          <a:stretch/>
        </p:blipFill>
        <p:spPr>
          <a:xfrm>
            <a:off x="6965350" y="1679358"/>
            <a:ext cx="2167125" cy="603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1" name="Google Shape;111;p14"/>
          <p:cNvSpPr txBox="1"/>
          <p:nvPr/>
        </p:nvSpPr>
        <p:spPr>
          <a:xfrm>
            <a:off x="7905500" y="1447903"/>
            <a:ext cx="7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</a:t>
            </a:r>
            <a:r>
              <a:rPr b="1" baseline="-25000"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 </a:t>
            </a:r>
            <a:r>
              <a:rPr b="1"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only</a:t>
            </a:r>
            <a:endParaRPr b="1"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7798450" y="1918016"/>
            <a:ext cx="768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</a:t>
            </a:r>
            <a:r>
              <a:rPr b="1" baseline="-25000"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 </a:t>
            </a:r>
            <a:r>
              <a:rPr b="1"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 LULCC</a:t>
            </a:r>
            <a:endParaRPr b="1"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