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p:restoredTop sz="93741"/>
  </p:normalViewPr>
  <p:slideViewPr>
    <p:cSldViewPr snapToGrid="0" snapToObjects="1">
      <p:cViewPr varScale="1">
        <p:scale>
          <a:sx n="82" d="100"/>
          <a:sy n="82" d="100"/>
        </p:scale>
        <p:origin x="67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6/9/2022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6/9/2022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6/9/2022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6/9/2022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141144"/>
            <a:ext cx="11343228" cy="830997"/>
          </a:xfrm>
          <a:prstGeom prst="rect">
            <a:avLst/>
          </a:prstGeom>
          <a:noFill/>
        </p:spPr>
        <p:txBody>
          <a:bodyPr wrap="square" rtlCol="0">
            <a:spAutoFit/>
          </a:bodyPr>
          <a:lstStyle/>
          <a:p>
            <a:pPr algn="ctr"/>
            <a:r>
              <a:rPr lang="en-US" sz="2400" b="1" dirty="0"/>
              <a:t>The impact of the QBO on the region of the tropical tropopause in </a:t>
            </a:r>
            <a:r>
              <a:rPr lang="en-US" sz="2400" b="1" dirty="0" err="1"/>
              <a:t>QBOi</a:t>
            </a:r>
            <a:r>
              <a:rPr lang="en-US" sz="2400" b="1" dirty="0"/>
              <a:t> models: Present-day simulations</a:t>
            </a: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251593" y="996897"/>
            <a:ext cx="11785928" cy="646331"/>
          </a:xfrm>
          <a:prstGeom prst="rect">
            <a:avLst/>
          </a:prstGeom>
          <a:noFill/>
          <a:ln>
            <a:solidFill>
              <a:schemeClr val="accent1"/>
            </a:solidFill>
          </a:ln>
        </p:spPr>
        <p:txBody>
          <a:bodyPr wrap="square" rtlCol="0">
            <a:spAutoFit/>
          </a:bodyPr>
          <a:lstStyle/>
          <a:p>
            <a:pPr algn="ctr"/>
            <a:r>
              <a:rPr lang="en-US" dirty="0">
                <a:latin typeface="Arial" panose="020B0604020202020204" pitchFamily="34" charset="0"/>
                <a:cs typeface="Arial" panose="020B0604020202020204" pitchFamily="34" charset="0"/>
              </a:rPr>
              <a:t>F. </a:t>
            </a:r>
            <a:r>
              <a:rPr lang="en-US" dirty="0" err="1">
                <a:latin typeface="Arial" panose="020B0604020202020204" pitchFamily="34" charset="0"/>
                <a:cs typeface="Arial" panose="020B0604020202020204" pitchFamily="34" charset="0"/>
              </a:rPr>
              <a:t>Serva</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J.H. Richter</a:t>
            </a:r>
            <a:r>
              <a:rPr lang="en-US" dirty="0">
                <a:latin typeface="Arial" panose="020B0604020202020204" pitchFamily="34" charset="0"/>
                <a:cs typeface="Arial" panose="020B0604020202020204" pitchFamily="34" charset="0"/>
              </a:rPr>
              <a:t> et al. (2022): </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QJRMS: </a:t>
            </a:r>
            <a:r>
              <a:rPr lang="en-US" dirty="0"/>
              <a:t>DOI: 10.1002/qj.4287 </a:t>
            </a:r>
            <a:endParaRPr lang="en-US" sz="1600" dirty="0"/>
          </a:p>
        </p:txBody>
      </p:sp>
      <p:sp>
        <p:nvSpPr>
          <p:cNvPr id="11" name="TextBox 10">
            <a:extLst>
              <a:ext uri="{FF2B5EF4-FFF2-40B4-BE49-F238E27FC236}">
                <a16:creationId xmlns:a16="http://schemas.microsoft.com/office/drawing/2014/main" id="{C1487AF8-B774-BC41-BABF-E7279BA534C8}"/>
              </a:ext>
            </a:extLst>
          </p:cNvPr>
          <p:cNvSpPr txBox="1"/>
          <p:nvPr/>
        </p:nvSpPr>
        <p:spPr>
          <a:xfrm>
            <a:off x="98433" y="1876010"/>
            <a:ext cx="6062056" cy="769441"/>
          </a:xfrm>
          <a:prstGeom prst="rect">
            <a:avLst/>
          </a:prstGeom>
          <a:noFill/>
        </p:spPr>
        <p:txBody>
          <a:bodyPr wrap="square" rtlCol="0">
            <a:spAutoFit/>
          </a:bodyPr>
          <a:lstStyle/>
          <a:p>
            <a:r>
              <a:rPr lang="en-US" sz="1600" b="1" i="1" dirty="0">
                <a:latin typeface="Arial"/>
                <a:cs typeface="Arial"/>
              </a:rPr>
              <a:t>OBJECTIVE</a:t>
            </a:r>
          </a:p>
          <a:p>
            <a:r>
              <a:rPr lang="en-US" sz="1400" dirty="0">
                <a:latin typeface="Arial"/>
                <a:cs typeface="Arial"/>
              </a:rPr>
              <a:t>To evaluate the impact of the Quasi-Biennial Oscillation (QBO) on the tropical tropopause region and surface precipitation patterns.</a:t>
            </a:r>
          </a:p>
        </p:txBody>
      </p:sp>
      <p:sp>
        <p:nvSpPr>
          <p:cNvPr id="12" name="TextBox 11">
            <a:extLst>
              <a:ext uri="{FF2B5EF4-FFF2-40B4-BE49-F238E27FC236}">
                <a16:creationId xmlns:a16="http://schemas.microsoft.com/office/drawing/2014/main" id="{ADD8E89C-8017-E545-8990-66150241C46E}"/>
              </a:ext>
            </a:extLst>
          </p:cNvPr>
          <p:cNvSpPr txBox="1"/>
          <p:nvPr/>
        </p:nvSpPr>
        <p:spPr>
          <a:xfrm>
            <a:off x="98433" y="2853866"/>
            <a:ext cx="6046124" cy="769441"/>
          </a:xfrm>
          <a:prstGeom prst="rect">
            <a:avLst/>
          </a:prstGeom>
          <a:noFill/>
        </p:spPr>
        <p:txBody>
          <a:bodyPr wrap="square" rtlCol="0">
            <a:spAutoFit/>
          </a:bodyPr>
          <a:lstStyle/>
          <a:p>
            <a:r>
              <a:rPr lang="en-US" sz="1600" b="1" i="1" dirty="0">
                <a:latin typeface="Arial"/>
                <a:cs typeface="Arial"/>
              </a:rPr>
              <a:t>APPROACH</a:t>
            </a:r>
          </a:p>
          <a:p>
            <a:r>
              <a:rPr lang="en-US" sz="1400" dirty="0">
                <a:latin typeface="Arial"/>
                <a:cs typeface="Arial"/>
              </a:rPr>
              <a:t>We examined a multi-model ensemble of QBO-resolving global models participating in Phase 1 of the QBO Initiative (</a:t>
            </a:r>
            <a:r>
              <a:rPr lang="en-US" sz="1400" dirty="0" err="1">
                <a:latin typeface="Arial"/>
                <a:cs typeface="Arial"/>
              </a:rPr>
              <a:t>QBOi</a:t>
            </a:r>
            <a:r>
              <a:rPr lang="en-US" sz="1400" dirty="0">
                <a:latin typeface="Arial"/>
                <a:cs typeface="Arial"/>
              </a:rPr>
              <a:t>).</a:t>
            </a:r>
            <a:endParaRPr lang="en-US" sz="1600" b="1" i="1"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98433" y="3785756"/>
            <a:ext cx="6339065" cy="769441"/>
          </a:xfrm>
          <a:prstGeom prst="rect">
            <a:avLst/>
          </a:prstGeom>
          <a:noFill/>
        </p:spPr>
        <p:txBody>
          <a:bodyPr wrap="square" rtlCol="0">
            <a:spAutoFit/>
          </a:bodyPr>
          <a:lstStyle/>
          <a:p>
            <a:r>
              <a:rPr lang="en-US" sz="1600" b="1" i="1" dirty="0">
                <a:latin typeface="Arial"/>
                <a:cs typeface="Arial"/>
              </a:rPr>
              <a:t>IMPACT</a:t>
            </a:r>
          </a:p>
          <a:p>
            <a:r>
              <a:rPr lang="en-US" sz="1400" dirty="0">
                <a:latin typeface="Arial"/>
                <a:cs typeface="Arial"/>
              </a:rPr>
              <a:t/>
            </a:r>
            <a:br>
              <a:rPr lang="en-US" sz="1400" dirty="0">
                <a:latin typeface="Arial"/>
                <a:cs typeface="Arial"/>
              </a:rPr>
            </a:br>
            <a:endParaRPr lang="en-US" sz="1400" dirty="0">
              <a:latin typeface="Arial"/>
              <a:cs typeface="Arial"/>
            </a:endParaRPr>
          </a:p>
        </p:txBody>
      </p:sp>
      <p:sp>
        <p:nvSpPr>
          <p:cNvPr id="14" name="TextBox 13">
            <a:extLst>
              <a:ext uri="{FF2B5EF4-FFF2-40B4-BE49-F238E27FC236}">
                <a16:creationId xmlns:a16="http://schemas.microsoft.com/office/drawing/2014/main" id="{8BD24271-C888-7845-90A1-5D918D2F24F7}"/>
              </a:ext>
            </a:extLst>
          </p:cNvPr>
          <p:cNvSpPr txBox="1"/>
          <p:nvPr/>
        </p:nvSpPr>
        <p:spPr>
          <a:xfrm>
            <a:off x="106399" y="4110654"/>
            <a:ext cx="6046124" cy="2062103"/>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Processes occurring the tropical tropopause layer (TTL) are of great importance for stratosphere-troposphere exchanges and the variability of the Earth’s climate, including variability of surface precipitation. We examine here QBO impacts on the TTL region, tropopause pressure and surface precipitation. Overall, we find that the </a:t>
            </a:r>
            <a:r>
              <a:rPr lang="en-US" sz="1400" dirty="0" err="1">
                <a:latin typeface="Arial" panose="020B0604020202020204" pitchFamily="34" charset="0"/>
                <a:cs typeface="Arial" panose="020B0604020202020204" pitchFamily="34" charset="0"/>
              </a:rPr>
              <a:t>QBOi</a:t>
            </a:r>
            <a:r>
              <a:rPr lang="en-US" sz="1400" dirty="0">
                <a:latin typeface="Arial" panose="020B0604020202020204" pitchFamily="34" charset="0"/>
                <a:cs typeface="Arial" panose="020B0604020202020204" pitchFamily="34" charset="0"/>
              </a:rPr>
              <a:t> models have limited ability to reproduce the observed modulation of the TTL processes which is consistent with biases in the vertical and latitudinal extent of the simulated QBOs degrading this connection.</a:t>
            </a:r>
          </a:p>
          <a:p>
            <a:endParaRPr lang="en-US" sz="1600" b="1" i="1" dirty="0">
              <a:latin typeface="Arial"/>
              <a:cs typeface="Arial"/>
            </a:endParaRPr>
          </a:p>
        </p:txBody>
      </p:sp>
      <p:pic>
        <p:nvPicPr>
          <p:cNvPr id="2" name="Picture 1">
            <a:extLst>
              <a:ext uri="{FF2B5EF4-FFF2-40B4-BE49-F238E27FC236}">
                <a16:creationId xmlns:a16="http://schemas.microsoft.com/office/drawing/2014/main" id="{403CF676-DD1B-6006-1F36-03FA6D57BF08}"/>
              </a:ext>
            </a:extLst>
          </p:cNvPr>
          <p:cNvPicPr>
            <a:picLocks noChangeAspect="1"/>
          </p:cNvPicPr>
          <p:nvPr/>
        </p:nvPicPr>
        <p:blipFill>
          <a:blip r:embed="rId3"/>
          <a:stretch>
            <a:fillRect/>
          </a:stretch>
        </p:blipFill>
        <p:spPr>
          <a:xfrm>
            <a:off x="6605708" y="1667984"/>
            <a:ext cx="2534639" cy="1863514"/>
          </a:xfrm>
          <a:prstGeom prst="rect">
            <a:avLst/>
          </a:prstGeom>
        </p:spPr>
      </p:pic>
      <p:pic>
        <p:nvPicPr>
          <p:cNvPr id="8" name="Picture 7">
            <a:extLst>
              <a:ext uri="{FF2B5EF4-FFF2-40B4-BE49-F238E27FC236}">
                <a16:creationId xmlns:a16="http://schemas.microsoft.com/office/drawing/2014/main" id="{7647840C-85CB-935A-B7E0-48886C01FBB8}"/>
              </a:ext>
            </a:extLst>
          </p:cNvPr>
          <p:cNvPicPr>
            <a:picLocks noChangeAspect="1"/>
          </p:cNvPicPr>
          <p:nvPr/>
        </p:nvPicPr>
        <p:blipFill>
          <a:blip r:embed="rId4"/>
          <a:stretch>
            <a:fillRect/>
          </a:stretch>
        </p:blipFill>
        <p:spPr>
          <a:xfrm>
            <a:off x="9412642" y="1681052"/>
            <a:ext cx="2453294" cy="1765097"/>
          </a:xfrm>
          <a:prstGeom prst="rect">
            <a:avLst/>
          </a:prstGeom>
        </p:spPr>
      </p:pic>
      <p:pic>
        <p:nvPicPr>
          <p:cNvPr id="15" name="Picture 14">
            <a:extLst>
              <a:ext uri="{FF2B5EF4-FFF2-40B4-BE49-F238E27FC236}">
                <a16:creationId xmlns:a16="http://schemas.microsoft.com/office/drawing/2014/main" id="{6818E076-6B1C-1ECF-10C8-F7DC551E4326}"/>
              </a:ext>
            </a:extLst>
          </p:cNvPr>
          <p:cNvPicPr>
            <a:picLocks noChangeAspect="1"/>
          </p:cNvPicPr>
          <p:nvPr/>
        </p:nvPicPr>
        <p:blipFill>
          <a:blip r:embed="rId5"/>
          <a:stretch>
            <a:fillRect/>
          </a:stretch>
        </p:blipFill>
        <p:spPr>
          <a:xfrm>
            <a:off x="6600994" y="3556254"/>
            <a:ext cx="2534639" cy="1739714"/>
          </a:xfrm>
          <a:prstGeom prst="rect">
            <a:avLst/>
          </a:prstGeom>
        </p:spPr>
      </p:pic>
      <p:pic>
        <p:nvPicPr>
          <p:cNvPr id="16" name="Picture 15">
            <a:extLst>
              <a:ext uri="{FF2B5EF4-FFF2-40B4-BE49-F238E27FC236}">
                <a16:creationId xmlns:a16="http://schemas.microsoft.com/office/drawing/2014/main" id="{B9858FBC-59C8-5627-7FEE-1CF8D8543465}"/>
              </a:ext>
            </a:extLst>
          </p:cNvPr>
          <p:cNvPicPr>
            <a:picLocks noChangeAspect="1"/>
          </p:cNvPicPr>
          <p:nvPr/>
        </p:nvPicPr>
        <p:blipFill>
          <a:blip r:embed="rId6"/>
          <a:stretch>
            <a:fillRect/>
          </a:stretch>
        </p:blipFill>
        <p:spPr>
          <a:xfrm>
            <a:off x="9402009" y="3526505"/>
            <a:ext cx="2534639" cy="1746668"/>
          </a:xfrm>
          <a:prstGeom prst="rect">
            <a:avLst/>
          </a:prstGeom>
        </p:spPr>
      </p:pic>
      <p:sp>
        <p:nvSpPr>
          <p:cNvPr id="17" name="TextBox 16">
            <a:extLst>
              <a:ext uri="{FF2B5EF4-FFF2-40B4-BE49-F238E27FC236}">
                <a16:creationId xmlns:a16="http://schemas.microsoft.com/office/drawing/2014/main" id="{94C919A2-8B4F-A680-97D0-4A79E1DB8009}"/>
              </a:ext>
            </a:extLst>
          </p:cNvPr>
          <p:cNvSpPr txBox="1"/>
          <p:nvPr/>
        </p:nvSpPr>
        <p:spPr>
          <a:xfrm>
            <a:off x="6600994" y="5295968"/>
            <a:ext cx="5753679" cy="80021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Top: </a:t>
            </a:r>
            <a:r>
              <a:rPr lang="en-US" sz="1400" dirty="0">
                <a:latin typeface="Arial" panose="020B0604020202020204" pitchFamily="34" charset="0"/>
                <a:cs typeface="Arial" panose="020B0604020202020204" pitchFamily="34" charset="0"/>
              </a:rPr>
              <a:t>QBO W - QBO E near-tropopause DJF  pressure for ERA-I (left) and 60LCAM5 (right). </a:t>
            </a:r>
            <a:r>
              <a:rPr lang="en-US" sz="1400" b="1" dirty="0">
                <a:latin typeface="Arial" panose="020B0604020202020204" pitchFamily="34" charset="0"/>
                <a:cs typeface="Arial" panose="020B0604020202020204" pitchFamily="34" charset="0"/>
              </a:rPr>
              <a:t>Bottom: </a:t>
            </a:r>
            <a:r>
              <a:rPr lang="en-US" sz="1400" dirty="0">
                <a:latin typeface="Arial" panose="020B0604020202020204" pitchFamily="34" charset="0"/>
                <a:cs typeface="Arial" panose="020B0604020202020204" pitchFamily="34" charset="0"/>
              </a:rPr>
              <a:t>Same as top but for precipitation</a:t>
            </a:r>
          </a:p>
          <a:p>
            <a:endParaRPr lang="en-US" dirty="0"/>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198</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60</cp:revision>
  <dcterms:created xsi:type="dcterms:W3CDTF">2017-08-29T22:43:04Z</dcterms:created>
  <dcterms:modified xsi:type="dcterms:W3CDTF">2022-06-09T15:46:17Z</dcterms:modified>
</cp:coreProperties>
</file>