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29"/>
    <p:restoredTop sz="93713"/>
  </p:normalViewPr>
  <p:slideViewPr>
    <p:cSldViewPr snapToGrid="0" snapToObjects="1">
      <p:cViewPr varScale="1">
        <p:scale>
          <a:sx n="82" d="100"/>
          <a:sy n="82" d="100"/>
        </p:scale>
        <p:origin x="86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1C43C-5270-6E4D-8E0C-2C6201F7A6A1}" type="datetimeFigureOut">
              <a:rPr lang="en-US" smtClean="0"/>
              <a:t>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E05D7-4AB5-C843-90BF-0ECD6281DB15}" type="slidenum">
              <a:rPr lang="en-US" smtClean="0"/>
              <a:t>‹#›</a:t>
            </a:fld>
            <a:endParaRPr lang="en-US"/>
          </a:p>
        </p:txBody>
      </p:sp>
    </p:spTree>
    <p:extLst>
      <p:ext uri="{BB962C8B-B14F-4D97-AF65-F5344CB8AC3E}">
        <p14:creationId xmlns:p14="http://schemas.microsoft.com/office/powerpoint/2010/main" val="252993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CE05D7-4AB5-C843-90BF-0ECD6281DB15}" type="slidenum">
              <a:rPr lang="en-US" smtClean="0"/>
              <a:t>1</a:t>
            </a:fld>
            <a:endParaRPr lang="en-US"/>
          </a:p>
        </p:txBody>
      </p:sp>
    </p:spTree>
    <p:extLst>
      <p:ext uri="{BB962C8B-B14F-4D97-AF65-F5344CB8AC3E}">
        <p14:creationId xmlns:p14="http://schemas.microsoft.com/office/powerpoint/2010/main" val="4133187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3/1/2022</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267525" y="141144"/>
            <a:ext cx="11343228" cy="738664"/>
          </a:xfrm>
          <a:prstGeom prst="rect">
            <a:avLst/>
          </a:prstGeom>
          <a:noFill/>
        </p:spPr>
        <p:txBody>
          <a:bodyPr wrap="square" rtlCol="0">
            <a:spAutoFit/>
          </a:bodyPr>
          <a:lstStyle/>
          <a:p>
            <a:pPr algn="ctr"/>
            <a:r>
              <a:rPr lang="en-US" sz="2400" b="1" dirty="0"/>
              <a:t>Long-range prediction and the stratosphere</a:t>
            </a:r>
            <a:br>
              <a:rPr lang="en-US" sz="2400" b="1" dirty="0"/>
            </a:br>
            <a:r>
              <a:rPr lang="en-US" i="1" dirty="0"/>
              <a:t>(Review paper)</a:t>
            </a:r>
          </a:p>
        </p:txBody>
      </p:sp>
      <p:sp>
        <p:nvSpPr>
          <p:cNvPr id="5" name="TextBox 4">
            <a:extLst>
              <a:ext uri="{FF2B5EF4-FFF2-40B4-BE49-F238E27FC236}">
                <a16:creationId xmlns:a16="http://schemas.microsoft.com/office/drawing/2014/main" id="{6AF21CA0-BFB2-FD49-B87B-691F5EF29D9D}"/>
              </a:ext>
            </a:extLst>
          </p:cNvPr>
          <p:cNvSpPr txBox="1"/>
          <p:nvPr/>
        </p:nvSpPr>
        <p:spPr>
          <a:xfrm>
            <a:off x="251593" y="940911"/>
            <a:ext cx="11785928" cy="646331"/>
          </a:xfrm>
          <a:prstGeom prst="rect">
            <a:avLst/>
          </a:prstGeom>
          <a:noFill/>
          <a:ln>
            <a:solidFill>
              <a:schemeClr val="accent1"/>
            </a:solidFill>
          </a:ln>
        </p:spPr>
        <p:txBody>
          <a:bodyPr wrap="square" rtlCol="0">
            <a:spAutoFit/>
          </a:bodyPr>
          <a:lstStyle/>
          <a:p>
            <a:pPr algn="ctr"/>
            <a:r>
              <a:rPr lang="en-US" dirty="0">
                <a:latin typeface="Arial" panose="020B0604020202020204" pitchFamily="34" charset="0"/>
                <a:cs typeface="Arial" panose="020B0604020202020204" pitchFamily="34" charset="0"/>
              </a:rPr>
              <a:t>Scaife, A. A., … </a:t>
            </a:r>
            <a:r>
              <a:rPr lang="en-US" b="1" dirty="0">
                <a:latin typeface="Arial" panose="020B0604020202020204" pitchFamily="34" charset="0"/>
                <a:cs typeface="Arial" panose="020B0604020202020204" pitchFamily="34" charset="0"/>
              </a:rPr>
              <a:t>J. Richter</a:t>
            </a:r>
            <a:r>
              <a:rPr lang="en-US" dirty="0">
                <a:latin typeface="Arial" panose="020B0604020202020204" pitchFamily="34" charset="0"/>
                <a:cs typeface="Arial" panose="020B0604020202020204" pitchFamily="34" charset="0"/>
              </a:rPr>
              <a:t>,  et al. (2022): </a:t>
            </a:r>
            <a:br>
              <a:rPr lang="en-US"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Atmos. Chem. Phys. </a:t>
            </a:r>
            <a:r>
              <a:rPr lang="en-US" dirty="0"/>
              <a:t>https://</a:t>
            </a:r>
            <a:r>
              <a:rPr lang="en-US" dirty="0" err="1"/>
              <a:t>doi.org</a:t>
            </a:r>
            <a:r>
              <a:rPr lang="en-US" dirty="0"/>
              <a:t>/10.5194/acp-22-2601-2022</a:t>
            </a:r>
            <a:endParaRPr lang="en-US" sz="1600" dirty="0"/>
          </a:p>
        </p:txBody>
      </p:sp>
      <p:sp>
        <p:nvSpPr>
          <p:cNvPr id="11" name="TextBox 10">
            <a:extLst>
              <a:ext uri="{FF2B5EF4-FFF2-40B4-BE49-F238E27FC236}">
                <a16:creationId xmlns:a16="http://schemas.microsoft.com/office/drawing/2014/main" id="{C1487AF8-B774-BC41-BABF-E7279BA534C8}"/>
              </a:ext>
            </a:extLst>
          </p:cNvPr>
          <p:cNvSpPr txBox="1"/>
          <p:nvPr/>
        </p:nvSpPr>
        <p:spPr>
          <a:xfrm>
            <a:off x="106399" y="1643502"/>
            <a:ext cx="6062056" cy="984885"/>
          </a:xfrm>
          <a:prstGeom prst="rect">
            <a:avLst/>
          </a:prstGeom>
          <a:noFill/>
        </p:spPr>
        <p:txBody>
          <a:bodyPr wrap="square" rtlCol="0">
            <a:spAutoFit/>
          </a:bodyPr>
          <a:lstStyle/>
          <a:p>
            <a:r>
              <a:rPr lang="en-US" sz="1600" b="1" i="1" dirty="0">
                <a:latin typeface="Arial"/>
                <a:cs typeface="Arial"/>
              </a:rPr>
              <a:t>OBJECTIVE</a:t>
            </a:r>
          </a:p>
          <a:p>
            <a:r>
              <a:rPr lang="en-US" sz="1400" dirty="0">
                <a:latin typeface="Arial"/>
                <a:cs typeface="Arial"/>
              </a:rPr>
              <a:t>To provide an overview of how the inclusion of the stratosphere in forecast systems aids monthly, seasonal, and annual-to-decadal climate predictions and multi-decadal projections.</a:t>
            </a:r>
          </a:p>
        </p:txBody>
      </p:sp>
      <p:sp>
        <p:nvSpPr>
          <p:cNvPr id="12" name="TextBox 11">
            <a:extLst>
              <a:ext uri="{FF2B5EF4-FFF2-40B4-BE49-F238E27FC236}">
                <a16:creationId xmlns:a16="http://schemas.microsoft.com/office/drawing/2014/main" id="{ADD8E89C-8017-E545-8990-66150241C46E}"/>
              </a:ext>
            </a:extLst>
          </p:cNvPr>
          <p:cNvSpPr txBox="1"/>
          <p:nvPr/>
        </p:nvSpPr>
        <p:spPr>
          <a:xfrm>
            <a:off x="98433" y="2605545"/>
            <a:ext cx="6046124" cy="984885"/>
          </a:xfrm>
          <a:prstGeom prst="rect">
            <a:avLst/>
          </a:prstGeom>
          <a:noFill/>
        </p:spPr>
        <p:txBody>
          <a:bodyPr wrap="square" rtlCol="0">
            <a:spAutoFit/>
          </a:bodyPr>
          <a:lstStyle/>
          <a:p>
            <a:r>
              <a:rPr lang="en-US" sz="1600" b="1" i="1" dirty="0">
                <a:latin typeface="Arial"/>
                <a:cs typeface="Arial"/>
              </a:rPr>
              <a:t>APPROACH</a:t>
            </a:r>
          </a:p>
          <a:p>
            <a:r>
              <a:rPr lang="en-US" sz="1400" dirty="0">
                <a:latin typeface="Arial"/>
                <a:cs typeface="Arial"/>
              </a:rPr>
              <a:t>Literature review of historical and recent advances on this topic, ending with an outlook towards the future and identification of areas of improvement that could benefit long-term predictions.</a:t>
            </a:r>
            <a:endParaRPr lang="en-US" sz="1600" b="1" i="1"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98307" y="3575140"/>
            <a:ext cx="6339065" cy="846385"/>
          </a:xfrm>
          <a:prstGeom prst="rect">
            <a:avLst/>
          </a:prstGeom>
          <a:noFill/>
        </p:spPr>
        <p:txBody>
          <a:bodyPr wrap="square" rtlCol="0">
            <a:spAutoFit/>
          </a:bodyPr>
          <a:lstStyle/>
          <a:p>
            <a:r>
              <a:rPr lang="en-US" sz="1600" b="1" i="1" dirty="0">
                <a:latin typeface="Arial"/>
                <a:cs typeface="Arial"/>
              </a:rPr>
              <a:t>IMPACT</a:t>
            </a:r>
          </a:p>
          <a:p>
            <a:r>
              <a:rPr lang="en-US" sz="1400" dirty="0">
                <a:latin typeface="Arial"/>
                <a:cs typeface="Arial"/>
              </a:rPr>
              <a:t/>
            </a:r>
            <a:br>
              <a:rPr lang="en-US" sz="1400" dirty="0">
                <a:latin typeface="Arial"/>
                <a:cs typeface="Arial"/>
              </a:rPr>
            </a:br>
            <a:endParaRPr lang="en-US" sz="1400" dirty="0">
              <a:latin typeface="Arial"/>
              <a:cs typeface="Arial"/>
            </a:endParaRPr>
          </a:p>
        </p:txBody>
      </p:sp>
      <p:sp>
        <p:nvSpPr>
          <p:cNvPr id="14" name="TextBox 13">
            <a:extLst>
              <a:ext uri="{FF2B5EF4-FFF2-40B4-BE49-F238E27FC236}">
                <a16:creationId xmlns:a16="http://schemas.microsoft.com/office/drawing/2014/main" id="{8BD24271-C888-7845-90A1-5D918D2F24F7}"/>
              </a:ext>
            </a:extLst>
          </p:cNvPr>
          <p:cNvSpPr txBox="1"/>
          <p:nvPr/>
        </p:nvSpPr>
        <p:spPr>
          <a:xfrm>
            <a:off x="98307" y="3804590"/>
            <a:ext cx="6046124" cy="270843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stratospheric state affects predictability on subseasonal to multi-decadal timescales. The state of the stratospheric polar vortex, including sudden stratospheric warmings, affect surface prediction, especially the North Atlantic Oscillation (NAO) on subseasonal time-scales. The stratospheric quasi-biennial Oscillation (QBO) affects the Madden-Julian Oscillation (MJO) on monthly time-scales, and the NAO and ENSO teleconnections on monthly to annual timescales. Stratospheric volcanic aerosols, solar variability, ozone and greenhouse gas concentrations become important for longer term predictions. Improved representation of the observed stratospheric-tropospheric teleconnections would likely improve tropospheric prediction on all timescales.</a:t>
            </a:r>
          </a:p>
          <a:p>
            <a:endParaRPr lang="en-US" sz="1600" b="1" i="1" dirty="0">
              <a:latin typeface="Arial"/>
              <a:cs typeface="Arial"/>
            </a:endParaRPr>
          </a:p>
        </p:txBody>
      </p:sp>
      <p:sp>
        <p:nvSpPr>
          <p:cNvPr id="9" name="TextBox 8">
            <a:extLst>
              <a:ext uri="{FF2B5EF4-FFF2-40B4-BE49-F238E27FC236}">
                <a16:creationId xmlns:a16="http://schemas.microsoft.com/office/drawing/2014/main" id="{DEB93D60-2CAA-8546-96C5-19C34806D1F2}"/>
              </a:ext>
            </a:extLst>
          </p:cNvPr>
          <p:cNvSpPr txBox="1"/>
          <p:nvPr/>
        </p:nvSpPr>
        <p:spPr>
          <a:xfrm>
            <a:off x="6688291" y="1868764"/>
            <a:ext cx="5015768" cy="646331"/>
          </a:xfrm>
          <a:prstGeom prst="rect">
            <a:avLst/>
          </a:prstGeom>
          <a:noFill/>
        </p:spPr>
        <p:txBody>
          <a:bodyPr wrap="square" rtlCol="0">
            <a:spAutoFit/>
          </a:bodyPr>
          <a:lstStyle/>
          <a:p>
            <a:pPr algn="ctr"/>
            <a:r>
              <a:rPr lang="en-US" b="1" dirty="0"/>
              <a:t>Role of the stratosphere in long-term prediction</a:t>
            </a:r>
          </a:p>
        </p:txBody>
      </p:sp>
      <p:pic>
        <p:nvPicPr>
          <p:cNvPr id="2" name="Picture 1">
            <a:extLst>
              <a:ext uri="{FF2B5EF4-FFF2-40B4-BE49-F238E27FC236}">
                <a16:creationId xmlns:a16="http://schemas.microsoft.com/office/drawing/2014/main" id="{989E8E2D-AFD9-7440-9BCF-2102FD1CA642}"/>
              </a:ext>
            </a:extLst>
          </p:cNvPr>
          <p:cNvPicPr>
            <a:picLocks noChangeAspect="1"/>
          </p:cNvPicPr>
          <p:nvPr/>
        </p:nvPicPr>
        <p:blipFill>
          <a:blip r:embed="rId3"/>
          <a:stretch>
            <a:fillRect/>
          </a:stretch>
        </p:blipFill>
        <p:spPr>
          <a:xfrm>
            <a:off x="6371505" y="2591539"/>
            <a:ext cx="5462728" cy="3269564"/>
          </a:xfrm>
          <a:prstGeom prst="rect">
            <a:avLst/>
          </a:prstGeom>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TotalTime>
  <Words>212</Words>
  <Application>Microsoft Office PowerPoint</Application>
  <PresentationFormat>Widescreen</PresentationFormat>
  <Paragraphs>11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64</cp:revision>
  <dcterms:created xsi:type="dcterms:W3CDTF">2017-08-29T22:43:04Z</dcterms:created>
  <dcterms:modified xsi:type="dcterms:W3CDTF">2022-03-01T17:13:16Z</dcterms:modified>
</cp:coreProperties>
</file>