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3D3"/>
    <a:srgbClr val="008000"/>
    <a:srgbClr val="217CB5"/>
    <a:srgbClr val="4472C4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 autoAdjust="0"/>
    <p:restoredTop sz="75510" autoAdjust="0"/>
  </p:normalViewPr>
  <p:slideViewPr>
    <p:cSldViewPr snapToGrid="0">
      <p:cViewPr varScale="1">
        <p:scale>
          <a:sx n="95" d="100"/>
          <a:sy n="95" d="100"/>
        </p:scale>
        <p:origin x="1976" y="184"/>
      </p:cViewPr>
      <p:guideLst/>
    </p:cSldViewPr>
  </p:slideViewPr>
  <p:outlineViewPr>
    <p:cViewPr>
      <p:scale>
        <a:sx n="33" d="100"/>
        <a:sy n="33" d="100"/>
      </p:scale>
      <p:origin x="0" y="-1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3E093E-4406-63D2-3A44-B33853F6AC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4F4CD-F02A-3676-2F49-21CA1A8D43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5066E-2B15-40C8-A757-D77ACA7AD65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BE505-0624-67AB-9CA9-F833D89E15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4002A-27DA-2588-CFFA-45CDC29C91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4BB47-FB86-41EB-A9B2-0879F7CC7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54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AF06F-D519-4395-BE25-305C0D357466}" type="datetimeFigureOut">
              <a:rPr lang="en-US" smtClean="0"/>
              <a:t>5/22/23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E62C2-670F-4545-A1FB-0006B856B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1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Explanation: Atmospheric temperature trend for different layers of the Earth’s atmosphere. The figure show clear stratospheric cooling (increasing with height) and tropospheric warming.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E62C2-670F-4545-A1FB-0006B856B6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2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DB3A-59B6-45BA-A8C2-1299284328B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DD8F-D149-4EB8-BF02-E42CF392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3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DB3A-59B6-45BA-A8C2-1299284328B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DD8F-D149-4EB8-BF02-E42CF392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8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DB3A-59B6-45BA-A8C2-1299284328B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DD8F-D149-4EB8-BF02-E42CF392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1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52475"/>
            <a:ext cx="5906278" cy="48014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488648" y="5360083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91614" y="4014335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18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3" y="6384940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741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DB3A-59B6-45BA-A8C2-1299284328B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DD8F-D149-4EB8-BF02-E42CF392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3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DB3A-59B6-45BA-A8C2-1299284328B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DD8F-D149-4EB8-BF02-E42CF392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5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DB3A-59B6-45BA-A8C2-1299284328B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DD8F-D149-4EB8-BF02-E42CF392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5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DB3A-59B6-45BA-A8C2-1299284328B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DD8F-D149-4EB8-BF02-E42CF392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8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DB3A-59B6-45BA-A8C2-1299284328B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DD8F-D149-4EB8-BF02-E42CF392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0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DB3A-59B6-45BA-A8C2-1299284328B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DD8F-D149-4EB8-BF02-E42CF392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3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DB3A-59B6-45BA-A8C2-1299284328B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DD8F-D149-4EB8-BF02-E42CF392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8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DB3A-59B6-45BA-A8C2-1299284328B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8DD8F-D149-4EB8-BF02-E42CF392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5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3DB3A-59B6-45BA-A8C2-1299284328BF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DD8F-D149-4EB8-BF02-E42CF3921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7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t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5FCC011-33C3-6D34-5F32-9026D9847EC8}"/>
              </a:ext>
            </a:extLst>
          </p:cNvPr>
          <p:cNvSpPr/>
          <p:nvPr/>
        </p:nvSpPr>
        <p:spPr>
          <a:xfrm>
            <a:off x="7457430" y="800203"/>
            <a:ext cx="4440674" cy="5327131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88648" y="23949"/>
            <a:ext cx="11190515" cy="70866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Exceptional stratospheric contribution to</a:t>
            </a:r>
            <a:br>
              <a:rPr lang="en-US" sz="2800" dirty="0"/>
            </a:br>
            <a:r>
              <a:rPr lang="en-US" sz="2800" dirty="0"/>
              <a:t>human fingerprints on atmospheric temperature</a:t>
            </a:r>
          </a:p>
        </p:txBody>
      </p:sp>
      <p:sp>
        <p:nvSpPr>
          <p:cNvPr id="36" name="Text Placeholder 21">
            <a:extLst>
              <a:ext uri="{FF2B5EF4-FFF2-40B4-BE49-F238E27FC236}">
                <a16:creationId xmlns:a16="http://schemas.microsoft.com/office/drawing/2014/main" id="{03FD4251-8EB1-7F44-98FB-65E337A73F85}"/>
              </a:ext>
            </a:extLst>
          </p:cNvPr>
          <p:cNvSpPr txBox="1">
            <a:spLocks/>
          </p:cNvSpPr>
          <p:nvPr/>
        </p:nvSpPr>
        <p:spPr>
          <a:xfrm>
            <a:off x="436033" y="1030748"/>
            <a:ext cx="6040967" cy="110285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Objective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Extend vertical fingerprinting of atmospheric temperature to the upper stratosphere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D2EA13-4859-9F76-E81F-53005680160F}"/>
              </a:ext>
            </a:extLst>
          </p:cNvPr>
          <p:cNvSpPr txBox="1"/>
          <p:nvPr/>
        </p:nvSpPr>
        <p:spPr>
          <a:xfrm>
            <a:off x="406996" y="5527170"/>
            <a:ext cx="6901188" cy="600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100" b="1" dirty="0"/>
              <a:t>Reference: </a:t>
            </a:r>
            <a:r>
              <a:rPr lang="en-US" sz="1100" dirty="0" err="1">
                <a:solidFill>
                  <a:srgbClr val="172B4D"/>
                </a:solidFill>
                <a:effectLst/>
              </a:rPr>
              <a:t>Santer</a:t>
            </a:r>
            <a:r>
              <a:rPr lang="en-US" sz="1100" dirty="0">
                <a:solidFill>
                  <a:srgbClr val="172B4D"/>
                </a:solidFill>
                <a:effectLst/>
              </a:rPr>
              <a:t>, B. D., S. Po-</a:t>
            </a:r>
            <a:r>
              <a:rPr lang="en-US" sz="1100" dirty="0" err="1">
                <a:solidFill>
                  <a:srgbClr val="172B4D"/>
                </a:solidFill>
                <a:effectLst/>
              </a:rPr>
              <a:t>Chedley</a:t>
            </a:r>
            <a:r>
              <a:rPr lang="en-US" sz="1100" dirty="0">
                <a:solidFill>
                  <a:srgbClr val="172B4D"/>
                </a:solidFill>
                <a:effectLst/>
              </a:rPr>
              <a:t>, L. Zhao, C.-Z. Zou, Q. Fu, S. Solomon, D. W. J. Thompson, C. Mears, and K. E. Taylor, 2022: Exceptional Stratospheric Contribution to Human Fingerprints on Atmospheric Temperature</a:t>
            </a:r>
            <a:r>
              <a:rPr lang="en-US" sz="1100" i="1" dirty="0">
                <a:effectLst/>
              </a:rPr>
              <a:t>, </a:t>
            </a:r>
            <a:r>
              <a:rPr lang="en-US" sz="1100" i="1" dirty="0"/>
              <a:t>Proceedings of the National Academy of Sciences</a:t>
            </a:r>
            <a:r>
              <a:rPr lang="en-US" sz="1100" dirty="0"/>
              <a:t>, </a:t>
            </a:r>
            <a:r>
              <a:rPr lang="en-US" sz="1100" b="1" dirty="0"/>
              <a:t>120</a:t>
            </a:r>
            <a:r>
              <a:rPr lang="en-US" sz="1100" dirty="0"/>
              <a:t>(20) e2300758120, </a:t>
            </a:r>
            <a:r>
              <a:rPr lang="en-US" sz="1100" dirty="0" err="1"/>
              <a:t>doi</a:t>
            </a:r>
            <a:r>
              <a:rPr lang="en-US" sz="1100" dirty="0"/>
              <a:t>: 10.1073/pnas.2300758120. </a:t>
            </a:r>
            <a:endParaRPr lang="en-US" sz="1100" i="1" dirty="0"/>
          </a:p>
        </p:txBody>
      </p:sp>
      <p:pic>
        <p:nvPicPr>
          <p:cNvPr id="2" name="Picture 1" descr="lab_logo_black_rgb.tif">
            <a:extLst>
              <a:ext uri="{FF2B5EF4-FFF2-40B4-BE49-F238E27FC236}">
                <a16:creationId xmlns:a16="http://schemas.microsoft.com/office/drawing/2014/main" id="{D37AE50E-B161-01E8-E402-7CFE56FC7C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87" b="10225"/>
          <a:stretch/>
        </p:blipFill>
        <p:spPr>
          <a:xfrm>
            <a:off x="11186115" y="6294535"/>
            <a:ext cx="541834" cy="523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3099F7-D897-B17F-928A-BA9DE3619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799" y="6315576"/>
            <a:ext cx="1196950" cy="481613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05FFA1B-2CDA-B94E-45CF-7CB2F6605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87" y="6309712"/>
            <a:ext cx="1017035" cy="508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35BB7B-D85E-3536-A1A5-ED61854B3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842" y="1121273"/>
            <a:ext cx="3868321" cy="50060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AA3DC7-F2A4-F911-60EF-43FBFA739161}"/>
              </a:ext>
            </a:extLst>
          </p:cNvPr>
          <p:cNvSpPr txBox="1"/>
          <p:nvPr/>
        </p:nvSpPr>
        <p:spPr>
          <a:xfrm>
            <a:off x="7453642" y="774803"/>
            <a:ext cx="4440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Atmospheric Temperature Trends by Altitude</a:t>
            </a:r>
            <a:endParaRPr lang="en-US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43B4A3-0E70-ED79-EAAE-82704CA4D2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75" y="6333986"/>
            <a:ext cx="876300" cy="425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13BA61A-63B0-9A25-13E7-A3E086340E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115" y="6309712"/>
            <a:ext cx="1609880" cy="454618"/>
          </a:xfrm>
          <a:prstGeom prst="rect">
            <a:avLst/>
          </a:prstGeom>
        </p:spPr>
      </p:pic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7D016F6-6DDF-D2F2-19E6-CAC7A6D1BA44}"/>
              </a:ext>
            </a:extLst>
          </p:cNvPr>
          <p:cNvSpPr txBox="1">
            <a:spLocks/>
          </p:cNvSpPr>
          <p:nvPr/>
        </p:nvSpPr>
        <p:spPr>
          <a:xfrm>
            <a:off x="436033" y="2133600"/>
            <a:ext cx="6040967" cy="28194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Key Results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Tropospheric warming and stratospheric cooling are simulated by models and evident in satellite observations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These atmospheric temperature changes are attributable to human activities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Inclusion of stratospheric data enhances the signal-to-noise ratio by a factor of five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It is nearly impossible for natural variability to explain the observed changes in atmospheric temperature</a:t>
            </a:r>
          </a:p>
        </p:txBody>
      </p:sp>
    </p:spTree>
    <p:extLst>
      <p:ext uri="{BB962C8B-B14F-4D97-AF65-F5344CB8AC3E}">
        <p14:creationId xmlns:p14="http://schemas.microsoft.com/office/powerpoint/2010/main" val="34061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5191</TotalTime>
  <Words>190</Words>
  <Application>Microsoft Macintosh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Exceptional stratospheric contribution to human fingerprints on atmospheric temperature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Vallario, Bob</dc:creator>
  <cp:lastModifiedBy>Po-Chedley, Stephen</cp:lastModifiedBy>
  <cp:revision>21</cp:revision>
  <dcterms:created xsi:type="dcterms:W3CDTF">2022-09-21T14:05:28Z</dcterms:created>
  <dcterms:modified xsi:type="dcterms:W3CDTF">2023-05-22T14:57:23Z</dcterms:modified>
</cp:coreProperties>
</file>