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16284"/>
    <a:srgbClr val="2D4059"/>
    <a:srgbClr val="5D8BBC"/>
    <a:srgbClr val="555657"/>
    <a:srgbClr val="BCE0F7"/>
    <a:srgbClr val="549AD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33"/>
    <p:restoredTop sz="79482"/>
  </p:normalViewPr>
  <p:slideViewPr>
    <p:cSldViewPr snapToGrid="0">
      <p:cViewPr varScale="1">
        <p:scale>
          <a:sx n="140" d="100"/>
          <a:sy n="140" d="100"/>
        </p:scale>
        <p:origin x="162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47E5FF-03D5-3A45-B164-E902DBD208C5}" type="datetimeFigureOut">
              <a:rPr lang="en-US" smtClean="0"/>
              <a:t>1/3/24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D660C9-D211-9C4F-9AF9-B1301D5A8792}" type="slidenum">
              <a:rPr lang="en-US" smtClean="0"/>
              <a:t>‹#›</a:t>
            </a:fld>
            <a:endParaRPr lang="en-US"/>
          </a:p>
        </p:txBody>
      </p:sp>
    </p:spTree>
    <p:extLst>
      <p:ext uri="{BB962C8B-B14F-4D97-AF65-F5344CB8AC3E}">
        <p14:creationId xmlns:p14="http://schemas.microsoft.com/office/powerpoint/2010/main" val="41358416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ts val="2100"/>
              </a:lnSpc>
              <a:spcBef>
                <a:spcPts val="0"/>
              </a:spcBef>
              <a:spcAft>
                <a:spcPts val="300"/>
              </a:spcAft>
              <a:tabLst>
                <a:tab pos="2052955" algn="l"/>
              </a:tabLst>
            </a:pPr>
            <a:r>
              <a:rPr lang="en-US" sz="1800" b="1"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rPr>
              <a:t>The Science	</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ct val="115000"/>
              </a:lnSpc>
              <a:spcBef>
                <a:spcPts val="0"/>
              </a:spcBef>
              <a:spcAft>
                <a:spcPts val="0"/>
              </a:spcAft>
            </a:pPr>
            <a: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PCMDI Scientists and colleagues have used a novel tool to filter out the noise of climate variability to better extract the underlying signal of global mean surface warming. This reduces the influence of short-term natural fluctuations like El Nino events on global warming trends, and allows for a clearer assessment of the rate of warming and whether it is changing over time.  </a:t>
            </a:r>
          </a:p>
          <a:p>
            <a:pPr marL="0" marR="0">
              <a:lnSpc>
                <a:spcPct val="115000"/>
              </a:lnSpc>
              <a:spcBef>
                <a:spcPts val="0"/>
              </a:spcBef>
              <a:spcAft>
                <a:spcPts val="0"/>
              </a:spcAft>
            </a:pP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ts val="2100"/>
              </a:lnSpc>
              <a:spcBef>
                <a:spcPts val="0"/>
              </a:spcBef>
              <a:spcAft>
                <a:spcPts val="300"/>
              </a:spcAft>
            </a:pPr>
            <a:r>
              <a:rPr lang="en-US" sz="1800" b="1"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rPr>
              <a:t>The Impact</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ct val="115000"/>
              </a:lnSpc>
              <a:spcBef>
                <a:spcPts val="0"/>
              </a:spcBef>
              <a:spcAft>
                <a:spcPts val="900"/>
              </a:spcAft>
            </a:pPr>
            <a: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Using this novel filtering approach, the team finds that the warming rate has remained remarkably steady through time, including during recent periods of prolonged La Nina occurrence. However, there is some indication that the observed warming rate shifted into a larger regime after about 1990. Global climate models as a whole struggle to reproduce these features. </a:t>
            </a:r>
          </a:p>
          <a:p>
            <a:pPr marL="0" marR="0">
              <a:lnSpc>
                <a:spcPct val="115000"/>
              </a:lnSpc>
              <a:spcBef>
                <a:spcPts val="0"/>
              </a:spcBef>
              <a:spcAft>
                <a:spcPts val="900"/>
              </a:spcAft>
            </a:pP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ts val="2100"/>
              </a:lnSpc>
              <a:spcBef>
                <a:spcPts val="0"/>
              </a:spcBef>
              <a:spcAft>
                <a:spcPts val="300"/>
              </a:spcAft>
            </a:pPr>
            <a:r>
              <a:rPr lang="en-US" sz="1800" b="1"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rPr>
              <a:t>Summary</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ct val="115000"/>
              </a:lnSpc>
              <a:spcBef>
                <a:spcPts val="0"/>
              </a:spcBef>
              <a:spcAft>
                <a:spcPts val="1000"/>
              </a:spcAft>
            </a:pPr>
            <a:r>
              <a:rPr lang="en-US" sz="1800" dirty="0">
                <a:effectLst/>
                <a:latin typeface="Arial" panose="020B0604020202020204" pitchFamily="34" charset="0"/>
                <a:ea typeface="MS Mincho" panose="02020609040205080304" pitchFamily="49" charset="-128"/>
                <a:cs typeface="Times New Roman" panose="02020603050405020304" pitchFamily="18" charset="0"/>
              </a:rPr>
              <a:t>The change in global mean surface temperature is a crucial and broadly used indicator of the evolution of climate change. Any decadal scale changes in warming rate are however obfuscated by internal variability. Here we show that the surface temperature increase through the recent La Nina influenced years (2022) is consistent with the 50-year trend of 0.18 °C/decade. We use an Earth System Model based tool to filter out modulations to the warming rate by sea-surface temperature patterns and find consistent warming rates in four major global temperature data series. However, we also find clear indications, in all observational series, of a step-up in warming rate since around 1990. CMIP6 models generally do not capture this observed combination of long-term warming rate and recent increase.</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ts val="2100"/>
              </a:lnSpc>
              <a:spcBef>
                <a:spcPts val="0"/>
              </a:spcBef>
              <a:spcAft>
                <a:spcPts val="300"/>
              </a:spcAft>
              <a:tabLst>
                <a:tab pos="2052955" algn="l"/>
              </a:tabLst>
            </a:pPr>
            <a:endParaRPr lang="en-US" dirty="0"/>
          </a:p>
        </p:txBody>
      </p:sp>
      <p:sp>
        <p:nvSpPr>
          <p:cNvPr id="4" name="Slide Number Placeholder 3"/>
          <p:cNvSpPr>
            <a:spLocks noGrp="1"/>
          </p:cNvSpPr>
          <p:nvPr>
            <p:ph type="sldNum" sz="quarter" idx="5"/>
          </p:nvPr>
        </p:nvSpPr>
        <p:spPr/>
        <p:txBody>
          <a:bodyPr/>
          <a:lstStyle/>
          <a:p>
            <a:fld id="{35D660C9-D211-9C4F-9AF9-B1301D5A8792}" type="slidenum">
              <a:rPr lang="en-US" smtClean="0"/>
              <a:t>1</a:t>
            </a:fld>
            <a:endParaRPr lang="en-US"/>
          </a:p>
        </p:txBody>
      </p:sp>
    </p:spTree>
    <p:extLst>
      <p:ext uri="{BB962C8B-B14F-4D97-AF65-F5344CB8AC3E}">
        <p14:creationId xmlns:p14="http://schemas.microsoft.com/office/powerpoint/2010/main" val="11759475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8FEE4A0-DA22-B9C3-B8B4-9B26AD47A817}"/>
              </a:ext>
            </a:extLst>
          </p:cNvPr>
          <p:cNvSpPr/>
          <p:nvPr userDrawn="1"/>
        </p:nvSpPr>
        <p:spPr>
          <a:xfrm>
            <a:off x="1" y="6213473"/>
            <a:ext cx="10654747" cy="644527"/>
          </a:xfrm>
          <a:prstGeom prst="rect">
            <a:avLst/>
          </a:prstGeom>
          <a:solidFill>
            <a:srgbClr val="2D4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0186069-F076-2D37-9828-5FDDE69766B0}"/>
              </a:ext>
            </a:extLst>
          </p:cNvPr>
          <p:cNvSpPr/>
          <p:nvPr userDrawn="1"/>
        </p:nvSpPr>
        <p:spPr>
          <a:xfrm>
            <a:off x="0" y="14736"/>
            <a:ext cx="12192000" cy="955291"/>
          </a:xfrm>
          <a:prstGeom prst="rect">
            <a:avLst/>
          </a:prstGeom>
          <a:solidFill>
            <a:srgbClr val="2D4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28CC64AF-240B-8092-859C-ECAF7C7A5B0A}"/>
              </a:ext>
            </a:extLst>
          </p:cNvPr>
          <p:cNvSpPr/>
          <p:nvPr userDrawn="1"/>
        </p:nvSpPr>
        <p:spPr>
          <a:xfrm>
            <a:off x="10377938" y="6181572"/>
            <a:ext cx="709955" cy="7099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SC Logos | U.S. DOE Office of Science (SC)">
            <a:extLst>
              <a:ext uri="{FF2B5EF4-FFF2-40B4-BE49-F238E27FC236}">
                <a16:creationId xmlns:a16="http://schemas.microsoft.com/office/drawing/2014/main" id="{4DE1D5AB-E320-1E35-9E2F-6A9B36AF896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2400" y="6294956"/>
            <a:ext cx="2969250" cy="498354"/>
          </a:xfrm>
          <a:prstGeom prst="rect">
            <a:avLst/>
          </a:prstGeom>
          <a:noFill/>
          <a:extLst>
            <a:ext uri="{909E8E84-426E-40DD-AFC4-6F175D3DCCD1}">
              <a14:hiddenFill xmlns:a14="http://schemas.microsoft.com/office/drawing/2010/main">
                <a:solidFill>
                  <a:srgbClr val="FFFFFF"/>
                </a:solidFill>
              </a14:hiddenFill>
            </a:ext>
          </a:extLst>
        </p:spPr>
      </p:pic>
      <p:sp>
        <p:nvSpPr>
          <p:cNvPr id="15" name="Text Placeholder 14">
            <a:extLst>
              <a:ext uri="{FF2B5EF4-FFF2-40B4-BE49-F238E27FC236}">
                <a16:creationId xmlns:a16="http://schemas.microsoft.com/office/drawing/2014/main" id="{B34C7779-5143-21CE-FA35-ACD1CDF425BE}"/>
              </a:ext>
            </a:extLst>
          </p:cNvPr>
          <p:cNvSpPr>
            <a:spLocks noGrp="1"/>
          </p:cNvSpPr>
          <p:nvPr userDrawn="1">
            <p:ph type="body" sz="quarter" idx="10"/>
          </p:nvPr>
        </p:nvSpPr>
        <p:spPr>
          <a:xfrm>
            <a:off x="0" y="12739"/>
            <a:ext cx="12192000" cy="957289"/>
          </a:xfrm>
        </p:spPr>
        <p:txBody>
          <a:bodyPr anchor="ctr"/>
          <a:lstStyle>
            <a:lvl1pPr marL="0" indent="0" algn="ctr">
              <a:buNone/>
              <a:defRPr b="1">
                <a:solidFill>
                  <a:schemeClr val="bg1"/>
                </a:solidFill>
              </a:defRPr>
            </a:lvl1pPr>
            <a:lvl5pPr marL="1828800" indent="0">
              <a:buNone/>
              <a:defRPr/>
            </a:lvl5pPr>
          </a:lstStyle>
          <a:p>
            <a:pPr lvl="0"/>
            <a:endParaRPr lang="en-US" dirty="0"/>
          </a:p>
        </p:txBody>
      </p:sp>
      <p:pic>
        <p:nvPicPr>
          <p:cNvPr id="1030" name="Picture 6">
            <a:extLst>
              <a:ext uri="{FF2B5EF4-FFF2-40B4-BE49-F238E27FC236}">
                <a16:creationId xmlns:a16="http://schemas.microsoft.com/office/drawing/2014/main" id="{A055F77E-E214-34DD-BC3A-A80EB3981838}"/>
              </a:ext>
            </a:extLst>
          </p:cNvPr>
          <p:cNvPicPr>
            <a:picLocks noChangeAspect="1" noChangeArrowheads="1"/>
          </p:cNvPicPr>
          <p:nvPr userDrawn="1"/>
        </p:nvPicPr>
        <p:blipFill rotWithShape="1">
          <a:blip r:embed="rId3">
            <a:biLevel thresh="25000"/>
            <a:extLst>
              <a:ext uri="{28A0092B-C50C-407E-A947-70E740481C1C}">
                <a14:useLocalDpi xmlns:a14="http://schemas.microsoft.com/office/drawing/2010/main" val="0"/>
              </a:ext>
            </a:extLst>
          </a:blip>
          <a:srcRect/>
          <a:stretch/>
        </p:blipFill>
        <p:spPr bwMode="auto">
          <a:xfrm>
            <a:off x="3481377" y="6316901"/>
            <a:ext cx="2357532" cy="454464"/>
          </a:xfrm>
          <a:prstGeom prst="rect">
            <a:avLst/>
          </a:prstGeom>
          <a:noFill/>
          <a:extLst>
            <a:ext uri="{909E8E84-426E-40DD-AFC4-6F175D3DCCD1}">
              <a14:hiddenFill xmlns:a14="http://schemas.microsoft.com/office/drawing/2010/main">
                <a:solidFill>
                  <a:srgbClr val="FFFFFF"/>
                </a:solidFill>
              </a14:hiddenFill>
            </a:ext>
          </a:extLst>
        </p:spPr>
      </p:pic>
      <p:sp>
        <p:nvSpPr>
          <p:cNvPr id="21" name="Content Placeholder 20">
            <a:extLst>
              <a:ext uri="{FF2B5EF4-FFF2-40B4-BE49-F238E27FC236}">
                <a16:creationId xmlns:a16="http://schemas.microsoft.com/office/drawing/2014/main" id="{C71597FA-8566-9AF9-690D-67DE107126BC}"/>
              </a:ext>
            </a:extLst>
          </p:cNvPr>
          <p:cNvSpPr>
            <a:spLocks noGrp="1"/>
          </p:cNvSpPr>
          <p:nvPr userDrawn="1">
            <p:ph sz="quarter" idx="11"/>
          </p:nvPr>
        </p:nvSpPr>
        <p:spPr>
          <a:xfrm>
            <a:off x="228600" y="1173164"/>
            <a:ext cx="7046843" cy="4184028"/>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Picture Placeholder 22">
            <a:extLst>
              <a:ext uri="{FF2B5EF4-FFF2-40B4-BE49-F238E27FC236}">
                <a16:creationId xmlns:a16="http://schemas.microsoft.com/office/drawing/2014/main" id="{55D447D5-7B3B-8FF1-8321-75D254327083}"/>
              </a:ext>
            </a:extLst>
          </p:cNvPr>
          <p:cNvSpPr>
            <a:spLocks noGrp="1"/>
          </p:cNvSpPr>
          <p:nvPr userDrawn="1">
            <p:ph type="pic" sz="quarter" idx="12" hasCustomPrompt="1"/>
          </p:nvPr>
        </p:nvSpPr>
        <p:spPr>
          <a:xfrm>
            <a:off x="7345018" y="1173162"/>
            <a:ext cx="4642196" cy="4999569"/>
          </a:xfrm>
        </p:spPr>
        <p:txBody>
          <a:bodyPr/>
          <a:lstStyle>
            <a:lvl1pPr marL="0" indent="0">
              <a:buNone/>
              <a:defRPr/>
            </a:lvl1pPr>
          </a:lstStyle>
          <a:p>
            <a:r>
              <a:rPr lang="en-US" dirty="0"/>
              <a:t>Figure</a:t>
            </a:r>
          </a:p>
        </p:txBody>
      </p:sp>
      <p:sp>
        <p:nvSpPr>
          <p:cNvPr id="25" name="Text Placeholder 24">
            <a:extLst>
              <a:ext uri="{FF2B5EF4-FFF2-40B4-BE49-F238E27FC236}">
                <a16:creationId xmlns:a16="http://schemas.microsoft.com/office/drawing/2014/main" id="{A6169E90-7E91-3B26-3F25-4158CE351257}"/>
              </a:ext>
            </a:extLst>
          </p:cNvPr>
          <p:cNvSpPr>
            <a:spLocks noGrp="1"/>
          </p:cNvSpPr>
          <p:nvPr userDrawn="1">
            <p:ph type="body" sz="quarter" idx="13" hasCustomPrompt="1"/>
          </p:nvPr>
        </p:nvSpPr>
        <p:spPr>
          <a:xfrm>
            <a:off x="39756" y="5517094"/>
            <a:ext cx="7235687" cy="655637"/>
          </a:xfrm>
          <a:solidFill>
            <a:schemeClr val="accent5">
              <a:lumMod val="20000"/>
              <a:lumOff val="80000"/>
            </a:schemeClr>
          </a:solidFill>
          <a:ln>
            <a:noFill/>
          </a:ln>
        </p:spPr>
        <p:txBody>
          <a:bodyPr anchor="ctr">
            <a:noAutofit/>
          </a:bodyPr>
          <a:lstStyle>
            <a:lvl1pPr marL="0" indent="0">
              <a:buNone/>
              <a:defRPr sz="1200"/>
            </a:lvl1pPr>
            <a:lvl2pPr>
              <a:defRPr sz="1200"/>
            </a:lvl2pPr>
            <a:lvl3pPr>
              <a:defRPr sz="1200"/>
            </a:lvl3pPr>
            <a:lvl4pPr>
              <a:defRPr sz="1200"/>
            </a:lvl4pPr>
            <a:lvl5pPr>
              <a:defRPr sz="1200"/>
            </a:lvl5pPr>
          </a:lstStyle>
          <a:p>
            <a:pPr lvl="0"/>
            <a:r>
              <a:rPr lang="en-US" dirty="0"/>
              <a:t>Citation</a:t>
            </a:r>
          </a:p>
        </p:txBody>
      </p:sp>
      <p:pic>
        <p:nvPicPr>
          <p:cNvPr id="26" name="Picture 25">
            <a:extLst>
              <a:ext uri="{FF2B5EF4-FFF2-40B4-BE49-F238E27FC236}">
                <a16:creationId xmlns:a16="http://schemas.microsoft.com/office/drawing/2014/main" id="{D866935B-5243-53C5-4A66-C8100B5DDA70}"/>
              </a:ext>
            </a:extLst>
          </p:cNvPr>
          <p:cNvPicPr>
            <a:picLocks noChangeAspect="1"/>
          </p:cNvPicPr>
          <p:nvPr userDrawn="1"/>
        </p:nvPicPr>
        <p:blipFill>
          <a:blip r:embed="rId4"/>
          <a:stretch>
            <a:fillRect/>
          </a:stretch>
        </p:blipFill>
        <p:spPr>
          <a:xfrm>
            <a:off x="10341826" y="6197597"/>
            <a:ext cx="1856766" cy="680814"/>
          </a:xfrm>
          <a:prstGeom prst="rect">
            <a:avLst/>
          </a:prstGeom>
        </p:spPr>
      </p:pic>
    </p:spTree>
    <p:extLst>
      <p:ext uri="{BB962C8B-B14F-4D97-AF65-F5344CB8AC3E}">
        <p14:creationId xmlns:p14="http://schemas.microsoft.com/office/powerpoint/2010/main" val="355981484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8D6C4F-31F1-BD78-32FE-7304AA80BF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11A31DF-B457-FC01-4847-402DDABE36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70878B-27F9-975A-04C4-F2976FB7FF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44E65F-3932-8741-91B4-E7F3FA2AE57B}" type="datetimeFigureOut">
              <a:rPr lang="en-US" smtClean="0"/>
              <a:t>1/3/24</a:t>
            </a:fld>
            <a:endParaRPr lang="en-US"/>
          </a:p>
        </p:txBody>
      </p:sp>
      <p:sp>
        <p:nvSpPr>
          <p:cNvPr id="5" name="Footer Placeholder 4">
            <a:extLst>
              <a:ext uri="{FF2B5EF4-FFF2-40B4-BE49-F238E27FC236}">
                <a16:creationId xmlns:a16="http://schemas.microsoft.com/office/drawing/2014/main" id="{730C4DBD-A917-9197-F0E0-A48D1B4522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73F1A4A-DAFB-80AC-757D-84513CCABA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192244-F714-3B47-A3E2-A1980DE0C5F1}" type="slidenum">
              <a:rPr lang="en-US" smtClean="0"/>
              <a:t>‹#›</a:t>
            </a:fld>
            <a:endParaRPr lang="en-US"/>
          </a:p>
        </p:txBody>
      </p:sp>
    </p:spTree>
    <p:extLst>
      <p:ext uri="{BB962C8B-B14F-4D97-AF65-F5344CB8AC3E}">
        <p14:creationId xmlns:p14="http://schemas.microsoft.com/office/powerpoint/2010/main" val="2019279334"/>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DF59A55-77B6-F553-B636-0345EE8DF323}"/>
              </a:ext>
            </a:extLst>
          </p:cNvPr>
          <p:cNvSpPr>
            <a:spLocks noGrp="1"/>
          </p:cNvSpPr>
          <p:nvPr>
            <p:ph type="body" sz="quarter" idx="10"/>
          </p:nvPr>
        </p:nvSpPr>
        <p:spPr/>
        <p:txBody>
          <a:bodyPr>
            <a:normAutofit/>
          </a:bodyPr>
          <a:lstStyle/>
          <a:p>
            <a:r>
              <a:rPr lang="en-US" sz="2400" dirty="0"/>
              <a:t>Steady global surface warming through 2022, after a recent step up in warming rate</a:t>
            </a:r>
          </a:p>
        </p:txBody>
      </p:sp>
      <p:sp>
        <p:nvSpPr>
          <p:cNvPr id="8" name="Content Placeholder 7">
            <a:extLst>
              <a:ext uri="{FF2B5EF4-FFF2-40B4-BE49-F238E27FC236}">
                <a16:creationId xmlns:a16="http://schemas.microsoft.com/office/drawing/2014/main" id="{4BD4CC3C-6069-1668-7FFD-790859CF46AA}"/>
              </a:ext>
            </a:extLst>
          </p:cNvPr>
          <p:cNvSpPr>
            <a:spLocks noGrp="1"/>
          </p:cNvSpPr>
          <p:nvPr>
            <p:ph sz="quarter" idx="11"/>
          </p:nvPr>
        </p:nvSpPr>
        <p:spPr>
          <a:xfrm>
            <a:off x="228600" y="1136455"/>
            <a:ext cx="6202017" cy="4184028"/>
          </a:xfrm>
        </p:spPr>
        <p:txBody>
          <a:bodyPr>
            <a:noAutofit/>
          </a:bodyPr>
          <a:lstStyle/>
          <a:p>
            <a:pPr marL="0" indent="0">
              <a:spcBef>
                <a:spcPts val="0"/>
              </a:spcBef>
              <a:spcAft>
                <a:spcPts val="600"/>
              </a:spcAft>
              <a:buNone/>
            </a:pPr>
            <a:r>
              <a:rPr lang="en-US" sz="1600" b="1" dirty="0">
                <a:solidFill>
                  <a:srgbClr val="5D8BBC"/>
                </a:solidFill>
                <a:latin typeface="Arial" panose="020B0604020202020204" pitchFamily="34" charset="0"/>
                <a:cs typeface="Arial" panose="020B0604020202020204" pitchFamily="34" charset="0"/>
              </a:rPr>
              <a:t>Science Questions</a:t>
            </a:r>
          </a:p>
          <a:p>
            <a:pPr marL="285750" indent="-285750" defTabSz="914400">
              <a:spcBef>
                <a:spcPts val="0"/>
              </a:spcBef>
              <a:buFont typeface="Arial" panose="020B0604020202020204" pitchFamily="34" charset="0"/>
              <a:buChar char="•"/>
            </a:pPr>
            <a:r>
              <a:rPr lang="en-US" sz="1400" dirty="0"/>
              <a:t>Can we filter out the noise of internal variability to get a better estimate of the true global warming rate experienced in observations?</a:t>
            </a:r>
          </a:p>
          <a:p>
            <a:pPr marL="285750" indent="-285750" defTabSz="914400">
              <a:spcBef>
                <a:spcPts val="0"/>
              </a:spcBef>
              <a:buFont typeface="Arial" panose="020B0604020202020204" pitchFamily="34" charset="0"/>
              <a:buChar char="•"/>
            </a:pPr>
            <a:r>
              <a:rPr lang="en-US" sz="1400" dirty="0"/>
              <a:t>Is the rate of global warming changing?</a:t>
            </a:r>
          </a:p>
          <a:p>
            <a:pPr marL="0" indent="0" defTabSz="914400">
              <a:spcBef>
                <a:spcPts val="0"/>
              </a:spcBef>
              <a:buNone/>
            </a:pPr>
            <a:br>
              <a:rPr lang="en-US" sz="1400" dirty="0"/>
            </a:br>
            <a:endParaRPr lang="en-US" sz="600" b="0" dirty="0">
              <a:solidFill>
                <a:schemeClr val="tx1"/>
              </a:solidFill>
            </a:endParaRPr>
          </a:p>
          <a:p>
            <a:pPr marL="0" indent="0">
              <a:spcBef>
                <a:spcPts val="0"/>
              </a:spcBef>
              <a:spcAft>
                <a:spcPts val="600"/>
              </a:spcAft>
              <a:buNone/>
            </a:pPr>
            <a:r>
              <a:rPr lang="en-US" sz="1600" b="1" dirty="0">
                <a:solidFill>
                  <a:srgbClr val="5D8BBC"/>
                </a:solidFill>
                <a:latin typeface="Arial" panose="020B0604020202020204" pitchFamily="34" charset="0"/>
                <a:cs typeface="Arial" panose="020B0604020202020204" pitchFamily="34" charset="0"/>
              </a:rPr>
              <a:t>Key Accomplishments</a:t>
            </a:r>
          </a:p>
          <a:p>
            <a:pPr marL="285750" indent="-285750">
              <a:spcBef>
                <a:spcPts val="0"/>
              </a:spcBef>
            </a:pPr>
            <a:r>
              <a:rPr lang="en-US" sz="1400" b="0" dirty="0">
                <a:solidFill>
                  <a:schemeClr val="tx1"/>
                </a:solidFill>
                <a:latin typeface="+mn-lt"/>
              </a:rPr>
              <a:t>The team used a novel tool to filter out the noise of climate variability to better extract the underlying signal of global mean surface warming. This reduces the influence of short-term natural fluctuations like El Nino events on global warming trends, and allows for a clearer assessment of the rate of warming. </a:t>
            </a:r>
          </a:p>
          <a:p>
            <a:pPr marL="285750" indent="-285750">
              <a:spcBef>
                <a:spcPts val="0"/>
              </a:spcBef>
            </a:pPr>
            <a:endParaRPr lang="en-US" sz="1400" dirty="0"/>
          </a:p>
          <a:p>
            <a:pPr marL="0" indent="0">
              <a:spcBef>
                <a:spcPts val="0"/>
              </a:spcBef>
              <a:buNone/>
            </a:pPr>
            <a:endParaRPr lang="en-US" sz="600" b="0" dirty="0">
              <a:solidFill>
                <a:schemeClr val="tx1"/>
              </a:solidFill>
              <a:latin typeface="+mn-lt"/>
            </a:endParaRPr>
          </a:p>
          <a:p>
            <a:pPr marL="0" indent="0" defTabSz="914400">
              <a:spcBef>
                <a:spcPts val="0"/>
              </a:spcBef>
              <a:spcAft>
                <a:spcPts val="600"/>
              </a:spcAft>
              <a:buNone/>
            </a:pPr>
            <a:r>
              <a:rPr lang="en-US" sz="1600" b="1" dirty="0">
                <a:solidFill>
                  <a:srgbClr val="5D8BBC"/>
                </a:solidFill>
                <a:latin typeface="Arial" panose="020B0604020202020204" pitchFamily="34" charset="0"/>
                <a:cs typeface="Arial" panose="020B0604020202020204" pitchFamily="34" charset="0"/>
              </a:rPr>
              <a:t>Impact</a:t>
            </a:r>
          </a:p>
          <a:p>
            <a:pPr marL="285750" indent="-285750" defTabSz="914400">
              <a:spcBef>
                <a:spcPts val="0"/>
              </a:spcBef>
              <a:buFont typeface="Arial" panose="020B0604020202020204" pitchFamily="34" charset="0"/>
              <a:buChar char="•"/>
            </a:pPr>
            <a:r>
              <a:rPr lang="en-US" sz="1400" b="0" dirty="0">
                <a:solidFill>
                  <a:schemeClr val="tx1"/>
                </a:solidFill>
                <a:latin typeface="+mn-lt"/>
              </a:rPr>
              <a:t>The team finds that the warming rate has remained remarkably steady through time, including during recent periods of prolonged La Nina occurrence. However, there is some indication that the observed warming rate shifted into a larger regime after about 1990. Global climate models as a whole struggle to reproduce these features. </a:t>
            </a:r>
          </a:p>
        </p:txBody>
      </p:sp>
      <p:sp>
        <p:nvSpPr>
          <p:cNvPr id="4" name="Text Placeholder 3">
            <a:extLst>
              <a:ext uri="{FF2B5EF4-FFF2-40B4-BE49-F238E27FC236}">
                <a16:creationId xmlns:a16="http://schemas.microsoft.com/office/drawing/2014/main" id="{4A13955A-96F7-AEA0-D308-041FEEBA1610}"/>
              </a:ext>
            </a:extLst>
          </p:cNvPr>
          <p:cNvSpPr>
            <a:spLocks noGrp="1"/>
          </p:cNvSpPr>
          <p:nvPr>
            <p:ph type="body" sz="quarter" idx="13"/>
          </p:nvPr>
        </p:nvSpPr>
        <p:spPr>
          <a:xfrm>
            <a:off x="39756" y="5517094"/>
            <a:ext cx="6390861" cy="655637"/>
          </a:xfrm>
        </p:spPr>
        <p:txBody>
          <a:bodyPr/>
          <a:lstStyle/>
          <a:p>
            <a:pPr algn="ctr"/>
            <a:r>
              <a:rPr lang="en-US" dirty="0" err="1"/>
              <a:t>Samset</a:t>
            </a:r>
            <a:r>
              <a:rPr lang="en-US" dirty="0"/>
              <a:t>, B., C. Zhou, J. S. </a:t>
            </a:r>
            <a:r>
              <a:rPr lang="en-US" dirty="0" err="1"/>
              <a:t>Fuglestvedt</a:t>
            </a:r>
            <a:r>
              <a:rPr lang="en-US" dirty="0"/>
              <a:t>, M. T. Lund, J. </a:t>
            </a:r>
            <a:r>
              <a:rPr lang="en-US" dirty="0" err="1"/>
              <a:t>Marotzke</a:t>
            </a:r>
            <a:r>
              <a:rPr lang="en-US" dirty="0"/>
              <a:t>, and M. D. Zelinka, 2023: </a:t>
            </a:r>
            <a:br>
              <a:rPr lang="en-US" dirty="0"/>
            </a:br>
            <a:r>
              <a:rPr lang="en-US" dirty="0"/>
              <a:t>Steady global surface warming from 1973 to 2022 but increased warming rate after 1990, </a:t>
            </a:r>
            <a:br>
              <a:rPr lang="en-US" dirty="0"/>
            </a:br>
            <a:r>
              <a:rPr lang="en-US" i="1" dirty="0" err="1"/>
              <a:t>Commun</a:t>
            </a:r>
            <a:r>
              <a:rPr lang="en-US" i="1" dirty="0"/>
              <a:t>. Earth Environ</a:t>
            </a:r>
            <a:r>
              <a:rPr lang="en-US" dirty="0"/>
              <a:t>., 4, 400, doi:10.1038/s43247-023-01061-4.</a:t>
            </a:r>
          </a:p>
        </p:txBody>
      </p:sp>
      <p:sp>
        <p:nvSpPr>
          <p:cNvPr id="7" name="TextBox 6">
            <a:extLst>
              <a:ext uri="{FF2B5EF4-FFF2-40B4-BE49-F238E27FC236}">
                <a16:creationId xmlns:a16="http://schemas.microsoft.com/office/drawing/2014/main" id="{51725B87-2D41-5EFF-C7B4-4789422CDEDD}"/>
              </a:ext>
            </a:extLst>
          </p:cNvPr>
          <p:cNvSpPr txBox="1"/>
          <p:nvPr/>
        </p:nvSpPr>
        <p:spPr>
          <a:xfrm>
            <a:off x="6986017" y="4701137"/>
            <a:ext cx="5166228" cy="646331"/>
          </a:xfrm>
          <a:prstGeom prst="rect">
            <a:avLst/>
          </a:prstGeom>
          <a:noFill/>
        </p:spPr>
        <p:txBody>
          <a:bodyPr wrap="square" rtlCol="0">
            <a:spAutoFit/>
          </a:bodyPr>
          <a:lstStyle/>
          <a:p>
            <a:pPr algn="ctr"/>
            <a:r>
              <a:rPr lang="en-US" sz="1200" i="1" dirty="0"/>
              <a:t>Global, annual mean surface temperature anomalies from HadCRUT5 (red), and with SST influence filtered via a model derived transfer function (black). Insets show the full data series since 1850 and the latest 10 years.</a:t>
            </a:r>
          </a:p>
        </p:txBody>
      </p:sp>
      <p:pic>
        <p:nvPicPr>
          <p:cNvPr id="6" name="Picture 5">
            <a:extLst>
              <a:ext uri="{FF2B5EF4-FFF2-40B4-BE49-F238E27FC236}">
                <a16:creationId xmlns:a16="http://schemas.microsoft.com/office/drawing/2014/main" id="{A1152C86-D44D-7047-252C-EF3C603C6C04}"/>
              </a:ext>
            </a:extLst>
          </p:cNvPr>
          <p:cNvPicPr>
            <a:picLocks noChangeAspect="1"/>
          </p:cNvPicPr>
          <p:nvPr/>
        </p:nvPicPr>
        <p:blipFill>
          <a:blip r:embed="rId3"/>
          <a:stretch>
            <a:fillRect/>
          </a:stretch>
        </p:blipFill>
        <p:spPr>
          <a:xfrm>
            <a:off x="6766561" y="970028"/>
            <a:ext cx="5385684" cy="3771062"/>
          </a:xfrm>
          <a:prstGeom prst="rect">
            <a:avLst/>
          </a:prstGeom>
        </p:spPr>
      </p:pic>
    </p:spTree>
    <p:extLst>
      <p:ext uri="{BB962C8B-B14F-4D97-AF65-F5344CB8AC3E}">
        <p14:creationId xmlns:p14="http://schemas.microsoft.com/office/powerpoint/2010/main" val="27079814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22916</TotalTime>
  <Words>542</Words>
  <Application>Microsoft Macintosh PowerPoint</Application>
  <PresentationFormat>Widescreen</PresentationFormat>
  <Paragraphs>22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Ullrich, Paul Aaron</dc:creator>
  <cp:lastModifiedBy>Zelinka, Mark</cp:lastModifiedBy>
  <cp:revision>16</cp:revision>
  <dcterms:created xsi:type="dcterms:W3CDTF">2023-03-22T21:09:49Z</dcterms:created>
  <dcterms:modified xsi:type="dcterms:W3CDTF">2024-01-08T23:23:38Z</dcterms:modified>
</cp:coreProperties>
</file>