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76" r:id="rId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5620"/>
    <p:restoredTop sz="90918" autoAdjust="0"/>
  </p:normalViewPr>
  <p:slideViewPr>
    <p:cSldViewPr>
      <p:cViewPr varScale="1">
        <p:scale>
          <a:sx n="163" d="100"/>
          <a:sy n="163" d="100"/>
        </p:scale>
        <p:origin x="3248" y="176"/>
      </p:cViewPr>
      <p:guideLst>
        <p:guide orient="horz" pos="2160"/>
        <p:guide pos="2880"/>
      </p:guideLst>
    </p:cSldViewPr>
  </p:slideViewPr>
  <p:notesTextViewPr>
    <p:cViewPr>
      <p:scale>
        <a:sx n="100" d="100"/>
        <a:sy n="100" d="100"/>
      </p:scale>
      <p:origin x="0" y="0"/>
    </p:cViewPr>
  </p:notesTextViewPr>
  <p:sorterViewPr>
    <p:cViewPr>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586A74D-81BC-4965-8D76-20C793EE69AD}" type="datetimeFigureOut">
              <a:rPr lang="en-US" smtClean="0"/>
              <a:pPr/>
              <a:t>4/5/22</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BD793DC-401D-445D-9E15-8375BE67FA78}" type="slidenum">
              <a:rPr lang="en-US" smtClean="0"/>
              <a:pPr/>
              <a:t>‹#›</a:t>
            </a:fld>
            <a:endParaRPr lang="en-US" dirty="0"/>
          </a:p>
        </p:txBody>
      </p:sp>
    </p:spTree>
    <p:extLst>
      <p:ext uri="{BB962C8B-B14F-4D97-AF65-F5344CB8AC3E}">
        <p14:creationId xmlns:p14="http://schemas.microsoft.com/office/powerpoint/2010/main" val="40716871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7500" lnSpcReduction="20000"/>
          </a:bodyPr>
          <a:lstStyle/>
          <a:p>
            <a:r>
              <a:rPr lang="en-US" sz="1200" b="0" kern="1200" dirty="0">
                <a:solidFill>
                  <a:schemeClr val="tx1"/>
                </a:solidFill>
                <a:effectLst/>
                <a:latin typeface="+mn-lt"/>
                <a:ea typeface="+mn-ea"/>
                <a:cs typeface="+mn-cs"/>
              </a:rPr>
              <a:t>The Science	</a:t>
            </a:r>
          </a:p>
          <a:p>
            <a:endParaRPr lang="en-US" sz="1200" b="0" kern="1200" dirty="0">
              <a:solidFill>
                <a:schemeClr val="tx1"/>
              </a:solidFill>
              <a:effectLst/>
              <a:latin typeface="+mn-lt"/>
              <a:ea typeface="+mn-ea"/>
              <a:cs typeface="+mn-cs"/>
            </a:endParaRPr>
          </a:p>
          <a:p>
            <a:r>
              <a:rPr lang="en-US" sz="1200" b="0" kern="1200" dirty="0">
                <a:solidFill>
                  <a:schemeClr val="tx1"/>
                </a:solidFill>
                <a:effectLst/>
                <a:latin typeface="+mn-lt"/>
                <a:ea typeface="+mn-ea"/>
                <a:cs typeface="+mn-cs"/>
              </a:rPr>
              <a:t>Lawrence Livermore National Laboratory scientists and colleagues at CICERO Center for International Climate Research, Nanjing University, Max Planck Institute for Meteorology, and Universität Hamburg have used a novel technique to filter out short-term contributions to the global warming rate arising from natural climate variability, thereby allowing them to better extract the underlying global warming signal. This allows them to more clearly see the steady upward trend in temperature caused by past greenhouse gas emissions, and to better detect changes in the warming rate such as those that may occur in response to any future emissions reductions. </a:t>
            </a:r>
          </a:p>
          <a:p>
            <a:endParaRPr lang="en-US" sz="1200" b="0" kern="1200" dirty="0">
              <a:solidFill>
                <a:schemeClr val="tx1"/>
              </a:solidFill>
              <a:effectLst/>
              <a:latin typeface="+mn-lt"/>
              <a:ea typeface="+mn-ea"/>
              <a:cs typeface="+mn-cs"/>
            </a:endParaRPr>
          </a:p>
          <a:p>
            <a:r>
              <a:rPr lang="en-US" sz="1200" b="0" kern="1200" dirty="0">
                <a:solidFill>
                  <a:schemeClr val="tx1"/>
                </a:solidFill>
                <a:effectLst/>
                <a:latin typeface="+mn-lt"/>
                <a:ea typeface="+mn-ea"/>
                <a:cs typeface="+mn-cs"/>
              </a:rPr>
              <a:t>The Impact</a:t>
            </a:r>
          </a:p>
          <a:p>
            <a:endParaRPr lang="en-US" sz="1200" b="0" kern="1200" dirty="0">
              <a:solidFill>
                <a:schemeClr val="tx1"/>
              </a:solidFill>
              <a:effectLst/>
              <a:latin typeface="+mn-lt"/>
              <a:ea typeface="+mn-ea"/>
              <a:cs typeface="+mn-cs"/>
            </a:endParaRPr>
          </a:p>
          <a:p>
            <a:r>
              <a:rPr lang="en-US" sz="1200" b="0" kern="1200" dirty="0">
                <a:solidFill>
                  <a:schemeClr val="tx1"/>
                </a:solidFill>
                <a:effectLst/>
                <a:latin typeface="+mn-lt"/>
                <a:ea typeface="+mn-ea"/>
                <a:cs typeface="+mn-cs"/>
              </a:rPr>
              <a:t>Natural climate fluctuations like El Niño and La Niña create significant “noise” that can mask the underlying “signal” of human-caused temperature changes. This complicates the seemingly simple task of detecting a change in the global warming rate, especially on short timescales of a decade or less. The noise from internal variations means that – up until now – verification of a change in warming rate from measurements could take up to 20 years. The new climate variability filter developed in this study cuts this time in half. This will provide crucial confirmation that emission reductions are having an observable effect on the global climate system – information that might otherwise be masked by the noise of natural climate fluctuations.  This filtering process also makes it clear that the past warming rate has been very steady, at roughly 0.2˚C per decade since 1970. The rate has neither slowed or accelerated in recent years, as has been suggested by some researchers. </a:t>
            </a:r>
          </a:p>
          <a:p>
            <a:endParaRPr lang="en-US" sz="1200" b="0" kern="1200" dirty="0">
              <a:solidFill>
                <a:schemeClr val="tx1"/>
              </a:solidFill>
              <a:effectLst/>
              <a:latin typeface="+mn-lt"/>
              <a:ea typeface="+mn-ea"/>
              <a:cs typeface="+mn-cs"/>
            </a:endParaRPr>
          </a:p>
          <a:p>
            <a:r>
              <a:rPr lang="en-US" sz="1200" b="0" kern="1200" dirty="0">
                <a:solidFill>
                  <a:schemeClr val="tx1"/>
                </a:solidFill>
                <a:effectLst/>
                <a:latin typeface="+mn-lt"/>
                <a:ea typeface="+mn-ea"/>
                <a:cs typeface="+mn-cs"/>
              </a:rPr>
              <a:t>Summary</a:t>
            </a:r>
          </a:p>
          <a:p>
            <a:endParaRPr lang="en-US" sz="1200" b="0" kern="1200" dirty="0">
              <a:solidFill>
                <a:schemeClr val="tx1"/>
              </a:solidFill>
              <a:effectLst/>
              <a:latin typeface="+mn-lt"/>
              <a:ea typeface="+mn-ea"/>
              <a:cs typeface="+mn-cs"/>
            </a:endParaRPr>
          </a:p>
          <a:p>
            <a:r>
              <a:rPr lang="en-US" sz="1200" b="0" kern="1200" dirty="0">
                <a:solidFill>
                  <a:schemeClr val="tx1"/>
                </a:solidFill>
                <a:effectLst/>
                <a:latin typeface="+mn-lt"/>
                <a:ea typeface="+mn-ea"/>
                <a:cs typeface="+mn-cs"/>
              </a:rPr>
              <a:t>The rate of global surface warming is crucial for tracking progress towards global climate targets, but is strongly influenced by interannual-to-decadal variability, which precludes rapid detection of the temperature response to emission mitigation. Here we use a physics based Green’s function approach to filter out modulations to global mean surface temperature from sea-surface temperature (SST) patterns, and show that it results in an earlier emergence of a response to strong emissions mitigation. For observed temperatures, we find a filtered 2011–2020 surface warming rate of 0.24 °C per decade, consistent with long-term trends. Unfiltered observations show 0.35 °C per decade, partly due to the El Nino of 2015–2016. Pattern filtered warming rates can become a strong tool for the climate community to inform policy makers and stakeholder communities about the ongoing and expected climate responses to emission reductions, provided an effort is made to improve and validate standardized Green’s functions.</a:t>
            </a:r>
          </a:p>
          <a:p>
            <a:endParaRPr lang="en-US" sz="1200" b="0" kern="1200">
              <a:solidFill>
                <a:schemeClr val="tx1"/>
              </a:solidFill>
              <a:effectLst/>
              <a:latin typeface="+mn-lt"/>
              <a:ea typeface="+mn-ea"/>
              <a:cs typeface="+mn-cs"/>
            </a:endParaRPr>
          </a:p>
          <a:p>
            <a:endParaRPr lang="en-US" sz="1200" b="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2BC80B9A-C993-4CEA-8A39-3AFD6A021F27}" type="slidenum">
              <a:rPr lang="en-US" smtClean="0"/>
              <a:pPr/>
              <a:t>1</a:t>
            </a:fld>
            <a:endParaRPr lang="en-US" dirty="0"/>
          </a:p>
        </p:txBody>
      </p:sp>
    </p:spTree>
    <p:extLst>
      <p:ext uri="{BB962C8B-B14F-4D97-AF65-F5344CB8AC3E}">
        <p14:creationId xmlns:p14="http://schemas.microsoft.com/office/powerpoint/2010/main" val="27424244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57636D64-B606-4833-8E9E-A8FC51B35A1D}" type="datetimeFigureOut">
              <a:rPr lang="en-US" smtClean="0"/>
              <a:pPr/>
              <a:t>4/5/22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5BC275B-07AD-4C9E-AB1F-13419A9373DE}"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7636D64-B606-4833-8E9E-A8FC51B35A1D}" type="datetimeFigureOut">
              <a:rPr lang="en-US" smtClean="0"/>
              <a:pPr/>
              <a:t>4/5/22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5BC275B-07AD-4C9E-AB1F-13419A9373DE}"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7636D64-B606-4833-8E9E-A8FC51B35A1D}" type="datetimeFigureOut">
              <a:rPr lang="en-US" smtClean="0"/>
              <a:pPr/>
              <a:t>4/5/22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5BC275B-07AD-4C9E-AB1F-13419A9373DE}" type="slidenum">
              <a:rPr lang="en-US" smtClean="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cSld name="Title, Text and Clip Art">
    <p:spTree>
      <p:nvGrpSpPr>
        <p:cNvPr id="1" name=""/>
        <p:cNvGrpSpPr/>
        <p:nvPr/>
      </p:nvGrpSpPr>
      <p:grpSpPr>
        <a:xfrm>
          <a:off x="0" y="0"/>
          <a:ext cx="0" cy="0"/>
          <a:chOff x="0" y="0"/>
          <a:chExt cx="0" cy="0"/>
        </a:xfrm>
      </p:grpSpPr>
      <p:sp>
        <p:nvSpPr>
          <p:cNvPr id="5" name="Rectangle 7"/>
          <p:cNvSpPr/>
          <p:nvPr userDrawn="1"/>
        </p:nvSpPr>
        <p:spPr bwMode="auto">
          <a:xfrm>
            <a:off x="2360613" y="6634163"/>
            <a:ext cx="6784975" cy="228600"/>
          </a:xfrm>
          <a:prstGeom prst="rect">
            <a:avLst/>
          </a:prstGeom>
          <a:solidFill>
            <a:schemeClr val="accent3"/>
          </a:solidFill>
          <a:ln w="9525" cap="flat" cmpd="sng" algn="ctr">
            <a:noFill/>
            <a:prstDash val="solid"/>
            <a:round/>
            <a:headEnd type="none" w="med" len="med"/>
            <a:tailEnd type="none" w="med" len="med"/>
          </a:ln>
          <a:effectLst/>
        </p:spPr>
        <p:txBody>
          <a:bodyPr/>
          <a:lstStyle/>
          <a:p>
            <a:pPr eaLnBrk="0" hangingPunct="0">
              <a:defRPr/>
            </a:pPr>
            <a:endParaRPr lang="en-US" dirty="0">
              <a:latin typeface="Arial" pitchFamily="34" charset="0"/>
            </a:endParaRPr>
          </a:p>
        </p:txBody>
      </p:sp>
      <p:sp>
        <p:nvSpPr>
          <p:cNvPr id="6" name="Rectangle 8"/>
          <p:cNvSpPr/>
          <p:nvPr userDrawn="1"/>
        </p:nvSpPr>
        <p:spPr bwMode="auto">
          <a:xfrm>
            <a:off x="0" y="6634163"/>
            <a:ext cx="2333625" cy="228600"/>
          </a:xfrm>
          <a:prstGeom prst="rect">
            <a:avLst/>
          </a:prstGeom>
          <a:solidFill>
            <a:schemeClr val="accent3"/>
          </a:solidFill>
          <a:ln w="9525" cap="flat" cmpd="sng" algn="ctr">
            <a:noFill/>
            <a:prstDash val="solid"/>
            <a:round/>
            <a:headEnd type="none" w="med" len="med"/>
            <a:tailEnd type="none" w="med" len="med"/>
          </a:ln>
          <a:effectLst/>
        </p:spPr>
        <p:txBody>
          <a:bodyPr/>
          <a:lstStyle/>
          <a:p>
            <a:pPr eaLnBrk="0" hangingPunct="0">
              <a:defRPr/>
            </a:pPr>
            <a:endParaRPr lang="en-US" dirty="0">
              <a:latin typeface="Arial" pitchFamily="34" charset="0"/>
            </a:endParaRPr>
          </a:p>
        </p:txBody>
      </p:sp>
      <p:sp>
        <p:nvSpPr>
          <p:cNvPr id="7" name="Rectangle 235"/>
          <p:cNvSpPr>
            <a:spLocks noChangeArrowheads="1"/>
          </p:cNvSpPr>
          <p:nvPr/>
        </p:nvSpPr>
        <p:spPr bwMode="auto">
          <a:xfrm>
            <a:off x="2398713" y="6646863"/>
            <a:ext cx="6588125" cy="211137"/>
          </a:xfrm>
          <a:prstGeom prst="rect">
            <a:avLst/>
          </a:prstGeom>
          <a:noFill/>
          <a:ln w="9525" algn="ctr">
            <a:noFill/>
            <a:miter lim="800000"/>
            <a:headEnd/>
            <a:tailEnd/>
          </a:ln>
          <a:effectLst/>
        </p:spPr>
        <p:txBody>
          <a:bodyPr/>
          <a:lstStyle/>
          <a:p>
            <a:pPr marL="171450" indent="-171450" algn="r" eaLnBrk="0" hangingPunct="0">
              <a:lnSpc>
                <a:spcPct val="90000"/>
              </a:lnSpc>
              <a:defRPr/>
            </a:pPr>
            <a:r>
              <a:rPr lang="en-US" sz="1200" b="1" dirty="0">
                <a:solidFill>
                  <a:schemeClr val="bg1"/>
                </a:solidFill>
                <a:ea typeface="Rod"/>
                <a:cs typeface="Rod"/>
              </a:rPr>
              <a:t>Department of Energy  •  Office of Science  •  Biological and Environmental Research</a:t>
            </a:r>
          </a:p>
        </p:txBody>
      </p:sp>
      <p:sp>
        <p:nvSpPr>
          <p:cNvPr id="2" name="Title 1"/>
          <p:cNvSpPr>
            <a:spLocks noGrp="1"/>
          </p:cNvSpPr>
          <p:nvPr>
            <p:ph type="title"/>
          </p:nvPr>
        </p:nvSpPr>
        <p:spPr>
          <a:xfrm>
            <a:off x="457200" y="381000"/>
            <a:ext cx="8229600" cy="1143000"/>
          </a:xfrm>
        </p:spPr>
        <p:txBody>
          <a:bodyPr/>
          <a:lstStyle/>
          <a:p>
            <a:r>
              <a:rPr lang="en-US"/>
              <a:t>Click to edit Master title style</a:t>
            </a:r>
          </a:p>
        </p:txBody>
      </p:sp>
      <p:sp>
        <p:nvSpPr>
          <p:cNvPr id="3" name="Text Placeholder 2"/>
          <p:cNvSpPr>
            <a:spLocks noGrp="1"/>
          </p:cNvSpPr>
          <p:nvPr>
            <p:ph type="body" sz="half" idx="1"/>
          </p:nvPr>
        </p:nvSpPr>
        <p:spPr>
          <a:xfrm>
            <a:off x="838200" y="1600200"/>
            <a:ext cx="38481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lipArt Placeholder 3"/>
          <p:cNvSpPr>
            <a:spLocks noGrp="1"/>
          </p:cNvSpPr>
          <p:nvPr>
            <p:ph type="clipArt" sz="half" idx="2"/>
          </p:nvPr>
        </p:nvSpPr>
        <p:spPr>
          <a:xfrm>
            <a:off x="4838700" y="1600200"/>
            <a:ext cx="3848100" cy="4525963"/>
          </a:xfrm>
        </p:spPr>
        <p:txBody>
          <a:bodyPr/>
          <a:lstStyle/>
          <a:p>
            <a:pPr lvl="0"/>
            <a:endParaRPr lang="en-US" noProof="0" dirty="0"/>
          </a:p>
        </p:txBody>
      </p:sp>
      <p:sp>
        <p:nvSpPr>
          <p:cNvPr id="9" name="Slide Number Placeholder 4"/>
          <p:cNvSpPr>
            <a:spLocks noGrp="1"/>
          </p:cNvSpPr>
          <p:nvPr>
            <p:ph type="sldNum" sz="quarter" idx="10"/>
          </p:nvPr>
        </p:nvSpPr>
        <p:spPr/>
        <p:txBody>
          <a:bodyPr/>
          <a:lstStyle>
            <a:lvl1pPr eaLnBrk="0" hangingPunct="0">
              <a:defRPr>
                <a:latin typeface="Arial" charset="0"/>
              </a:defRPr>
            </a:lvl1pPr>
          </a:lstStyle>
          <a:p>
            <a:pPr>
              <a:defRPr/>
            </a:pPr>
            <a:fld id="{2113C00A-46C3-4695-A1BF-A4D51761E616}" type="slidenum">
              <a:rPr lang="en-US"/>
              <a:pPr>
                <a:defRPr/>
              </a:pPr>
              <a:t>‹#›</a:t>
            </a:fld>
            <a:endParaRPr lang="en-US" dirty="0"/>
          </a:p>
        </p:txBody>
      </p:sp>
      <p:sp>
        <p:nvSpPr>
          <p:cNvPr id="10" name="Rectangle 235"/>
          <p:cNvSpPr>
            <a:spLocks noChangeArrowheads="1"/>
          </p:cNvSpPr>
          <p:nvPr userDrawn="1"/>
        </p:nvSpPr>
        <p:spPr bwMode="auto">
          <a:xfrm>
            <a:off x="-34926" y="6646863"/>
            <a:ext cx="2320925" cy="274637"/>
          </a:xfrm>
          <a:prstGeom prst="rect">
            <a:avLst/>
          </a:prstGeom>
          <a:noFill/>
          <a:ln w="9525" algn="ctr">
            <a:noFill/>
            <a:miter lim="800000"/>
            <a:headEnd/>
            <a:tailEnd/>
          </a:ln>
          <a:effectLst/>
        </p:spPr>
        <p:txBody>
          <a:bodyPr/>
          <a:lstStyle/>
          <a:p>
            <a:pPr marL="171450" indent="-171450" eaLnBrk="0" hangingPunct="0">
              <a:lnSpc>
                <a:spcPct val="90000"/>
              </a:lnSpc>
              <a:defRPr/>
            </a:pPr>
            <a:fld id="{3CF22588-4ED6-4D73-B710-A92B6386A90D}" type="slidenum">
              <a:rPr lang="en-US" sz="1000">
                <a:solidFill>
                  <a:schemeClr val="bg1"/>
                </a:solidFill>
                <a:ea typeface="Rod"/>
                <a:cs typeface="Rod"/>
              </a:rPr>
              <a:pPr marL="171450" indent="-171450" eaLnBrk="0" hangingPunct="0">
                <a:lnSpc>
                  <a:spcPct val="90000"/>
                </a:lnSpc>
                <a:defRPr/>
              </a:pPr>
              <a:t>‹#›</a:t>
            </a:fld>
            <a:r>
              <a:rPr lang="en-US" sz="1000" dirty="0">
                <a:solidFill>
                  <a:schemeClr val="bg1"/>
                </a:solidFill>
                <a:ea typeface="Rod"/>
                <a:cs typeface="Rod"/>
              </a:rPr>
              <a:t>	 </a:t>
            </a:r>
            <a:r>
              <a:rPr lang="en-US" sz="1200" b="1" dirty="0">
                <a:solidFill>
                  <a:schemeClr val="bg1"/>
                </a:solidFill>
                <a:ea typeface="Rod"/>
                <a:cs typeface="Rod"/>
              </a:rPr>
              <a:t>BER Climate Research</a:t>
            </a:r>
          </a:p>
        </p:txBody>
      </p:sp>
    </p:spTree>
  </p:cSld>
  <p:clrMapOvr>
    <a:masterClrMapping/>
  </p:clrMapOvr>
  <p:transition spd="slow"/>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7636D64-B606-4833-8E9E-A8FC51B35A1D}" type="datetimeFigureOut">
              <a:rPr lang="en-US" smtClean="0"/>
              <a:pPr/>
              <a:t>4/5/22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5BC275B-07AD-4C9E-AB1F-13419A9373DE}"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7636D64-B606-4833-8E9E-A8FC51B35A1D}" type="datetimeFigureOut">
              <a:rPr lang="en-US" smtClean="0"/>
              <a:pPr/>
              <a:t>4/5/22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5BC275B-07AD-4C9E-AB1F-13419A9373DE}"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7636D64-B606-4833-8E9E-A8FC51B35A1D}" type="datetimeFigureOut">
              <a:rPr lang="en-US" smtClean="0"/>
              <a:pPr/>
              <a:t>4/5/22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5BC275B-07AD-4C9E-AB1F-13419A9373DE}"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7636D64-B606-4833-8E9E-A8FC51B35A1D}" type="datetimeFigureOut">
              <a:rPr lang="en-US" smtClean="0"/>
              <a:pPr/>
              <a:t>4/5/22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C5BC275B-07AD-4C9E-AB1F-13419A9373DE}"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7636D64-B606-4833-8E9E-A8FC51B35A1D}" type="datetimeFigureOut">
              <a:rPr lang="en-US" smtClean="0"/>
              <a:pPr/>
              <a:t>4/5/22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C5BC275B-07AD-4C9E-AB1F-13419A9373DE}"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7636D64-B606-4833-8E9E-A8FC51B35A1D}" type="datetimeFigureOut">
              <a:rPr lang="en-US" smtClean="0"/>
              <a:pPr/>
              <a:t>4/5/22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C5BC275B-07AD-4C9E-AB1F-13419A9373DE}"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7636D64-B606-4833-8E9E-A8FC51B35A1D}" type="datetimeFigureOut">
              <a:rPr lang="en-US" smtClean="0"/>
              <a:pPr/>
              <a:t>4/5/22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5BC275B-07AD-4C9E-AB1F-13419A9373DE}"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7636D64-B606-4833-8E9E-A8FC51B35A1D}" type="datetimeFigureOut">
              <a:rPr lang="en-US" smtClean="0"/>
              <a:pPr/>
              <a:t>4/5/22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5BC275B-07AD-4C9E-AB1F-13419A9373DE}"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7636D64-B606-4833-8E9E-A8FC51B35A1D}" type="datetimeFigureOut">
              <a:rPr lang="en-US" smtClean="0"/>
              <a:pPr/>
              <a:t>4/5/22</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5BC275B-07AD-4C9E-AB1F-13419A9373DE}"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2.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4"/>
          <p:cNvSpPr txBox="1">
            <a:spLocks noChangeArrowheads="1"/>
          </p:cNvSpPr>
          <p:nvPr/>
        </p:nvSpPr>
        <p:spPr bwMode="auto">
          <a:xfrm>
            <a:off x="444500" y="3759200"/>
            <a:ext cx="184150" cy="369888"/>
          </a:xfrm>
          <a:prstGeom prst="rect">
            <a:avLst/>
          </a:prstGeom>
          <a:noFill/>
          <a:ln w="9525">
            <a:noFill/>
            <a:miter lim="800000"/>
            <a:headEnd/>
            <a:tailEnd/>
          </a:ln>
        </p:spPr>
        <p:txBody>
          <a:bodyPr wrap="none">
            <a:spAutoFit/>
          </a:bodyPr>
          <a:lstStyle/>
          <a:p>
            <a:endParaRPr lang="en-US" dirty="0">
              <a:latin typeface="Avenir Book" panose="02000503020000020003" pitchFamily="2" charset="0"/>
            </a:endParaRPr>
          </a:p>
        </p:txBody>
      </p:sp>
      <p:sp>
        <p:nvSpPr>
          <p:cNvPr id="5" name="TextBox 4"/>
          <p:cNvSpPr txBox="1"/>
          <p:nvPr/>
        </p:nvSpPr>
        <p:spPr>
          <a:xfrm>
            <a:off x="-1" y="0"/>
            <a:ext cx="8382001" cy="1077218"/>
          </a:xfrm>
          <a:prstGeom prst="rect">
            <a:avLst/>
          </a:prstGeom>
          <a:noFill/>
        </p:spPr>
        <p:txBody>
          <a:bodyPr wrap="square">
            <a:spAutoFit/>
          </a:bodyPr>
          <a:lstStyle/>
          <a:p>
            <a:r>
              <a:rPr lang="en-US" sz="3200" b="1" dirty="0">
                <a:latin typeface="Avenir Book" panose="02000503020000020003" pitchFamily="2" charset="0"/>
              </a:rPr>
              <a:t>Speeding up detection of climate response to emission reductions</a:t>
            </a:r>
            <a:endParaRPr lang="en-US" sz="3200" dirty="0">
              <a:latin typeface="Avenir Book" panose="02000503020000020003" pitchFamily="2" charset="0"/>
            </a:endParaRPr>
          </a:p>
        </p:txBody>
      </p:sp>
      <p:sp>
        <p:nvSpPr>
          <p:cNvPr id="12" name="TextBox 11"/>
          <p:cNvSpPr txBox="1"/>
          <p:nvPr/>
        </p:nvSpPr>
        <p:spPr>
          <a:xfrm>
            <a:off x="1295400" y="5944111"/>
            <a:ext cx="6019800" cy="600164"/>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algn="ctr"/>
            <a:r>
              <a:rPr lang="en-GB" sz="1100" dirty="0" err="1">
                <a:latin typeface="Avenir Book" panose="02000503020000020003" pitchFamily="2" charset="0"/>
              </a:rPr>
              <a:t>Samset</a:t>
            </a:r>
            <a:r>
              <a:rPr lang="en-GB" sz="1100" dirty="0">
                <a:latin typeface="Avenir Book" panose="02000503020000020003" pitchFamily="2" charset="0"/>
              </a:rPr>
              <a:t>, B., C. Zhou, J. </a:t>
            </a:r>
            <a:r>
              <a:rPr lang="en-GB" sz="1100" dirty="0" err="1">
                <a:latin typeface="Avenir Book" panose="02000503020000020003" pitchFamily="2" charset="0"/>
              </a:rPr>
              <a:t>Fuglestvedt</a:t>
            </a:r>
            <a:r>
              <a:rPr lang="en-GB" sz="1100" dirty="0">
                <a:latin typeface="Avenir Book" panose="02000503020000020003" pitchFamily="2" charset="0"/>
              </a:rPr>
              <a:t>, M. Lund, J. </a:t>
            </a:r>
            <a:r>
              <a:rPr lang="en-GB" sz="1100" dirty="0" err="1">
                <a:latin typeface="Avenir Book" panose="02000503020000020003" pitchFamily="2" charset="0"/>
              </a:rPr>
              <a:t>Marotzke</a:t>
            </a:r>
            <a:r>
              <a:rPr lang="en-GB" sz="1100" dirty="0">
                <a:latin typeface="Avenir Book" panose="02000503020000020003" pitchFamily="2" charset="0"/>
              </a:rPr>
              <a:t>, M. D. Zelinka, 2022: </a:t>
            </a:r>
            <a:br>
              <a:rPr lang="en-GB" sz="1100" dirty="0">
                <a:latin typeface="Avenir Book" panose="02000503020000020003" pitchFamily="2" charset="0"/>
              </a:rPr>
            </a:br>
            <a:r>
              <a:rPr lang="en-GB" sz="1100" dirty="0">
                <a:latin typeface="Avenir Book" panose="02000503020000020003" pitchFamily="2" charset="0"/>
              </a:rPr>
              <a:t>Earlier emergence of a temperature response to mitigation by filtering annual variability, </a:t>
            </a:r>
            <a:br>
              <a:rPr lang="en-GB" sz="1100" dirty="0">
                <a:latin typeface="Avenir Book" panose="02000503020000020003" pitchFamily="2" charset="0"/>
              </a:rPr>
            </a:br>
            <a:r>
              <a:rPr lang="en-GB" sz="1100" i="1" dirty="0">
                <a:latin typeface="Avenir Book" panose="02000503020000020003" pitchFamily="2" charset="0"/>
              </a:rPr>
              <a:t>Nature Communications, </a:t>
            </a:r>
            <a:r>
              <a:rPr lang="en-GB" sz="1100" dirty="0">
                <a:latin typeface="Avenir Book" panose="02000503020000020003" pitchFamily="2" charset="0"/>
              </a:rPr>
              <a:t>13, 1578, doi:10.1038/s41467-022-29247-y.</a:t>
            </a:r>
          </a:p>
        </p:txBody>
      </p:sp>
      <p:sp>
        <p:nvSpPr>
          <p:cNvPr id="14" name="TextBox 13"/>
          <p:cNvSpPr txBox="1"/>
          <p:nvPr/>
        </p:nvSpPr>
        <p:spPr>
          <a:xfrm>
            <a:off x="4572000" y="4163238"/>
            <a:ext cx="4476954" cy="1661993"/>
          </a:xfrm>
          <a:prstGeom prst="rect">
            <a:avLst/>
          </a:prstGeom>
          <a:noFill/>
        </p:spPr>
        <p:txBody>
          <a:bodyPr wrap="square" rtlCol="0">
            <a:spAutoFit/>
          </a:bodyPr>
          <a:lstStyle/>
          <a:p>
            <a:r>
              <a:rPr lang="en-US" b="1" dirty="0">
                <a:solidFill>
                  <a:srgbClr val="77933C"/>
                </a:solidFill>
                <a:latin typeface="Avenir Book" panose="02000503020000020003" pitchFamily="2" charset="0"/>
              </a:rPr>
              <a:t>Research Details</a:t>
            </a:r>
            <a:br>
              <a:rPr lang="en-US" b="1" dirty="0">
                <a:solidFill>
                  <a:srgbClr val="77933C"/>
                </a:solidFill>
                <a:latin typeface="Avenir Book" panose="02000503020000020003" pitchFamily="2" charset="0"/>
              </a:rPr>
            </a:br>
            <a:r>
              <a:rPr lang="en-US" sz="1200" dirty="0">
                <a:latin typeface="Avenir Book" panose="02000503020000020003" pitchFamily="2" charset="0"/>
              </a:rPr>
              <a:t>The team used a physics based Green’s function approach to filter out modulations to global mean surface temperature from sea-surface temperature patterns.  This allowed them to extract the inherent underlying trend in global temperature without the obfuscating effects of natural variations. The filtered temperature changes rates allow for an earlier detection of the response to strong emissions mitigation.</a:t>
            </a:r>
          </a:p>
        </p:txBody>
      </p:sp>
      <p:sp>
        <p:nvSpPr>
          <p:cNvPr id="10" name="Rectangle 9"/>
          <p:cNvSpPr/>
          <p:nvPr/>
        </p:nvSpPr>
        <p:spPr>
          <a:xfrm>
            <a:off x="4711337" y="3385622"/>
            <a:ext cx="4401629" cy="707886"/>
          </a:xfrm>
          <a:prstGeom prst="rect">
            <a:avLst/>
          </a:prstGeom>
        </p:spPr>
        <p:txBody>
          <a:bodyPr wrap="square">
            <a:spAutoFit/>
          </a:bodyPr>
          <a:lstStyle/>
          <a:p>
            <a:pPr algn="ctr"/>
            <a:r>
              <a:rPr lang="en-US" sz="1000" i="1" dirty="0">
                <a:solidFill>
                  <a:schemeClr val="tx1">
                    <a:lumMod val="65000"/>
                    <a:lumOff val="35000"/>
                  </a:schemeClr>
                </a:solidFill>
                <a:latin typeface="Avenir Book" panose="02000503020000020003" pitchFamily="2" charset="0"/>
              </a:rPr>
              <a:t>Mean and ±1 standard deviation ranges of a 10-member MPI-ESM1.2 ensemble, for raw (light shading) and filtered (dark shading) global surface temperature anomalies for two emissions scenarios. Vertical lines show the year of emergence in the filtered (solid) and unfiltered (dashed) case.</a:t>
            </a:r>
          </a:p>
        </p:txBody>
      </p:sp>
      <p:sp>
        <p:nvSpPr>
          <p:cNvPr id="11" name="TextBox 10"/>
          <p:cNvSpPr txBox="1"/>
          <p:nvPr/>
        </p:nvSpPr>
        <p:spPr>
          <a:xfrm>
            <a:off x="95046" y="1308130"/>
            <a:ext cx="4337618" cy="4154984"/>
          </a:xfrm>
          <a:prstGeom prst="rect">
            <a:avLst/>
          </a:prstGeom>
          <a:noFill/>
        </p:spPr>
        <p:txBody>
          <a:bodyPr wrap="square" rtlCol="0">
            <a:spAutoFit/>
          </a:bodyPr>
          <a:lstStyle/>
          <a:p>
            <a:r>
              <a:rPr lang="en-US" b="1" dirty="0">
                <a:solidFill>
                  <a:srgbClr val="77933C"/>
                </a:solidFill>
                <a:latin typeface="Avenir Book" panose="02000503020000020003" pitchFamily="2" charset="0"/>
              </a:rPr>
              <a:t>Scientific Achievement</a:t>
            </a:r>
            <a:br>
              <a:rPr lang="en-US" sz="1400" b="1" dirty="0">
                <a:solidFill>
                  <a:srgbClr val="77933C"/>
                </a:solidFill>
                <a:latin typeface="Avenir Book" panose="02000503020000020003" pitchFamily="2" charset="0"/>
              </a:rPr>
            </a:br>
            <a:r>
              <a:rPr lang="en-US" sz="1200" dirty="0">
                <a:latin typeface="Avenir Book" panose="02000503020000020003" pitchFamily="2" charset="0"/>
              </a:rPr>
              <a:t>LLNL scientists and colleagues have used a novel technique to filter out short-term contributions to the global warming rate arising from natural climate variability, thereby allowing them to better extract the underlying global warming signal. This allows them to more clearly see the steady upward trend in temperature caused by past greenhouse gas emissions, and to better detect changes in the warming rate such as those that may occur in response to any future emissions reductions.  </a:t>
            </a:r>
          </a:p>
          <a:p>
            <a:br>
              <a:rPr lang="en-US" sz="1200" dirty="0">
                <a:latin typeface="Avenir Book" panose="02000503020000020003" pitchFamily="2" charset="0"/>
              </a:rPr>
            </a:br>
            <a:r>
              <a:rPr lang="en-US" b="1" dirty="0">
                <a:solidFill>
                  <a:schemeClr val="accent3">
                    <a:lumMod val="75000"/>
                  </a:schemeClr>
                </a:solidFill>
                <a:latin typeface="Avenir Book" panose="02000503020000020003" pitchFamily="2" charset="0"/>
              </a:rPr>
              <a:t>Significance &amp; Impact</a:t>
            </a:r>
          </a:p>
          <a:p>
            <a:r>
              <a:rPr lang="en-US" sz="1200" dirty="0">
                <a:latin typeface="Avenir Book" panose="02000503020000020003" pitchFamily="2" charset="0"/>
              </a:rPr>
              <a:t>The noise of natural climate fluctuations hinders timely detection of a change in the global warming rate from measurements. The new climate variability filter cuts this detection time in half, providing crucial confirmation that emission reductions are having an observable effect on global climate. This filtering process also makes it clear that the past warming rate has been very steady at roughly 0.2˚C per decade since 1970; its has neither slowed or accelerated in recent years, as has been suggested by some researchers. </a:t>
            </a:r>
          </a:p>
        </p:txBody>
      </p:sp>
      <p:pic>
        <p:nvPicPr>
          <p:cNvPr id="16" name="Picture 34" descr="lab_icon_rgb"/>
          <p:cNvPicPr>
            <a:picLocks noChangeAspect="1" noChangeArrowheads="1"/>
          </p:cNvPicPr>
          <p:nvPr/>
        </p:nvPicPr>
        <p:blipFill>
          <a:blip r:embed="rId3" cstate="screen">
            <a:extLst>
              <a:ext uri="{28A0092B-C50C-407E-A947-70E740481C1C}">
                <a14:useLocalDpi xmlns:a14="http://schemas.microsoft.com/office/drawing/2010/main"/>
              </a:ext>
            </a:extLst>
          </a:blip>
          <a:srcRect/>
          <a:stretch>
            <a:fillRect/>
          </a:stretch>
        </p:blipFill>
        <p:spPr bwMode="auto">
          <a:xfrm>
            <a:off x="0" y="5737622"/>
            <a:ext cx="890868" cy="9144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8" name="Picture 7">
            <a:extLst>
              <a:ext uri="{FF2B5EF4-FFF2-40B4-BE49-F238E27FC236}">
                <a16:creationId xmlns:a16="http://schemas.microsoft.com/office/drawing/2014/main" id="{3A77991E-06E5-7242-B7D2-009DA227C49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449793" y="5906169"/>
            <a:ext cx="1676236" cy="672828"/>
          </a:xfrm>
          <a:prstGeom prst="rect">
            <a:avLst/>
          </a:prstGeom>
        </p:spPr>
      </p:pic>
      <p:grpSp>
        <p:nvGrpSpPr>
          <p:cNvPr id="18" name="Group 17">
            <a:extLst>
              <a:ext uri="{FF2B5EF4-FFF2-40B4-BE49-F238E27FC236}">
                <a16:creationId xmlns:a16="http://schemas.microsoft.com/office/drawing/2014/main" id="{AA2988C5-F508-694C-916B-6D5CCAC79027}"/>
              </a:ext>
            </a:extLst>
          </p:cNvPr>
          <p:cNvGrpSpPr/>
          <p:nvPr/>
        </p:nvGrpSpPr>
        <p:grpSpPr>
          <a:xfrm>
            <a:off x="5237185" y="609600"/>
            <a:ext cx="3875781" cy="2743200"/>
            <a:chOff x="5237185" y="556188"/>
            <a:chExt cx="3875781" cy="2743200"/>
          </a:xfrm>
        </p:grpSpPr>
        <p:pic>
          <p:nvPicPr>
            <p:cNvPr id="3" name="Picture 2">
              <a:extLst>
                <a:ext uri="{FF2B5EF4-FFF2-40B4-BE49-F238E27FC236}">
                  <a16:creationId xmlns:a16="http://schemas.microsoft.com/office/drawing/2014/main" id="{BD821432-2E1C-5F41-9CEB-80595416A02E}"/>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237185" y="556188"/>
              <a:ext cx="3875781" cy="2743200"/>
            </a:xfrm>
            <a:prstGeom prst="rect">
              <a:avLst/>
            </a:prstGeom>
          </p:spPr>
        </p:pic>
        <p:sp>
          <p:nvSpPr>
            <p:cNvPr id="6" name="TextBox 5">
              <a:extLst>
                <a:ext uri="{FF2B5EF4-FFF2-40B4-BE49-F238E27FC236}">
                  <a16:creationId xmlns:a16="http://schemas.microsoft.com/office/drawing/2014/main" id="{63A22769-E274-9641-9929-064B002D54F6}"/>
                </a:ext>
              </a:extLst>
            </p:cNvPr>
            <p:cNvSpPr txBox="1"/>
            <p:nvPr/>
          </p:nvSpPr>
          <p:spPr>
            <a:xfrm>
              <a:off x="6705600" y="2590800"/>
              <a:ext cx="729687" cy="400110"/>
            </a:xfrm>
            <a:prstGeom prst="rect">
              <a:avLst/>
            </a:prstGeom>
            <a:noFill/>
          </p:spPr>
          <p:txBody>
            <a:bodyPr wrap="none" rtlCol="0">
              <a:spAutoFit/>
            </a:bodyPr>
            <a:lstStyle/>
            <a:p>
              <a:pPr algn="ctr"/>
              <a:r>
                <a:rPr lang="en-US" sz="1000" dirty="0">
                  <a:latin typeface="Avenir Book" panose="02000503020000020003" pitchFamily="2" charset="0"/>
                </a:rPr>
                <a:t>Earlier </a:t>
              </a:r>
              <a:br>
                <a:rPr lang="en-US" sz="1000" dirty="0">
                  <a:latin typeface="Avenir Book" panose="02000503020000020003" pitchFamily="2" charset="0"/>
                </a:rPr>
              </a:br>
              <a:r>
                <a:rPr lang="en-US" sz="1000" dirty="0">
                  <a:latin typeface="Avenir Book" panose="02000503020000020003" pitchFamily="2" charset="0"/>
                </a:rPr>
                <a:t>detection</a:t>
              </a:r>
            </a:p>
          </p:txBody>
        </p:sp>
        <p:cxnSp>
          <p:nvCxnSpPr>
            <p:cNvPr id="9" name="Straight Arrow Connector 8">
              <a:extLst>
                <a:ext uri="{FF2B5EF4-FFF2-40B4-BE49-F238E27FC236}">
                  <a16:creationId xmlns:a16="http://schemas.microsoft.com/office/drawing/2014/main" id="{2EF6636B-5632-CA49-812C-DB4B7B377316}"/>
                </a:ext>
              </a:extLst>
            </p:cNvPr>
            <p:cNvCxnSpPr>
              <a:cxnSpLocks/>
            </p:cNvCxnSpPr>
            <p:nvPr/>
          </p:nvCxnSpPr>
          <p:spPr>
            <a:xfrm flipH="1">
              <a:off x="6781800" y="2971800"/>
              <a:ext cx="533400"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614292585"/>
      </p:ext>
    </p:extLst>
  </p:cSld>
  <p:clrMapOvr>
    <a:masterClrMapping/>
  </p:clrMapOvr>
  <p:transition spd="slow"/>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43284</TotalTime>
  <Words>814</Words>
  <Application>Microsoft Macintosh PowerPoint</Application>
  <PresentationFormat>On-screen Show (4:3)</PresentationFormat>
  <Paragraphs>20</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Avenir Book</vt:lpstr>
      <vt:lpstr>Calibri</vt:lpstr>
      <vt:lpstr>Office Theme</vt:lpstr>
      <vt:lpstr>PowerPoint Presentation</vt:lpstr>
    </vt:vector>
  </TitlesOfParts>
  <Company>Office of Science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renu</dc:creator>
  <cp:lastModifiedBy>Zelinka, Mark</cp:lastModifiedBy>
  <cp:revision>172</cp:revision>
  <dcterms:created xsi:type="dcterms:W3CDTF">2011-09-07T23:26:42Z</dcterms:created>
  <dcterms:modified xsi:type="dcterms:W3CDTF">2022-04-06T16:04:41Z</dcterms:modified>
</cp:coreProperties>
</file>