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CD312-CF8A-13A0-D325-3450E226B68B}" name="Campbell, Holly M" initials="CHM" userId="S::holly.campbell@pnnl.gov::c4d0878e-c000-43c1-808f-30e12e26e7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44"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A7B63D61-025A-468D-8721-016FD7AC649D}"/>
    <pc:docChg chg="">
      <pc:chgData name="Mundy, Beth E" userId="09c03546-1d2d-4d82-89e1-bb5e2a2e687b" providerId="ADAL" clId="{A7B63D61-025A-468D-8721-016FD7AC649D}" dt="2023-03-17T22:59:20.415" v="2"/>
      <pc:docMkLst>
        <pc:docMk/>
      </pc:docMkLst>
      <pc:sldChg chg="delCm">
        <pc:chgData name="Mundy, Beth E" userId="09c03546-1d2d-4d82-89e1-bb5e2a2e687b" providerId="ADAL" clId="{A7B63D61-025A-468D-8721-016FD7AC649D}" dt="2023-03-17T22:59:20.415" v="2"/>
        <pc:sldMkLst>
          <pc:docMk/>
          <pc:sldMk cId="0" sldId="256"/>
        </pc:sldMkLst>
      </pc:sldChg>
    </pc:docChg>
  </pc:docChgLst>
  <pc:docChgLst>
    <pc:chgData name="Campbell, Holly M" userId="c4d0878e-c000-43c1-808f-30e12e26e7a4" providerId="ADAL" clId="{77CF23E0-2E36-4C5A-9EFD-2009E6C75A05}"/>
    <pc:docChg chg="modSld">
      <pc:chgData name="Campbell, Holly M" userId="c4d0878e-c000-43c1-808f-30e12e26e7a4" providerId="ADAL" clId="{77CF23E0-2E36-4C5A-9EFD-2009E6C75A05}" dt="2023-03-14T13:52:20.573" v="8" actId="20577"/>
      <pc:docMkLst>
        <pc:docMk/>
      </pc:docMkLst>
      <pc:sldChg chg="modSp mod addCm modCm">
        <pc:chgData name="Campbell, Holly M" userId="c4d0878e-c000-43c1-808f-30e12e26e7a4" providerId="ADAL" clId="{77CF23E0-2E36-4C5A-9EFD-2009E6C75A05}" dt="2023-03-14T13:52:20.573" v="8" actId="20577"/>
        <pc:sldMkLst>
          <pc:docMk/>
          <pc:sldMk cId="0" sldId="256"/>
        </pc:sldMkLst>
        <pc:spChg chg="mod">
          <ac:chgData name="Campbell, Holly M" userId="c4d0878e-c000-43c1-808f-30e12e26e7a4" providerId="ADAL" clId="{77CF23E0-2E36-4C5A-9EFD-2009E6C75A05}" dt="2023-03-14T13:50:27.118" v="5" actId="20577"/>
          <ac:spMkLst>
            <pc:docMk/>
            <pc:sldMk cId="0" sldId="256"/>
            <ac:spMk id="117" creationId="{00000000-0000-0000-0000-000000000000}"/>
          </ac:spMkLst>
        </pc:spChg>
        <pc:spChg chg="mod">
          <ac:chgData name="Campbell, Holly M" userId="c4d0878e-c000-43c1-808f-30e12e26e7a4" providerId="ADAL" clId="{77CF23E0-2E36-4C5A-9EFD-2009E6C75A05}" dt="2023-03-14T13:52:20.573" v="8" actId="20577"/>
          <ac:spMkLst>
            <pc:docMk/>
            <pc:sldMk cId="0" sldId="256"/>
            <ac:spMk id="1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89" name="Body Level One…"/>
          <p:cNvSpPr txBox="1">
            <a:spLocks noGrp="1"/>
          </p:cNvSpPr>
          <p:nvPr>
            <p:ph type="body" sz="half" idx="1"/>
          </p:nvPr>
        </p:nvSpPr>
        <p:spPr>
          <a:xfrm>
            <a:off x="609478" y="1604519"/>
            <a:ext cx="10972443" cy="189684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97"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98" name="Body Level One…"/>
          <p:cNvSpPr txBox="1">
            <a:spLocks noGrp="1"/>
          </p:cNvSpPr>
          <p:nvPr>
            <p:ph type="body" sz="quarter" idx="1"/>
          </p:nvPr>
        </p:nvSpPr>
        <p:spPr>
          <a:xfrm>
            <a:off x="609478" y="1604519"/>
            <a:ext cx="5354285" cy="189684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107" name="Body Level One…"/>
          <p:cNvSpPr txBox="1">
            <a:spLocks noGrp="1"/>
          </p:cNvSpPr>
          <p:nvPr>
            <p:ph type="body" sz="quarter" idx="1"/>
          </p:nvPr>
        </p:nvSpPr>
        <p:spPr>
          <a:xfrm>
            <a:off x="609478" y="1604519"/>
            <a:ext cx="3533045" cy="189684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19" name="Body Level One…"/>
          <p:cNvSpPr txBox="1">
            <a:spLocks noGrp="1"/>
          </p:cNvSpPr>
          <p:nvPr>
            <p:ph type="body" idx="1"/>
          </p:nvPr>
        </p:nvSpPr>
        <p:spPr>
          <a:xfrm>
            <a:off x="609478" y="1604519"/>
            <a:ext cx="10972443" cy="39772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28" name="Body Level One…"/>
          <p:cNvSpPr txBox="1">
            <a:spLocks noGrp="1"/>
          </p:cNvSpPr>
          <p:nvPr>
            <p:ph type="body" idx="1"/>
          </p:nvPr>
        </p:nvSpPr>
        <p:spPr>
          <a:xfrm>
            <a:off x="609478" y="1604519"/>
            <a:ext cx="10972443" cy="3977283"/>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37" name="Body Level One…"/>
          <p:cNvSpPr txBox="1">
            <a:spLocks noGrp="1"/>
          </p:cNvSpPr>
          <p:nvPr>
            <p:ph type="body" sz="half" idx="1"/>
          </p:nvPr>
        </p:nvSpPr>
        <p:spPr>
          <a:xfrm>
            <a:off x="609478" y="1604519"/>
            <a:ext cx="5354285" cy="3977283"/>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5"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1"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62" name="Body Level One…"/>
          <p:cNvSpPr txBox="1">
            <a:spLocks noGrp="1"/>
          </p:cNvSpPr>
          <p:nvPr>
            <p:ph type="body" sz="quarter" idx="1"/>
          </p:nvPr>
        </p:nvSpPr>
        <p:spPr>
          <a:xfrm>
            <a:off x="609478" y="1604519"/>
            <a:ext cx="5354285" cy="189684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0"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71" name="Body Level One…"/>
          <p:cNvSpPr txBox="1">
            <a:spLocks noGrp="1"/>
          </p:cNvSpPr>
          <p:nvPr>
            <p:ph type="body" sz="half" idx="1"/>
          </p:nvPr>
        </p:nvSpPr>
        <p:spPr>
          <a:xfrm>
            <a:off x="609478" y="1604519"/>
            <a:ext cx="5354285" cy="3977283"/>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478" y="273598"/>
            <a:ext cx="10972443" cy="1144803"/>
          </a:xfrm>
          <a:prstGeom prst="rect">
            <a:avLst/>
          </a:prstGeom>
        </p:spPr>
        <p:txBody>
          <a:bodyPr>
            <a:normAutofit/>
          </a:bodyPr>
          <a:lstStyle/>
          <a:p>
            <a:r>
              <a:t>Title Text</a:t>
            </a:r>
          </a:p>
        </p:txBody>
      </p:sp>
      <p:sp>
        <p:nvSpPr>
          <p:cNvPr id="80" name="Body Level One…"/>
          <p:cNvSpPr txBox="1">
            <a:spLocks noGrp="1"/>
          </p:cNvSpPr>
          <p:nvPr>
            <p:ph type="body" sz="quarter" idx="1"/>
          </p:nvPr>
        </p:nvSpPr>
        <p:spPr>
          <a:xfrm>
            <a:off x="609478" y="1604519"/>
            <a:ext cx="5354285" cy="189684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09478" y="273598"/>
            <a:ext cx="10972443" cy="5307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826683" y="1371600"/>
            <a:ext cx="9753601" cy="465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Title Text</a:t>
            </a:r>
          </a:p>
        </p:txBody>
      </p:sp>
      <p:sp>
        <p:nvSpPr>
          <p:cNvPr id="4" name="Slide Number"/>
          <p:cNvSpPr txBox="1">
            <a:spLocks noGrp="1"/>
          </p:cNvSpPr>
          <p:nvPr>
            <p:ph type="sldNum" sz="quarter" idx="2"/>
          </p:nvPr>
        </p:nvSpPr>
        <p:spPr>
          <a:xfrm>
            <a:off x="8463949" y="6224225"/>
            <a:ext cx="273652" cy="264251"/>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1pPr>
      <a:lvl2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2pPr>
      <a:lvl3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3pPr>
      <a:lvl4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4pPr>
      <a:lvl5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5pPr>
      <a:lvl6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6pPr>
      <a:lvl7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7pPr>
      <a:lvl8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8pPr>
      <a:lvl9pPr marL="0" marR="0" indent="0" algn="ctr" defTabSz="914400" rtl="0" latinLnBrk="0">
        <a:lnSpc>
          <a:spcPct val="90000"/>
        </a:lnSpc>
        <a:spcBef>
          <a:spcPts val="0"/>
        </a:spcBef>
        <a:spcAft>
          <a:spcPts val="0"/>
        </a:spcAft>
        <a:buClrTx/>
        <a:buSzTx/>
        <a:buFontTx/>
        <a:buNone/>
        <a:tabLst/>
        <a:defRPr sz="4400" b="0" i="0" u="none" strike="noStrike" cap="none" spc="-1" baseline="0">
          <a:solidFill>
            <a:srgbClr val="000000"/>
          </a:solidFill>
          <a:uFillTx/>
          <a:latin typeface="+mn-lt"/>
          <a:ea typeface="+mn-ea"/>
          <a:cs typeface="+mn-cs"/>
          <a:sym typeface="Arial"/>
        </a:defRPr>
      </a:lvl9pPr>
    </p:titleStyle>
    <p:bodyStyle>
      <a:lvl1pPr marL="431999" marR="0" indent="-323998" algn="l" defTabSz="914400" rtl="0" latinLnBrk="0">
        <a:lnSpc>
          <a:spcPct val="90000"/>
        </a:lnSpc>
        <a:spcBef>
          <a:spcPts val="1400"/>
        </a:spcBef>
        <a:spcAft>
          <a:spcPts val="0"/>
        </a:spcAft>
        <a:buClr>
          <a:srgbClr val="000000"/>
        </a:buClr>
        <a:buSzPct val="45000"/>
        <a:buFontTx/>
        <a:buChar char="●"/>
        <a:tabLst/>
        <a:defRPr sz="3200" b="0" i="0" u="none" strike="noStrike" cap="none" spc="-1" baseline="0">
          <a:solidFill>
            <a:srgbClr val="000000"/>
          </a:solidFill>
          <a:uFillTx/>
          <a:latin typeface="+mn-lt"/>
          <a:ea typeface="+mn-ea"/>
          <a:cs typeface="+mn-cs"/>
          <a:sym typeface="Arial"/>
        </a:defRPr>
      </a:lvl1pPr>
      <a:lvl2pPr marL="910285" marR="0" indent="-370285" algn="l" defTabSz="914400" rtl="0" latinLnBrk="0">
        <a:lnSpc>
          <a:spcPct val="90000"/>
        </a:lnSpc>
        <a:spcBef>
          <a:spcPts val="1400"/>
        </a:spcBef>
        <a:spcAft>
          <a:spcPts val="0"/>
        </a:spcAft>
        <a:buClr>
          <a:srgbClr val="000000"/>
        </a:buClr>
        <a:buSzPct val="75000"/>
        <a:buFontTx/>
        <a:buChar char="−"/>
        <a:tabLst/>
        <a:defRPr sz="3200" b="0" i="0" u="none" strike="noStrike" cap="none" spc="-1" baseline="0">
          <a:solidFill>
            <a:srgbClr val="000000"/>
          </a:solidFill>
          <a:uFillTx/>
          <a:latin typeface="+mn-lt"/>
          <a:ea typeface="+mn-ea"/>
          <a:cs typeface="+mn-cs"/>
          <a:sym typeface="Arial"/>
        </a:defRPr>
      </a:lvl2pPr>
      <a:lvl3pPr marL="1392000" marR="0" indent="-384000" algn="l" defTabSz="914400" rtl="0" latinLnBrk="0">
        <a:lnSpc>
          <a:spcPct val="90000"/>
        </a:lnSpc>
        <a:spcBef>
          <a:spcPts val="1400"/>
        </a:spcBef>
        <a:spcAft>
          <a:spcPts val="0"/>
        </a:spcAft>
        <a:buClr>
          <a:srgbClr val="000000"/>
        </a:buClr>
        <a:buSzPct val="45000"/>
        <a:buFontTx/>
        <a:buChar char="●"/>
        <a:tabLst/>
        <a:defRPr sz="3200" b="0" i="0" u="none" strike="noStrike" cap="none" spc="-1" baseline="0">
          <a:solidFill>
            <a:srgbClr val="000000"/>
          </a:solidFill>
          <a:uFillTx/>
          <a:latin typeface="+mn-lt"/>
          <a:ea typeface="+mn-ea"/>
          <a:cs typeface="+mn-cs"/>
          <a:sym typeface="Arial"/>
        </a:defRPr>
      </a:lvl3pPr>
      <a:lvl4pPr marL="1857599" marR="0" indent="-345600" algn="l" defTabSz="914400" rtl="0" latinLnBrk="0">
        <a:lnSpc>
          <a:spcPct val="90000"/>
        </a:lnSpc>
        <a:spcBef>
          <a:spcPts val="1400"/>
        </a:spcBef>
        <a:spcAft>
          <a:spcPts val="0"/>
        </a:spcAft>
        <a:buClr>
          <a:srgbClr val="000000"/>
        </a:buClr>
        <a:buSzPct val="75000"/>
        <a:buFontTx/>
        <a:buChar char="−"/>
        <a:tabLst/>
        <a:defRPr sz="3200" b="0" i="0" u="none" strike="noStrike" cap="none" spc="-1" baseline="0">
          <a:solidFill>
            <a:srgbClr val="000000"/>
          </a:solidFill>
          <a:uFillTx/>
          <a:latin typeface="+mn-lt"/>
          <a:ea typeface="+mn-ea"/>
          <a:cs typeface="+mn-cs"/>
          <a:sym typeface="Arial"/>
        </a:defRPr>
      </a:lvl4pPr>
      <a:lvl5pPr marL="2289599" marR="0" indent="-345600" algn="l" defTabSz="914400" rtl="0" latinLnBrk="0">
        <a:lnSpc>
          <a:spcPct val="90000"/>
        </a:lnSpc>
        <a:spcBef>
          <a:spcPts val="1400"/>
        </a:spcBef>
        <a:spcAft>
          <a:spcPts val="0"/>
        </a:spcAft>
        <a:buClr>
          <a:srgbClr val="000000"/>
        </a:buClr>
        <a:buSzPct val="45000"/>
        <a:buFontTx/>
        <a:buChar char="●"/>
        <a:tabLst/>
        <a:defRPr sz="3200" b="0" i="0" u="none" strike="noStrike" cap="none" spc="-1" baseline="0">
          <a:solidFill>
            <a:srgbClr val="000000"/>
          </a:solidFill>
          <a:uFillTx/>
          <a:latin typeface="+mn-lt"/>
          <a:ea typeface="+mn-ea"/>
          <a:cs typeface="+mn-cs"/>
          <a:sym typeface="Arial"/>
        </a:defRPr>
      </a:lvl5pPr>
      <a:lvl6pPr marL="2721598" marR="0" indent="-345600" algn="l" defTabSz="914400" rtl="0" latinLnBrk="0">
        <a:lnSpc>
          <a:spcPct val="90000"/>
        </a:lnSpc>
        <a:spcBef>
          <a:spcPts val="1400"/>
        </a:spcBef>
        <a:spcAft>
          <a:spcPts val="0"/>
        </a:spcAft>
        <a:buClr>
          <a:srgbClr val="000000"/>
        </a:buClr>
        <a:buSzPct val="45000"/>
        <a:buFontTx/>
        <a:buChar char="●"/>
        <a:tabLst/>
        <a:defRPr sz="3200" b="0" i="0" u="none" strike="noStrike" cap="none" spc="-1" baseline="0">
          <a:solidFill>
            <a:srgbClr val="000000"/>
          </a:solidFill>
          <a:uFillTx/>
          <a:latin typeface="+mn-lt"/>
          <a:ea typeface="+mn-ea"/>
          <a:cs typeface="+mn-cs"/>
          <a:sym typeface="Arial"/>
        </a:defRPr>
      </a:lvl6pPr>
      <a:lvl7pPr marL="3153598" marR="0" indent="-345600" algn="l" defTabSz="914400" rtl="0" latinLnBrk="0">
        <a:lnSpc>
          <a:spcPct val="90000"/>
        </a:lnSpc>
        <a:spcBef>
          <a:spcPts val="1400"/>
        </a:spcBef>
        <a:spcAft>
          <a:spcPts val="0"/>
        </a:spcAft>
        <a:buClr>
          <a:srgbClr val="000000"/>
        </a:buClr>
        <a:buSzPct val="45000"/>
        <a:buFontTx/>
        <a:buChar char="●"/>
        <a:tabLst/>
        <a:defRPr sz="3200" b="0" i="0" u="none" strike="noStrike" cap="none" spc="-1" baseline="0">
          <a:solidFill>
            <a:srgbClr val="000000"/>
          </a:solidFill>
          <a:uFillTx/>
          <a:latin typeface="+mn-lt"/>
          <a:ea typeface="+mn-ea"/>
          <a:cs typeface="+mn-cs"/>
          <a:sym typeface="Arial"/>
        </a:defRPr>
      </a:lvl7pPr>
      <a:lvl8pPr marL="3606800" marR="0" indent="-406400" algn="l" defTabSz="914400" rtl="0" latinLnBrk="0">
        <a:lnSpc>
          <a:spcPct val="90000"/>
        </a:lnSpc>
        <a:spcBef>
          <a:spcPts val="1400"/>
        </a:spcBef>
        <a:spcAft>
          <a:spcPts val="0"/>
        </a:spcAft>
        <a:buClr>
          <a:srgbClr val="000000"/>
        </a:buClr>
        <a:buSzPct val="100000"/>
        <a:buFontTx/>
        <a:buChar char="•"/>
        <a:tabLst/>
        <a:defRPr sz="3200" b="0" i="0" u="none" strike="noStrike" cap="none" spc="-1" baseline="0">
          <a:solidFill>
            <a:srgbClr val="000000"/>
          </a:solidFill>
          <a:uFillTx/>
          <a:latin typeface="+mn-lt"/>
          <a:ea typeface="+mn-ea"/>
          <a:cs typeface="+mn-cs"/>
          <a:sym typeface="Arial"/>
        </a:defRPr>
      </a:lvl8pPr>
      <a:lvl9pPr marL="4064000" marR="0" indent="-406400" algn="l" defTabSz="914400" rtl="0" latinLnBrk="0">
        <a:lnSpc>
          <a:spcPct val="90000"/>
        </a:lnSpc>
        <a:spcBef>
          <a:spcPts val="1400"/>
        </a:spcBef>
        <a:spcAft>
          <a:spcPts val="0"/>
        </a:spcAft>
        <a:buClr>
          <a:srgbClr val="000000"/>
        </a:buClr>
        <a:buSzPct val="100000"/>
        <a:buFontTx/>
        <a:buChar char="•"/>
        <a:tabLst/>
        <a:defRPr sz="3200" b="0" i="0" u="none" strike="noStrike" cap="none" spc="-1"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4"/>
          <p:cNvSpPr txBox="1"/>
          <p:nvPr/>
        </p:nvSpPr>
        <p:spPr>
          <a:xfrm>
            <a:off x="326520" y="1015647"/>
            <a:ext cx="5584681" cy="4964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marL="231838" indent="-231838" algn="ctr">
              <a:spcBef>
                <a:spcPts val="200"/>
              </a:spcBef>
              <a:defRPr sz="1600" b="1" spc="-1">
                <a:latin typeface="Calibri"/>
                <a:ea typeface="Calibri"/>
                <a:cs typeface="Calibri"/>
                <a:sym typeface="Calibri"/>
              </a:defRPr>
            </a:pPr>
            <a:r>
              <a:rPr dirty="0"/>
              <a:t>Objective</a:t>
            </a:r>
          </a:p>
          <a:p>
            <a:pPr marL="285838" indent="-285838">
              <a:spcBef>
                <a:spcPts val="200"/>
              </a:spcBef>
              <a:buClr>
                <a:srgbClr val="000000"/>
              </a:buClr>
              <a:buSzPct val="100000"/>
              <a:buFont typeface="Arial"/>
              <a:buChar char="●"/>
              <a:defRPr sz="1400" spc="-1">
                <a:latin typeface="Calibri"/>
                <a:ea typeface="Calibri"/>
                <a:cs typeface="Calibri"/>
                <a:sym typeface="Calibri"/>
              </a:defRPr>
            </a:pPr>
            <a:r>
              <a:rPr dirty="0"/>
              <a:t>Improve the accuracy of tides in the Model for Prediction Across Scales-Ocean (MPAS-Ocean) by using a computationally-efficient method of calculating the self-attraction and loading (SAL) term.</a:t>
            </a:r>
            <a:endParaRPr lang="en-US" dirty="0"/>
          </a:p>
          <a:p>
            <a:pPr marL="285838" indent="-285838">
              <a:spcBef>
                <a:spcPts val="200"/>
              </a:spcBef>
              <a:buClr>
                <a:srgbClr val="000000"/>
              </a:buClr>
              <a:buSzPct val="100000"/>
              <a:buFont typeface="Arial"/>
              <a:buChar char="●"/>
              <a:defRPr sz="1400" spc="-1">
                <a:latin typeface="Calibri"/>
                <a:ea typeface="Calibri"/>
                <a:cs typeface="Calibri"/>
                <a:sym typeface="Calibri"/>
              </a:defRPr>
            </a:pPr>
            <a:endParaRPr dirty="0"/>
          </a:p>
          <a:p>
            <a:pPr marL="231838" indent="-231838" algn="ctr">
              <a:spcBef>
                <a:spcPts val="200"/>
              </a:spcBef>
              <a:defRPr sz="1600" b="1" spc="-1">
                <a:latin typeface="Calibri"/>
                <a:ea typeface="Calibri"/>
                <a:cs typeface="Calibri"/>
                <a:sym typeface="Calibri"/>
              </a:defRPr>
            </a:pPr>
            <a:r>
              <a:rPr dirty="0"/>
              <a:t>Approach</a:t>
            </a:r>
          </a:p>
          <a:p>
            <a:pPr marL="285838" indent="-285838">
              <a:spcBef>
                <a:spcPts val="200"/>
              </a:spcBef>
              <a:buClr>
                <a:srgbClr val="000000"/>
              </a:buClr>
              <a:buSzPct val="100000"/>
              <a:buFont typeface="Arial"/>
              <a:buChar char="●"/>
              <a:defRPr sz="1400" spc="-1">
                <a:latin typeface="Calibri"/>
                <a:ea typeface="Calibri"/>
                <a:cs typeface="Calibri"/>
                <a:sym typeface="Calibri"/>
              </a:defRPr>
            </a:pPr>
            <a:r>
              <a:rPr dirty="0"/>
              <a:t>Use a fast spherical harmonics transform package to evaluate SAL.</a:t>
            </a:r>
          </a:p>
          <a:p>
            <a:pPr marL="285838" indent="-285838">
              <a:spcBef>
                <a:spcPts val="200"/>
              </a:spcBef>
              <a:buClr>
                <a:srgbClr val="000000"/>
              </a:buClr>
              <a:buSzPct val="100000"/>
              <a:buFont typeface="Arial"/>
              <a:buChar char="●"/>
              <a:defRPr sz="1400" spc="-1">
                <a:latin typeface="Calibri"/>
                <a:ea typeface="Calibri"/>
                <a:cs typeface="Calibri"/>
                <a:sym typeface="Calibri"/>
              </a:defRPr>
            </a:pPr>
            <a:r>
              <a:rPr dirty="0"/>
              <a:t>Run MPAS-Ocean using either the scalar approximation of SAL or the spherical harmonic formulation on both uniform and variable resolution meshes.</a:t>
            </a:r>
          </a:p>
          <a:p>
            <a:pPr marL="285838" indent="-285838">
              <a:spcBef>
                <a:spcPts val="200"/>
              </a:spcBef>
              <a:buClr>
                <a:srgbClr val="000000"/>
              </a:buClr>
              <a:buSzPct val="100000"/>
              <a:buFont typeface="Arial"/>
              <a:buChar char="●"/>
              <a:defRPr sz="1400" spc="-1">
                <a:latin typeface="Calibri"/>
                <a:ea typeface="Calibri"/>
                <a:cs typeface="Calibri"/>
                <a:sym typeface="Calibri"/>
              </a:defRPr>
            </a:pPr>
            <a:r>
              <a:rPr dirty="0"/>
              <a:t>Document the computational performance and evaluate tidal accuracy by calculating the root-mean-square error against benchmark tidal datasets. </a:t>
            </a:r>
          </a:p>
          <a:p>
            <a:pPr algn="ctr">
              <a:spcBef>
                <a:spcPts val="200"/>
              </a:spcBef>
              <a:defRPr sz="1600" b="1" spc="-1">
                <a:latin typeface="Calibri"/>
                <a:ea typeface="Calibri"/>
                <a:cs typeface="Calibri"/>
                <a:sym typeface="Calibri"/>
              </a:defRPr>
            </a:pPr>
            <a:r>
              <a:rPr dirty="0"/>
              <a:t>Impact</a:t>
            </a:r>
          </a:p>
          <a:p>
            <a:pPr marL="283318" indent="-283318">
              <a:spcBef>
                <a:spcPts val="200"/>
              </a:spcBef>
              <a:buClr>
                <a:srgbClr val="000000"/>
              </a:buClr>
              <a:buSzPct val="100000"/>
              <a:buFont typeface="Arial"/>
              <a:buChar char="●"/>
              <a:defRPr sz="1400" spc="-1">
                <a:latin typeface="Calibri"/>
                <a:ea typeface="Calibri"/>
                <a:cs typeface="Calibri"/>
                <a:sym typeface="Calibri"/>
              </a:defRPr>
            </a:pPr>
            <a:r>
              <a:rPr dirty="0"/>
              <a:t>Using the spherical harmonic formulation improves tidal accuracy by up to 40% as compared to the scalar approximation.</a:t>
            </a:r>
          </a:p>
          <a:p>
            <a:pPr marL="283318" indent="-283318">
              <a:spcBef>
                <a:spcPts val="200"/>
              </a:spcBef>
              <a:buClr>
                <a:srgbClr val="000000"/>
              </a:buClr>
              <a:buSzPct val="100000"/>
              <a:buFont typeface="Arial"/>
              <a:buChar char="●"/>
              <a:defRPr sz="1400" spc="-1">
                <a:latin typeface="Calibri"/>
                <a:ea typeface="Calibri"/>
                <a:cs typeface="Calibri"/>
                <a:sym typeface="Calibri"/>
              </a:defRPr>
            </a:pPr>
            <a:r>
              <a:rPr dirty="0"/>
              <a:t>The computational cost of SAL can be reduced by updating the term in 10 to 30-minute intervals without creating additional tidal error.</a:t>
            </a:r>
          </a:p>
          <a:p>
            <a:pPr marL="283318" indent="-283318">
              <a:spcBef>
                <a:spcPts val="200"/>
              </a:spcBef>
              <a:buClr>
                <a:srgbClr val="000000"/>
              </a:buClr>
              <a:buSzPct val="100000"/>
              <a:buFont typeface="Arial"/>
              <a:buChar char="●"/>
              <a:defRPr sz="1400" spc="-1">
                <a:latin typeface="Calibri"/>
                <a:ea typeface="Calibri"/>
                <a:cs typeface="Calibri"/>
                <a:sym typeface="Calibri"/>
              </a:defRPr>
            </a:pPr>
            <a:r>
              <a:rPr dirty="0"/>
              <a:t>Using a global 45-to-5</a:t>
            </a:r>
            <a:r>
              <a:rPr lang="en-US" dirty="0"/>
              <a:t> </a:t>
            </a:r>
            <a:r>
              <a:rPr dirty="0"/>
              <a:t>km variable resolution mesh improves computational performance and reduces error compared to an 8</a:t>
            </a:r>
            <a:r>
              <a:rPr lang="en-US" dirty="0"/>
              <a:t> </a:t>
            </a:r>
            <a:r>
              <a:rPr dirty="0"/>
              <a:t>km quasi-uniform mesh.</a:t>
            </a:r>
          </a:p>
        </p:txBody>
      </p:sp>
      <p:sp>
        <p:nvSpPr>
          <p:cNvPr id="118" name="Rectangle 5"/>
          <p:cNvSpPr txBox="1"/>
          <p:nvPr/>
        </p:nvSpPr>
        <p:spPr>
          <a:xfrm>
            <a:off x="45000" y="100077"/>
            <a:ext cx="12099960" cy="571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defRPr sz="3400" b="1" spc="-1"/>
            </a:lvl1pPr>
          </a:lstStyle>
          <a:p>
            <a:r>
              <a:t>Improving Tidal Modeling with Self-Attraction and Loading</a:t>
            </a:r>
          </a:p>
        </p:txBody>
      </p:sp>
      <p:sp>
        <p:nvSpPr>
          <p:cNvPr id="119" name="Text Box 6"/>
          <p:cNvSpPr/>
          <p:nvPr/>
        </p:nvSpPr>
        <p:spPr>
          <a:xfrm>
            <a:off x="211925" y="6522504"/>
            <a:ext cx="11768150" cy="244765"/>
          </a:xfrm>
          <a:prstGeom prst="rect">
            <a:avLst/>
          </a:prstGeom>
          <a:ln w="126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defRPr sz="1000" spc="-1">
                <a:latin typeface="Calibri"/>
                <a:ea typeface="Calibri"/>
                <a:cs typeface="Calibri"/>
                <a:sym typeface="Calibri"/>
              </a:defRPr>
            </a:pPr>
            <a:r>
              <a:rPr dirty="0"/>
              <a:t>K.N. Barton, et al. </a:t>
            </a:r>
            <a:r>
              <a:t>“Global barotropic tide modeling using inline self-attraction and loading in MPAS-Ocean</a:t>
            </a:r>
            <a:r>
              <a:rPr lang="en-US"/>
              <a:t>,</a:t>
            </a:r>
            <a:r>
              <a:t>” </a:t>
            </a:r>
            <a:r>
              <a:rPr i="1"/>
              <a:t>Journal of Advances in Modeling Earth Systems,</a:t>
            </a:r>
            <a:r>
              <a:t> </a:t>
            </a:r>
            <a:r>
              <a:rPr b="1"/>
              <a:t>14, </a:t>
            </a:r>
            <a:r>
              <a:t>e2022MS003207 (2022). </a:t>
            </a:r>
            <a:r>
              <a:rPr dirty="0"/>
              <a:t>[DOI: 10.1029/2022MS003207]</a:t>
            </a:r>
          </a:p>
        </p:txBody>
      </p:sp>
      <p:sp>
        <p:nvSpPr>
          <p:cNvPr id="120" name="TextBox 9"/>
          <p:cNvSpPr txBox="1"/>
          <p:nvPr/>
        </p:nvSpPr>
        <p:spPr>
          <a:xfrm>
            <a:off x="6250680" y="4712048"/>
            <a:ext cx="5742364" cy="1151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defRPr sz="1200" b="1" spc="-1">
                <a:solidFill>
                  <a:srgbClr val="0000FF"/>
                </a:solidFill>
              </a:defRPr>
            </a:lvl1pPr>
          </a:lstStyle>
          <a:p>
            <a:r>
              <a:t>The perturbation to the sea-surface height from SAL, right, given an input field on the left (in meters). The scalar approximation simply uses a scalar multiple of the field on the left. However, the SAL term should be spatially smoothed compared to the input as demonstrated by the figure on the right. Including this more realistic SAL improves the tides calculated in the model compared to the approximation.</a:t>
            </a:r>
          </a:p>
        </p:txBody>
      </p:sp>
      <p:pic>
        <p:nvPicPr>
          <p:cNvPr id="121" name="SAL_Comparison.pdf" descr="SAL_Comparison.pdf"/>
          <p:cNvPicPr>
            <a:picLocks noChangeAspect="1"/>
          </p:cNvPicPr>
          <p:nvPr/>
        </p:nvPicPr>
        <p:blipFill>
          <a:blip r:embed="rId2"/>
          <a:stretch>
            <a:fillRect/>
          </a:stretch>
        </p:blipFill>
        <p:spPr>
          <a:xfrm>
            <a:off x="6150059" y="1601428"/>
            <a:ext cx="5943604" cy="264392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Arial"/>
        <a:ea typeface="Arial"/>
        <a:cs typeface="Arial"/>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Arial"/>
        <a:ea typeface="Arial"/>
        <a:cs typeface="Arial"/>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275</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Holly M</dc:creator>
  <cp:lastModifiedBy>Mundy, Beth E</cp:lastModifiedBy>
  <cp:revision>2</cp:revision>
  <dcterms:modified xsi:type="dcterms:W3CDTF">2023-03-17T22:59:26Z</dcterms:modified>
</cp:coreProperties>
</file>